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 Id="rId4" Type="http://schemas.openxmlformats.org/officeDocument/2006/relationships/custom-properties" Target="docProps/custom.xml" />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notesMasterIdLst>
    <p:notesMasterId r:id="rId19"/>
  </p:notesMasterIdLst>
  <p:sldSz cx="12192000" cy="6858000"/>
  <p:notesSz cx="6858000" cy="12192000"/>
  <p:embeddedFontLst>
    <p:embeddedFont>
      <p:font typeface="MiSans" charset="-122" pitchFamily="34"/>
      <p:regular r:id="rId24"/>
    </p:embeddedFont>
    <p:embeddedFont>
      <p:font typeface="Noto Sans SC" charset="-122" pitchFamily="34"/>
      <p:regular r:id="rId2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24" Type="http://schemas.openxmlformats.org/officeDocument/2006/relationships/font" Target="fonts/font1.fntdata"/><Relationship Id="rId25" Type="http://schemas.openxmlformats.org/officeDocument/2006/relationships/font" Target="fonts/font2.fntdata"/></Relationships>
</file>

<file path=ppt/media/>
</file>

<file path=ppt/media/image-7-1.png>
</file>

<file path=ppt/media/image-8-1.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rotWithShape="1" flip="none">
            <a:gsLst>
              <a:gs pos="0">
                <a:srgbClr val="0F172B"/>
              </a:gs>
              <a:gs pos="50000">
                <a:srgbClr val="312C85"/>
              </a:gs>
              <a:gs pos="100000">
                <a:srgbClr val="1D293D"/>
              </a:gs>
            </a:gsLst>
            <a:lin ang="2700000" scaled="1"/>
          </a:gradFill>
          <a:ln/>
        </p:spPr>
      </p:sp>
      <p:sp>
        <p:nvSpPr>
          <p:cNvPr id="3" name="Shape 1"/>
          <p:cNvSpPr/>
          <p:nvPr/>
        </p:nvSpPr>
        <p:spPr>
          <a:xfrm>
            <a:off x="285750" y="285750"/>
            <a:ext cx="2457450" cy="342900"/>
          </a:xfrm>
          <a:custGeom>
            <a:avLst/>
            <a:gdLst/>
            <a:ahLst/>
            <a:cxnLst/>
            <a:rect l="l" t="t" r="r" b="b"/>
            <a:pathLst>
              <a:path w="2457450" h="342900">
                <a:moveTo>
                  <a:pt x="76199" y="0"/>
                </a:moveTo>
                <a:lnTo>
                  <a:pt x="2381251" y="0"/>
                </a:lnTo>
                <a:cubicBezTo>
                  <a:pt x="2423334" y="0"/>
                  <a:pt x="2457450" y="34116"/>
                  <a:pt x="2457450" y="76199"/>
                </a:cubicBezTo>
                <a:lnTo>
                  <a:pt x="2457450" y="266701"/>
                </a:lnTo>
                <a:cubicBezTo>
                  <a:pt x="2457450" y="308784"/>
                  <a:pt x="2423334" y="342900"/>
                  <a:pt x="238125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alpha val="10196"/>
            </a:srgbClr>
          </a:solidFill>
          <a:ln/>
        </p:spPr>
      </p:sp>
      <p:sp>
        <p:nvSpPr>
          <p:cNvPr id="4" name="Text 2"/>
          <p:cNvSpPr/>
          <p:nvPr/>
        </p:nvSpPr>
        <p:spPr>
          <a:xfrm>
            <a:off x="285750" y="285750"/>
            <a:ext cx="2524125" cy="342900"/>
          </a:xfrm>
          <a:prstGeom prst="rect">
            <a:avLst/>
          </a:prstGeom>
          <a:noFill/>
          <a:ln/>
        </p:spPr>
        <p:txBody>
          <a:bodyPr wrap="square" lIns="152400" tIns="76200" rIns="152400" bIns="76200" rtlCol="0" anchor="ctr"/>
          <a:lstStyle/>
          <a:p>
            <a:pPr>
              <a:lnSpc>
                <a:spcPct val="120000"/>
              </a:lnSpc>
            </a:pPr>
            <a:r>
              <a:rPr lang="en-US" sz="1050" b="1" dirty="0">
                <a:solidFill>
                  <a:srgbClr val="FFFFFF">
                    <a:alpha val="80000"/>
                  </a:srgbClr>
                </a:solidFill>
                <a:latin typeface="MiSans" pitchFamily="34" charset="0"/>
                <a:ea typeface="MiSans" pitchFamily="34" charset="-122"/>
                <a:cs typeface="MiSans" pitchFamily="34" charset="-120"/>
              </a:rPr>
              <a:t>Paper Replication Study | W18-4605</a:t>
            </a:r>
            <a:endParaRPr lang="en-US" sz="1600" dirty="0"/>
          </a:p>
        </p:txBody>
      </p:sp>
      <p:sp>
        <p:nvSpPr>
          <p:cNvPr id="5" name="Text 3"/>
          <p:cNvSpPr/>
          <p:nvPr/>
        </p:nvSpPr>
        <p:spPr>
          <a:xfrm>
            <a:off x="285750" y="781050"/>
            <a:ext cx="8801100" cy="1143000"/>
          </a:xfrm>
          <a:prstGeom prst="rect">
            <a:avLst/>
          </a:prstGeom>
          <a:noFill/>
          <a:ln/>
        </p:spPr>
        <p:txBody>
          <a:bodyPr wrap="square" lIns="0" tIns="0" rIns="0" bIns="0" rtlCol="0" anchor="ctr"/>
          <a:lstStyle/>
          <a:p>
            <a:pPr>
              <a:lnSpc>
                <a:spcPct val="100000"/>
              </a:lnSpc>
            </a:pPr>
            <a:r>
              <a:rPr lang="en-US" sz="3600" b="1" dirty="0">
                <a:solidFill>
                  <a:srgbClr val="FFFFFF"/>
                </a:solidFill>
                <a:latin typeface="Noto Sans SC" pitchFamily="34" charset="0"/>
                <a:ea typeface="Noto Sans SC" pitchFamily="34" charset="-122"/>
                <a:cs typeface="Noto Sans SC" pitchFamily="34" charset="-120"/>
              </a:rPr>
              <a:t>Uniform Information Density Effects</a:t>
            </a:r>
            <a:endParaRPr lang="en-US" sz="1600" dirty="0"/>
          </a:p>
          <a:p>
            <a:pPr>
              <a:lnSpc>
                <a:spcPct val="100000"/>
              </a:lnSpc>
            </a:pPr>
            <a:r>
              <a:rPr lang="en-US" sz="3600" b="1" dirty="0">
                <a:solidFill>
                  <a:srgbClr val="FFFFFF"/>
                </a:solidFill>
                <a:latin typeface="Noto Sans SC" pitchFamily="34" charset="0"/>
                <a:ea typeface="Noto Sans SC" pitchFamily="34" charset="-122"/>
                <a:cs typeface="Noto Sans SC" pitchFamily="34" charset="-120"/>
              </a:rPr>
              <a:t>on Syntactic Choice in Hindi</a:t>
            </a:r>
            <a:endParaRPr lang="en-US" sz="1600" dirty="0"/>
          </a:p>
        </p:txBody>
      </p:sp>
      <p:sp>
        <p:nvSpPr>
          <p:cNvPr id="6" name="Text 4"/>
          <p:cNvSpPr/>
          <p:nvPr/>
        </p:nvSpPr>
        <p:spPr>
          <a:xfrm>
            <a:off x="285750" y="2076450"/>
            <a:ext cx="8667750" cy="266700"/>
          </a:xfrm>
          <a:prstGeom prst="rect">
            <a:avLst/>
          </a:prstGeom>
          <a:noFill/>
          <a:ln/>
        </p:spPr>
        <p:txBody>
          <a:bodyPr wrap="square" lIns="0" tIns="0" rIns="0" bIns="0" rtlCol="0" anchor="ctr"/>
          <a:lstStyle/>
          <a:p>
            <a:pPr>
              <a:lnSpc>
                <a:spcPct val="120000"/>
              </a:lnSpc>
            </a:pPr>
            <a:r>
              <a:rPr lang="en-US" sz="1500" dirty="0">
                <a:solidFill>
                  <a:srgbClr val="FFFFFF">
                    <a:alpha val="70000"/>
                  </a:srgbClr>
                </a:solidFill>
                <a:latin typeface="Noto Sans SC" pitchFamily="34" charset="0"/>
                <a:ea typeface="Noto Sans SC" pitchFamily="34" charset="-122"/>
                <a:cs typeface="Noto Sans SC" pitchFamily="34" charset="-120"/>
              </a:rPr>
              <a:t>Jain, Singh, Ranjan, Rajkumar &amp; Agarwal (2018)</a:t>
            </a:r>
            <a:endParaRPr lang="en-US" sz="1600" dirty="0"/>
          </a:p>
        </p:txBody>
      </p:sp>
      <p:sp>
        <p:nvSpPr>
          <p:cNvPr id="7" name="Shape 5"/>
          <p:cNvSpPr/>
          <p:nvPr/>
        </p:nvSpPr>
        <p:spPr>
          <a:xfrm>
            <a:off x="304800" y="2600325"/>
            <a:ext cx="133350" cy="133350"/>
          </a:xfrm>
          <a:custGeom>
            <a:avLst/>
            <a:gdLst/>
            <a:ahLst/>
            <a:cxnLst/>
            <a:rect l="l" t="t" r="r" b="b"/>
            <a:pathLst>
              <a:path w="133350" h="133350">
                <a:moveTo>
                  <a:pt x="70816" y="5261"/>
                </a:moveTo>
                <a:cubicBezTo>
                  <a:pt x="68264" y="3803"/>
                  <a:pt x="65112" y="3803"/>
                  <a:pt x="62534" y="5261"/>
                </a:cubicBezTo>
                <a:lnTo>
                  <a:pt x="4193" y="38599"/>
                </a:lnTo>
                <a:cubicBezTo>
                  <a:pt x="912" y="40474"/>
                  <a:pt x="-703" y="44328"/>
                  <a:pt x="260" y="47975"/>
                </a:cubicBezTo>
                <a:cubicBezTo>
                  <a:pt x="1224" y="51621"/>
                  <a:pt x="4558" y="54173"/>
                  <a:pt x="8334" y="54173"/>
                </a:cubicBezTo>
                <a:lnTo>
                  <a:pt x="16669" y="54173"/>
                </a:lnTo>
                <a:lnTo>
                  <a:pt x="16669" y="108347"/>
                </a:lnTo>
                <a:lnTo>
                  <a:pt x="16669" y="108347"/>
                </a:lnTo>
                <a:lnTo>
                  <a:pt x="3334" y="118348"/>
                </a:lnTo>
                <a:cubicBezTo>
                  <a:pt x="1224" y="119911"/>
                  <a:pt x="0" y="122385"/>
                  <a:pt x="0" y="125016"/>
                </a:cubicBezTo>
                <a:cubicBezTo>
                  <a:pt x="0" y="129626"/>
                  <a:pt x="3724" y="133350"/>
                  <a:pt x="8334" y="133350"/>
                </a:cubicBezTo>
                <a:lnTo>
                  <a:pt x="125016" y="133350"/>
                </a:lnTo>
                <a:cubicBezTo>
                  <a:pt x="129626" y="133350"/>
                  <a:pt x="133350" y="129626"/>
                  <a:pt x="133350" y="125016"/>
                </a:cubicBezTo>
                <a:cubicBezTo>
                  <a:pt x="133350" y="122385"/>
                  <a:pt x="132126" y="119911"/>
                  <a:pt x="130016" y="118348"/>
                </a:cubicBezTo>
                <a:lnTo>
                  <a:pt x="116681" y="108347"/>
                </a:lnTo>
                <a:lnTo>
                  <a:pt x="116681" y="54173"/>
                </a:lnTo>
                <a:lnTo>
                  <a:pt x="125016" y="54173"/>
                </a:lnTo>
                <a:cubicBezTo>
                  <a:pt x="128792" y="54173"/>
                  <a:pt x="132100" y="51621"/>
                  <a:pt x="133064" y="47975"/>
                </a:cubicBezTo>
                <a:cubicBezTo>
                  <a:pt x="134027" y="44328"/>
                  <a:pt x="132412" y="40474"/>
                  <a:pt x="129131" y="38599"/>
                </a:cubicBezTo>
                <a:lnTo>
                  <a:pt x="70790" y="5261"/>
                </a:lnTo>
                <a:close/>
                <a:moveTo>
                  <a:pt x="104180" y="54173"/>
                </a:moveTo>
                <a:lnTo>
                  <a:pt x="104180" y="108347"/>
                </a:lnTo>
                <a:lnTo>
                  <a:pt x="87511" y="108347"/>
                </a:lnTo>
                <a:lnTo>
                  <a:pt x="87511" y="54173"/>
                </a:lnTo>
                <a:lnTo>
                  <a:pt x="104180" y="54173"/>
                </a:lnTo>
                <a:close/>
                <a:moveTo>
                  <a:pt x="75009" y="54173"/>
                </a:moveTo>
                <a:lnTo>
                  <a:pt x="75009" y="108347"/>
                </a:lnTo>
                <a:lnTo>
                  <a:pt x="58341" y="108347"/>
                </a:lnTo>
                <a:lnTo>
                  <a:pt x="58341" y="54173"/>
                </a:lnTo>
                <a:lnTo>
                  <a:pt x="75009" y="54173"/>
                </a:lnTo>
                <a:close/>
                <a:moveTo>
                  <a:pt x="45839" y="54173"/>
                </a:moveTo>
                <a:lnTo>
                  <a:pt x="45839" y="108347"/>
                </a:lnTo>
                <a:lnTo>
                  <a:pt x="29170" y="108347"/>
                </a:lnTo>
                <a:lnTo>
                  <a:pt x="29170" y="54173"/>
                </a:lnTo>
                <a:lnTo>
                  <a:pt x="45839" y="54173"/>
                </a:lnTo>
                <a:close/>
                <a:moveTo>
                  <a:pt x="66675" y="25003"/>
                </a:moveTo>
                <a:cubicBezTo>
                  <a:pt x="71275" y="25003"/>
                  <a:pt x="75009" y="28738"/>
                  <a:pt x="75009" y="33337"/>
                </a:cubicBezTo>
                <a:cubicBezTo>
                  <a:pt x="75009" y="37937"/>
                  <a:pt x="71275" y="41672"/>
                  <a:pt x="66675" y="41672"/>
                </a:cubicBezTo>
                <a:cubicBezTo>
                  <a:pt x="62075" y="41672"/>
                  <a:pt x="58341" y="37937"/>
                  <a:pt x="58341" y="33337"/>
                </a:cubicBezTo>
                <a:cubicBezTo>
                  <a:pt x="58341" y="28738"/>
                  <a:pt x="62075" y="25003"/>
                  <a:pt x="66675" y="25003"/>
                </a:cubicBezTo>
                <a:close/>
              </a:path>
            </a:pathLst>
          </a:custGeom>
          <a:solidFill>
            <a:srgbClr val="FFFFFF">
              <a:alpha val="60000"/>
            </a:srgbClr>
          </a:solidFill>
          <a:ln/>
        </p:spPr>
      </p:sp>
      <p:sp>
        <p:nvSpPr>
          <p:cNvPr id="8" name="Text 6"/>
          <p:cNvSpPr/>
          <p:nvPr/>
        </p:nvSpPr>
        <p:spPr>
          <a:xfrm>
            <a:off x="304800" y="2600325"/>
            <a:ext cx="2152650" cy="190500"/>
          </a:xfrm>
          <a:prstGeom prst="rect">
            <a:avLst/>
          </a:prstGeom>
          <a:noFill/>
          <a:ln/>
        </p:spPr>
        <p:txBody>
          <a:bodyPr wrap="square" lIns="0" tIns="0" rIns="0" bIns="0" rtlCol="0" anchor="ctr"/>
          <a:lstStyle/>
          <a:p>
            <a:pPr>
              <a:lnSpc>
                <a:spcPct val="120000"/>
              </a:lnSpc>
            </a:pPr>
            <a:r>
              <a:rPr lang="en-US" sz="1050" dirty="0">
                <a:solidFill>
                  <a:srgbClr val="FFFFFF">
                    <a:alpha val="60000"/>
                  </a:srgbClr>
                </a:solidFill>
                <a:latin typeface="MiSans" pitchFamily="34" charset="0"/>
                <a:ea typeface="MiSans" pitchFamily="34" charset="-122"/>
                <a:cs typeface="MiSans" pitchFamily="34" charset="-120"/>
              </a:rPr>
              <a:t>By Ashish Pisey</a:t>
            </a:r>
            <a:endParaRPr lang="en-US" sz="1600" dirty="0"/>
          </a:p>
        </p:txBody>
      </p:sp>
      <p:sp>
        <p:nvSpPr>
          <p:cNvPr id="9" name="Shape 7"/>
          <p:cNvSpPr/>
          <p:nvPr/>
        </p:nvSpPr>
        <p:spPr>
          <a:xfrm>
            <a:off x="8863013" y="290513"/>
            <a:ext cx="3038475" cy="1685925"/>
          </a:xfrm>
          <a:custGeom>
            <a:avLst/>
            <a:gdLst/>
            <a:ahLst/>
            <a:cxnLst/>
            <a:rect l="l" t="t" r="r" b="b"/>
            <a:pathLst>
              <a:path w="3038475" h="1685925">
                <a:moveTo>
                  <a:pt x="114306" y="0"/>
                </a:moveTo>
                <a:lnTo>
                  <a:pt x="2924169" y="0"/>
                </a:lnTo>
                <a:cubicBezTo>
                  <a:pt x="2987299" y="0"/>
                  <a:pt x="3038475" y="51176"/>
                  <a:pt x="3038475" y="114306"/>
                </a:cubicBezTo>
                <a:lnTo>
                  <a:pt x="3038475" y="1571619"/>
                </a:lnTo>
                <a:cubicBezTo>
                  <a:pt x="3038475" y="1634749"/>
                  <a:pt x="2987299" y="1685925"/>
                  <a:pt x="2924169" y="1685925"/>
                </a:cubicBezTo>
                <a:lnTo>
                  <a:pt x="114306" y="1685925"/>
                </a:lnTo>
                <a:cubicBezTo>
                  <a:pt x="51176" y="1685925"/>
                  <a:pt x="0" y="1634749"/>
                  <a:pt x="0" y="1571619"/>
                </a:cubicBezTo>
                <a:lnTo>
                  <a:pt x="0" y="114306"/>
                </a:lnTo>
                <a:cubicBezTo>
                  <a:pt x="0" y="51176"/>
                  <a:pt x="51176" y="0"/>
                  <a:pt x="114306" y="0"/>
                </a:cubicBezTo>
                <a:close/>
              </a:path>
            </a:pathLst>
          </a:custGeom>
          <a:solidFill>
            <a:srgbClr val="FFFFFF">
              <a:alpha val="5098"/>
            </a:srgbClr>
          </a:solidFill>
          <a:ln w="12700">
            <a:solidFill>
              <a:srgbClr val="FFFFFF">
                <a:alpha val="10196"/>
              </a:srgbClr>
            </a:solidFill>
            <a:prstDash val="solid"/>
          </a:ln>
        </p:spPr>
      </p:sp>
      <p:sp>
        <p:nvSpPr>
          <p:cNvPr id="10" name="Text 8"/>
          <p:cNvSpPr/>
          <p:nvPr/>
        </p:nvSpPr>
        <p:spPr>
          <a:xfrm>
            <a:off x="9058275" y="485775"/>
            <a:ext cx="2714625" cy="190500"/>
          </a:xfrm>
          <a:prstGeom prst="rect">
            <a:avLst/>
          </a:prstGeom>
          <a:noFill/>
          <a:ln/>
        </p:spPr>
        <p:txBody>
          <a:bodyPr wrap="square" lIns="0" tIns="0" rIns="0" bIns="0" rtlCol="0" anchor="ctr"/>
          <a:lstStyle/>
          <a:p>
            <a:pPr>
              <a:lnSpc>
                <a:spcPct val="120000"/>
              </a:lnSpc>
            </a:pPr>
            <a:r>
              <a:rPr lang="en-US" sz="1050" b="1" dirty="0">
                <a:solidFill>
                  <a:srgbClr val="FFFFFF"/>
                </a:solidFill>
                <a:latin typeface="MiSans" pitchFamily="34" charset="0"/>
                <a:ea typeface="MiSans" pitchFamily="34" charset="-122"/>
                <a:cs typeface="MiSans" pitchFamily="34" charset="-120"/>
              </a:rPr>
              <a:t>Replication Overview</a:t>
            </a:r>
            <a:endParaRPr lang="en-US" sz="1600" dirty="0"/>
          </a:p>
        </p:txBody>
      </p:sp>
      <p:sp>
        <p:nvSpPr>
          <p:cNvPr id="11" name="Text 9"/>
          <p:cNvSpPr/>
          <p:nvPr/>
        </p:nvSpPr>
        <p:spPr>
          <a:xfrm>
            <a:off x="9058275" y="790575"/>
            <a:ext cx="1323975" cy="190500"/>
          </a:xfrm>
          <a:prstGeom prst="rect">
            <a:avLst/>
          </a:prstGeom>
          <a:noFill/>
          <a:ln/>
        </p:spPr>
        <p:txBody>
          <a:bodyPr wrap="square" lIns="0" tIns="0" rIns="0" bIns="0" rtlCol="0" anchor="ctr"/>
          <a:lstStyle/>
          <a:p>
            <a:pPr>
              <a:lnSpc>
                <a:spcPct val="120000"/>
              </a:lnSpc>
            </a:pPr>
            <a:r>
              <a:rPr lang="en-US" sz="1050" dirty="0">
                <a:solidFill>
                  <a:srgbClr val="FFFFFF">
                    <a:alpha val="70000"/>
                  </a:srgbClr>
                </a:solidFill>
                <a:latin typeface="MiSans" pitchFamily="34" charset="0"/>
                <a:ea typeface="MiSans" pitchFamily="34" charset="-122"/>
                <a:cs typeface="MiSans" pitchFamily="34" charset="-120"/>
              </a:rPr>
              <a:t>Sentences Analyzed:</a:t>
            </a:r>
            <a:endParaRPr lang="en-US" sz="1600" dirty="0"/>
          </a:p>
        </p:txBody>
      </p:sp>
      <p:sp>
        <p:nvSpPr>
          <p:cNvPr id="12" name="Text 10"/>
          <p:cNvSpPr/>
          <p:nvPr/>
        </p:nvSpPr>
        <p:spPr>
          <a:xfrm>
            <a:off x="11304687" y="790575"/>
            <a:ext cx="466725" cy="190500"/>
          </a:xfrm>
          <a:prstGeom prst="rect">
            <a:avLst/>
          </a:prstGeom>
          <a:noFill/>
          <a:ln/>
        </p:spPr>
        <p:txBody>
          <a:bodyPr wrap="square" lIns="0" tIns="0" rIns="0" bIns="0" rtlCol="0" anchor="ctr"/>
          <a:lstStyle/>
          <a:p>
            <a:pPr>
              <a:lnSpc>
                <a:spcPct val="120000"/>
              </a:lnSpc>
            </a:pPr>
            <a:r>
              <a:rPr lang="en-US" sz="1050" dirty="0">
                <a:solidFill>
                  <a:srgbClr val="FFFFFF"/>
                </a:solidFill>
                <a:latin typeface="MiSans" pitchFamily="34" charset="0"/>
                <a:ea typeface="MiSans" pitchFamily="34" charset="-122"/>
                <a:cs typeface="MiSans" pitchFamily="34" charset="-120"/>
              </a:rPr>
              <a:t>8,736</a:t>
            </a:r>
            <a:endParaRPr lang="en-US" sz="1600" dirty="0"/>
          </a:p>
        </p:txBody>
      </p:sp>
      <p:sp>
        <p:nvSpPr>
          <p:cNvPr id="13" name="Text 11"/>
          <p:cNvSpPr/>
          <p:nvPr/>
        </p:nvSpPr>
        <p:spPr>
          <a:xfrm>
            <a:off x="9058275" y="1057275"/>
            <a:ext cx="1257300" cy="190500"/>
          </a:xfrm>
          <a:prstGeom prst="rect">
            <a:avLst/>
          </a:prstGeom>
          <a:noFill/>
          <a:ln/>
        </p:spPr>
        <p:txBody>
          <a:bodyPr wrap="square" lIns="0" tIns="0" rIns="0" bIns="0" rtlCol="0" anchor="ctr"/>
          <a:lstStyle/>
          <a:p>
            <a:pPr>
              <a:lnSpc>
                <a:spcPct val="120000"/>
              </a:lnSpc>
            </a:pPr>
            <a:r>
              <a:rPr lang="en-US" sz="1050" dirty="0">
                <a:solidFill>
                  <a:srgbClr val="FFFFFF">
                    <a:alpha val="70000"/>
                  </a:srgbClr>
                </a:solidFill>
                <a:latin typeface="MiSans" pitchFamily="34" charset="0"/>
                <a:ea typeface="MiSans" pitchFamily="34" charset="-122"/>
                <a:cs typeface="MiSans" pitchFamily="34" charset="-120"/>
              </a:rPr>
              <a:t>Variants Generated:</a:t>
            </a:r>
            <a:endParaRPr lang="en-US" sz="1600" dirty="0"/>
          </a:p>
        </p:txBody>
      </p:sp>
      <p:sp>
        <p:nvSpPr>
          <p:cNvPr id="14" name="Text 12"/>
          <p:cNvSpPr/>
          <p:nvPr/>
        </p:nvSpPr>
        <p:spPr>
          <a:xfrm>
            <a:off x="11144101" y="1057275"/>
            <a:ext cx="628650" cy="190500"/>
          </a:xfrm>
          <a:prstGeom prst="rect">
            <a:avLst/>
          </a:prstGeom>
          <a:noFill/>
          <a:ln/>
        </p:spPr>
        <p:txBody>
          <a:bodyPr wrap="square" lIns="0" tIns="0" rIns="0" bIns="0" rtlCol="0" anchor="ctr"/>
          <a:lstStyle/>
          <a:p>
            <a:pPr>
              <a:lnSpc>
                <a:spcPct val="120000"/>
              </a:lnSpc>
            </a:pPr>
            <a:r>
              <a:rPr lang="en-US" sz="1050" dirty="0">
                <a:solidFill>
                  <a:srgbClr val="FFFFFF"/>
                </a:solidFill>
                <a:latin typeface="MiSans" pitchFamily="34" charset="0"/>
                <a:ea typeface="MiSans" pitchFamily="34" charset="-122"/>
                <a:cs typeface="MiSans" pitchFamily="34" charset="-120"/>
              </a:rPr>
              <a:t>175,801</a:t>
            </a:r>
            <a:endParaRPr lang="en-US" sz="1600" dirty="0"/>
          </a:p>
        </p:txBody>
      </p:sp>
      <p:sp>
        <p:nvSpPr>
          <p:cNvPr id="15" name="Text 13"/>
          <p:cNvSpPr/>
          <p:nvPr/>
        </p:nvSpPr>
        <p:spPr>
          <a:xfrm>
            <a:off x="9058275" y="1323975"/>
            <a:ext cx="952500" cy="190500"/>
          </a:xfrm>
          <a:prstGeom prst="rect">
            <a:avLst/>
          </a:prstGeom>
          <a:noFill/>
          <a:ln/>
        </p:spPr>
        <p:txBody>
          <a:bodyPr wrap="square" lIns="0" tIns="0" rIns="0" bIns="0" rtlCol="0" anchor="ctr"/>
          <a:lstStyle/>
          <a:p>
            <a:pPr>
              <a:lnSpc>
                <a:spcPct val="120000"/>
              </a:lnSpc>
            </a:pPr>
            <a:r>
              <a:rPr lang="en-US" sz="1050" dirty="0">
                <a:solidFill>
                  <a:srgbClr val="FFFFFF">
                    <a:alpha val="70000"/>
                  </a:srgbClr>
                </a:solidFill>
                <a:latin typeface="MiSans" pitchFamily="34" charset="0"/>
                <a:ea typeface="MiSans" pitchFamily="34" charset="-122"/>
                <a:cs typeface="MiSans" pitchFamily="34" charset="-120"/>
              </a:rPr>
              <a:t>Best Accuracy:</a:t>
            </a:r>
            <a:endParaRPr lang="en-US" sz="1600" dirty="0"/>
          </a:p>
        </p:txBody>
      </p:sp>
      <p:sp>
        <p:nvSpPr>
          <p:cNvPr id="16" name="Text 14"/>
          <p:cNvSpPr/>
          <p:nvPr/>
        </p:nvSpPr>
        <p:spPr>
          <a:xfrm>
            <a:off x="11224468" y="1323975"/>
            <a:ext cx="552450" cy="190500"/>
          </a:xfrm>
          <a:prstGeom prst="rect">
            <a:avLst/>
          </a:prstGeom>
          <a:noFill/>
          <a:ln/>
        </p:spPr>
        <p:txBody>
          <a:bodyPr wrap="square" lIns="0" tIns="0" rIns="0" bIns="0" rtlCol="0" anchor="ctr"/>
          <a:lstStyle/>
          <a:p>
            <a:pPr>
              <a:lnSpc>
                <a:spcPct val="120000"/>
              </a:lnSpc>
            </a:pPr>
            <a:r>
              <a:rPr lang="en-US" sz="1050" dirty="0">
                <a:solidFill>
                  <a:srgbClr val="00D492"/>
                </a:solidFill>
                <a:latin typeface="MiSans" pitchFamily="34" charset="0"/>
                <a:ea typeface="MiSans" pitchFamily="34" charset="-122"/>
                <a:cs typeface="MiSans" pitchFamily="34" charset="-120"/>
              </a:rPr>
              <a:t>96.79%</a:t>
            </a:r>
            <a:endParaRPr lang="en-US" sz="1600" dirty="0"/>
          </a:p>
        </p:txBody>
      </p:sp>
      <p:sp>
        <p:nvSpPr>
          <p:cNvPr id="17" name="Text 15"/>
          <p:cNvSpPr/>
          <p:nvPr/>
        </p:nvSpPr>
        <p:spPr>
          <a:xfrm>
            <a:off x="9058275" y="1590675"/>
            <a:ext cx="1085850" cy="190500"/>
          </a:xfrm>
          <a:prstGeom prst="rect">
            <a:avLst/>
          </a:prstGeom>
          <a:noFill/>
          <a:ln/>
        </p:spPr>
        <p:txBody>
          <a:bodyPr wrap="square" lIns="0" tIns="0" rIns="0" bIns="0" rtlCol="0" anchor="ctr"/>
          <a:lstStyle/>
          <a:p>
            <a:pPr>
              <a:lnSpc>
                <a:spcPct val="120000"/>
              </a:lnSpc>
            </a:pPr>
            <a:r>
              <a:rPr lang="en-US" sz="1050" dirty="0">
                <a:solidFill>
                  <a:srgbClr val="FFFFFF">
                    <a:alpha val="70000"/>
                  </a:srgbClr>
                </a:solidFill>
                <a:latin typeface="MiSans" pitchFamily="34" charset="0"/>
                <a:ea typeface="MiSans" pitchFamily="34" charset="-122"/>
                <a:cs typeface="MiSans" pitchFamily="34" charset="-120"/>
              </a:rPr>
              <a:t>Cross-Validation:</a:t>
            </a:r>
            <a:endParaRPr lang="en-US" sz="1600" dirty="0"/>
          </a:p>
        </p:txBody>
      </p:sp>
      <p:sp>
        <p:nvSpPr>
          <p:cNvPr id="18" name="Text 16"/>
          <p:cNvSpPr/>
          <p:nvPr/>
        </p:nvSpPr>
        <p:spPr>
          <a:xfrm>
            <a:off x="11144101" y="1590675"/>
            <a:ext cx="628650" cy="190500"/>
          </a:xfrm>
          <a:prstGeom prst="rect">
            <a:avLst/>
          </a:prstGeom>
          <a:noFill/>
          <a:ln/>
        </p:spPr>
        <p:txBody>
          <a:bodyPr wrap="square" lIns="0" tIns="0" rIns="0" bIns="0" rtlCol="0" anchor="ctr"/>
          <a:lstStyle/>
          <a:p>
            <a:pPr>
              <a:lnSpc>
                <a:spcPct val="120000"/>
              </a:lnSpc>
            </a:pPr>
            <a:r>
              <a:rPr lang="en-US" sz="1050" dirty="0">
                <a:solidFill>
                  <a:srgbClr val="FFFFFF"/>
                </a:solidFill>
                <a:latin typeface="MiSans" pitchFamily="34" charset="0"/>
                <a:ea typeface="MiSans" pitchFamily="34" charset="-122"/>
                <a:cs typeface="MiSans" pitchFamily="34" charset="-120"/>
              </a:rPr>
              <a:t>27-fold</a:t>
            </a:r>
            <a:endParaRPr lang="en-US" sz="1600" dirty="0"/>
          </a:p>
        </p:txBody>
      </p:sp>
      <p:sp>
        <p:nvSpPr>
          <p:cNvPr id="19" name="Shape 17"/>
          <p:cNvSpPr/>
          <p:nvPr/>
        </p:nvSpPr>
        <p:spPr>
          <a:xfrm>
            <a:off x="290513" y="5757863"/>
            <a:ext cx="2781300" cy="809625"/>
          </a:xfrm>
          <a:custGeom>
            <a:avLst/>
            <a:gdLst/>
            <a:ahLst/>
            <a:cxnLst/>
            <a:rect l="l" t="t" r="r" b="b"/>
            <a:pathLst>
              <a:path w="2781300" h="809625">
                <a:moveTo>
                  <a:pt x="76202" y="0"/>
                </a:moveTo>
                <a:lnTo>
                  <a:pt x="2705098" y="0"/>
                </a:lnTo>
                <a:cubicBezTo>
                  <a:pt x="2747183" y="0"/>
                  <a:pt x="2781300" y="34117"/>
                  <a:pt x="2781300" y="76202"/>
                </a:cubicBezTo>
                <a:lnTo>
                  <a:pt x="2781300" y="733423"/>
                </a:lnTo>
                <a:cubicBezTo>
                  <a:pt x="2781300" y="775508"/>
                  <a:pt x="2747183" y="809625"/>
                  <a:pt x="2705098" y="809625"/>
                </a:cubicBezTo>
                <a:lnTo>
                  <a:pt x="76202" y="809625"/>
                </a:lnTo>
                <a:cubicBezTo>
                  <a:pt x="34117" y="809625"/>
                  <a:pt x="0" y="775508"/>
                  <a:pt x="0" y="733423"/>
                </a:cubicBezTo>
                <a:lnTo>
                  <a:pt x="0" y="76202"/>
                </a:lnTo>
                <a:cubicBezTo>
                  <a:pt x="0" y="34117"/>
                  <a:pt x="34117" y="0"/>
                  <a:pt x="76202" y="0"/>
                </a:cubicBezTo>
                <a:close/>
              </a:path>
            </a:pathLst>
          </a:custGeom>
          <a:solidFill>
            <a:srgbClr val="FFFFFF">
              <a:alpha val="5098"/>
            </a:srgbClr>
          </a:solidFill>
          <a:ln w="12700">
            <a:solidFill>
              <a:srgbClr val="FFFFFF">
                <a:alpha val="10196"/>
              </a:srgbClr>
            </a:solidFill>
            <a:prstDash val="solid"/>
          </a:ln>
        </p:spPr>
      </p:sp>
      <p:sp>
        <p:nvSpPr>
          <p:cNvPr id="20" name="Text 18"/>
          <p:cNvSpPr/>
          <p:nvPr/>
        </p:nvSpPr>
        <p:spPr>
          <a:xfrm>
            <a:off x="447675" y="5915025"/>
            <a:ext cx="2581275" cy="304800"/>
          </a:xfrm>
          <a:prstGeom prst="rect">
            <a:avLst/>
          </a:prstGeom>
          <a:noFill/>
          <a:ln/>
        </p:spPr>
        <p:txBody>
          <a:bodyPr wrap="square" lIns="0" tIns="0" rIns="0" bIns="0" rtlCol="0" anchor="ctr"/>
          <a:lstStyle/>
          <a:p>
            <a:pPr>
              <a:lnSpc>
                <a:spcPct val="110000"/>
              </a:lnSpc>
            </a:pPr>
            <a:r>
              <a:rPr lang="en-US" sz="1800" b="1" dirty="0">
                <a:solidFill>
                  <a:srgbClr val="00D492"/>
                </a:solidFill>
                <a:latin typeface="Noto Sans SC" pitchFamily="34" charset="0"/>
                <a:ea typeface="Noto Sans SC" pitchFamily="34" charset="-122"/>
                <a:cs typeface="Noto Sans SC" pitchFamily="34" charset="-120"/>
              </a:rPr>
              <a:t>5</a:t>
            </a:r>
            <a:endParaRPr lang="en-US" sz="1600" dirty="0"/>
          </a:p>
        </p:txBody>
      </p:sp>
      <p:sp>
        <p:nvSpPr>
          <p:cNvPr id="21" name="Text 19"/>
          <p:cNvSpPr/>
          <p:nvPr/>
        </p:nvSpPr>
        <p:spPr>
          <a:xfrm>
            <a:off x="447675" y="6219825"/>
            <a:ext cx="2533650" cy="190500"/>
          </a:xfrm>
          <a:prstGeom prst="rect">
            <a:avLst/>
          </a:prstGeom>
          <a:noFill/>
          <a:ln/>
        </p:spPr>
        <p:txBody>
          <a:bodyPr wrap="square" lIns="0" tIns="0" rIns="0" bIns="0" rtlCol="0" anchor="ctr"/>
          <a:lstStyle/>
          <a:p>
            <a:pPr>
              <a:lnSpc>
                <a:spcPct val="120000"/>
              </a:lnSpc>
            </a:pPr>
            <a:r>
              <a:rPr lang="en-US" sz="1050" dirty="0">
                <a:solidFill>
                  <a:srgbClr val="FFFFFF">
                    <a:alpha val="60000"/>
                  </a:srgbClr>
                </a:solidFill>
                <a:latin typeface="MiSans" pitchFamily="34" charset="0"/>
                <a:ea typeface="MiSans" pitchFamily="34" charset="-122"/>
                <a:cs typeface="MiSans" pitchFamily="34" charset="-120"/>
              </a:rPr>
              <a:t>UID Measures</a:t>
            </a:r>
            <a:endParaRPr lang="en-US" sz="1600" dirty="0"/>
          </a:p>
        </p:txBody>
      </p:sp>
      <p:sp>
        <p:nvSpPr>
          <p:cNvPr id="22" name="Shape 20"/>
          <p:cNvSpPr/>
          <p:nvPr/>
        </p:nvSpPr>
        <p:spPr>
          <a:xfrm>
            <a:off x="3233738" y="5757863"/>
            <a:ext cx="2781300" cy="809625"/>
          </a:xfrm>
          <a:custGeom>
            <a:avLst/>
            <a:gdLst/>
            <a:ahLst/>
            <a:cxnLst/>
            <a:rect l="l" t="t" r="r" b="b"/>
            <a:pathLst>
              <a:path w="2781300" h="809625">
                <a:moveTo>
                  <a:pt x="76202" y="0"/>
                </a:moveTo>
                <a:lnTo>
                  <a:pt x="2705098" y="0"/>
                </a:lnTo>
                <a:cubicBezTo>
                  <a:pt x="2747183" y="0"/>
                  <a:pt x="2781300" y="34117"/>
                  <a:pt x="2781300" y="76202"/>
                </a:cubicBezTo>
                <a:lnTo>
                  <a:pt x="2781300" y="733423"/>
                </a:lnTo>
                <a:cubicBezTo>
                  <a:pt x="2781300" y="775508"/>
                  <a:pt x="2747183" y="809625"/>
                  <a:pt x="2705098" y="809625"/>
                </a:cubicBezTo>
                <a:lnTo>
                  <a:pt x="76202" y="809625"/>
                </a:lnTo>
                <a:cubicBezTo>
                  <a:pt x="34117" y="809625"/>
                  <a:pt x="0" y="775508"/>
                  <a:pt x="0" y="733423"/>
                </a:cubicBezTo>
                <a:lnTo>
                  <a:pt x="0" y="76202"/>
                </a:lnTo>
                <a:cubicBezTo>
                  <a:pt x="0" y="34117"/>
                  <a:pt x="34117" y="0"/>
                  <a:pt x="76202" y="0"/>
                </a:cubicBezTo>
                <a:close/>
              </a:path>
            </a:pathLst>
          </a:custGeom>
          <a:solidFill>
            <a:srgbClr val="FFFFFF">
              <a:alpha val="5098"/>
            </a:srgbClr>
          </a:solidFill>
          <a:ln w="12700">
            <a:solidFill>
              <a:srgbClr val="FFFFFF">
                <a:alpha val="10196"/>
              </a:srgbClr>
            </a:solidFill>
            <a:prstDash val="solid"/>
          </a:ln>
        </p:spPr>
      </p:sp>
      <p:sp>
        <p:nvSpPr>
          <p:cNvPr id="23" name="Text 21"/>
          <p:cNvSpPr/>
          <p:nvPr/>
        </p:nvSpPr>
        <p:spPr>
          <a:xfrm>
            <a:off x="3390900" y="5915025"/>
            <a:ext cx="2581275" cy="304800"/>
          </a:xfrm>
          <a:prstGeom prst="rect">
            <a:avLst/>
          </a:prstGeom>
          <a:noFill/>
          <a:ln/>
        </p:spPr>
        <p:txBody>
          <a:bodyPr wrap="square" lIns="0" tIns="0" rIns="0" bIns="0" rtlCol="0" anchor="ctr"/>
          <a:lstStyle/>
          <a:p>
            <a:pPr>
              <a:lnSpc>
                <a:spcPct val="110000"/>
              </a:lnSpc>
            </a:pPr>
            <a:r>
              <a:rPr lang="en-US" sz="1800" b="1" dirty="0">
                <a:solidFill>
                  <a:srgbClr val="51A2FF"/>
                </a:solidFill>
                <a:latin typeface="Noto Sans SC" pitchFamily="34" charset="0"/>
                <a:ea typeface="Noto Sans SC" pitchFamily="34" charset="-122"/>
                <a:cs typeface="Noto Sans SC" pitchFamily="34" charset="-120"/>
              </a:rPr>
              <a:t>2</a:t>
            </a:r>
            <a:endParaRPr lang="en-US" sz="1600" dirty="0"/>
          </a:p>
        </p:txBody>
      </p:sp>
      <p:sp>
        <p:nvSpPr>
          <p:cNvPr id="24" name="Text 22"/>
          <p:cNvSpPr/>
          <p:nvPr/>
        </p:nvSpPr>
        <p:spPr>
          <a:xfrm>
            <a:off x="3390900" y="6219825"/>
            <a:ext cx="2533650" cy="190500"/>
          </a:xfrm>
          <a:prstGeom prst="rect">
            <a:avLst/>
          </a:prstGeom>
          <a:noFill/>
          <a:ln/>
        </p:spPr>
        <p:txBody>
          <a:bodyPr wrap="square" lIns="0" tIns="0" rIns="0" bIns="0" rtlCol="0" anchor="ctr"/>
          <a:lstStyle/>
          <a:p>
            <a:pPr>
              <a:lnSpc>
                <a:spcPct val="120000"/>
              </a:lnSpc>
            </a:pPr>
            <a:r>
              <a:rPr lang="en-US" sz="1050" dirty="0">
                <a:solidFill>
                  <a:srgbClr val="FFFFFF">
                    <a:alpha val="60000"/>
                  </a:srgbClr>
                </a:solidFill>
                <a:latin typeface="MiSans" pitchFamily="34" charset="0"/>
                <a:ea typeface="MiSans" pitchFamily="34" charset="-122"/>
                <a:cs typeface="MiSans" pitchFamily="34" charset="-120"/>
              </a:rPr>
              <a:t>Surprisal Types</a:t>
            </a:r>
            <a:endParaRPr lang="en-US" sz="1600" dirty="0"/>
          </a:p>
        </p:txBody>
      </p:sp>
      <p:sp>
        <p:nvSpPr>
          <p:cNvPr id="25" name="Shape 23"/>
          <p:cNvSpPr/>
          <p:nvPr/>
        </p:nvSpPr>
        <p:spPr>
          <a:xfrm>
            <a:off x="6176963" y="5757863"/>
            <a:ext cx="2781300" cy="809625"/>
          </a:xfrm>
          <a:custGeom>
            <a:avLst/>
            <a:gdLst/>
            <a:ahLst/>
            <a:cxnLst/>
            <a:rect l="l" t="t" r="r" b="b"/>
            <a:pathLst>
              <a:path w="2781300" h="809625">
                <a:moveTo>
                  <a:pt x="76202" y="0"/>
                </a:moveTo>
                <a:lnTo>
                  <a:pt x="2705098" y="0"/>
                </a:lnTo>
                <a:cubicBezTo>
                  <a:pt x="2747183" y="0"/>
                  <a:pt x="2781300" y="34117"/>
                  <a:pt x="2781300" y="76202"/>
                </a:cubicBezTo>
                <a:lnTo>
                  <a:pt x="2781300" y="733423"/>
                </a:lnTo>
                <a:cubicBezTo>
                  <a:pt x="2781300" y="775508"/>
                  <a:pt x="2747183" y="809625"/>
                  <a:pt x="2705098" y="809625"/>
                </a:cubicBezTo>
                <a:lnTo>
                  <a:pt x="76202" y="809625"/>
                </a:lnTo>
                <a:cubicBezTo>
                  <a:pt x="34117" y="809625"/>
                  <a:pt x="0" y="775508"/>
                  <a:pt x="0" y="733423"/>
                </a:cubicBezTo>
                <a:lnTo>
                  <a:pt x="0" y="76202"/>
                </a:lnTo>
                <a:cubicBezTo>
                  <a:pt x="0" y="34117"/>
                  <a:pt x="34117" y="0"/>
                  <a:pt x="76202" y="0"/>
                </a:cubicBezTo>
                <a:close/>
              </a:path>
            </a:pathLst>
          </a:custGeom>
          <a:solidFill>
            <a:srgbClr val="FFFFFF">
              <a:alpha val="5098"/>
            </a:srgbClr>
          </a:solidFill>
          <a:ln w="12700">
            <a:solidFill>
              <a:srgbClr val="FFFFFF">
                <a:alpha val="10196"/>
              </a:srgbClr>
            </a:solidFill>
            <a:prstDash val="solid"/>
          </a:ln>
        </p:spPr>
      </p:sp>
      <p:sp>
        <p:nvSpPr>
          <p:cNvPr id="26" name="Text 24"/>
          <p:cNvSpPr/>
          <p:nvPr/>
        </p:nvSpPr>
        <p:spPr>
          <a:xfrm>
            <a:off x="6334125" y="5915025"/>
            <a:ext cx="2581275" cy="304800"/>
          </a:xfrm>
          <a:prstGeom prst="rect">
            <a:avLst/>
          </a:prstGeom>
          <a:noFill/>
          <a:ln/>
        </p:spPr>
        <p:txBody>
          <a:bodyPr wrap="square" lIns="0" tIns="0" rIns="0" bIns="0" rtlCol="0" anchor="ctr"/>
          <a:lstStyle/>
          <a:p>
            <a:pPr>
              <a:lnSpc>
                <a:spcPct val="110000"/>
              </a:lnSpc>
            </a:pPr>
            <a:r>
              <a:rPr lang="en-US" sz="1800" b="1" dirty="0">
                <a:solidFill>
                  <a:srgbClr val="FFB900"/>
                </a:solidFill>
                <a:latin typeface="Noto Sans SC" pitchFamily="34" charset="0"/>
                <a:ea typeface="Noto Sans SC" pitchFamily="34" charset="-122"/>
                <a:cs typeface="Noto Sans SC" pitchFamily="34" charset="-120"/>
              </a:rPr>
              <a:t>1M</a:t>
            </a:r>
            <a:endParaRPr lang="en-US" sz="1600" dirty="0"/>
          </a:p>
        </p:txBody>
      </p:sp>
      <p:sp>
        <p:nvSpPr>
          <p:cNvPr id="27" name="Text 25"/>
          <p:cNvSpPr/>
          <p:nvPr/>
        </p:nvSpPr>
        <p:spPr>
          <a:xfrm>
            <a:off x="6334125" y="6219825"/>
            <a:ext cx="2533650" cy="190500"/>
          </a:xfrm>
          <a:prstGeom prst="rect">
            <a:avLst/>
          </a:prstGeom>
          <a:noFill/>
          <a:ln/>
        </p:spPr>
        <p:txBody>
          <a:bodyPr wrap="square" lIns="0" tIns="0" rIns="0" bIns="0" rtlCol="0" anchor="ctr"/>
          <a:lstStyle/>
          <a:p>
            <a:pPr>
              <a:lnSpc>
                <a:spcPct val="120000"/>
              </a:lnSpc>
            </a:pPr>
            <a:r>
              <a:rPr lang="en-US" sz="1050" dirty="0">
                <a:solidFill>
                  <a:srgbClr val="FFFFFF">
                    <a:alpha val="60000"/>
                  </a:srgbClr>
                </a:solidFill>
                <a:latin typeface="MiSans" pitchFamily="34" charset="0"/>
                <a:ea typeface="MiSans" pitchFamily="34" charset="-122"/>
                <a:cs typeface="MiSans" pitchFamily="34" charset="-120"/>
              </a:rPr>
              <a:t>Training Sentences</a:t>
            </a:r>
            <a:endParaRPr lang="en-US" sz="1600" dirty="0"/>
          </a:p>
        </p:txBody>
      </p:sp>
      <p:sp>
        <p:nvSpPr>
          <p:cNvPr id="28" name="Shape 26"/>
          <p:cNvSpPr/>
          <p:nvPr/>
        </p:nvSpPr>
        <p:spPr>
          <a:xfrm>
            <a:off x="9120188" y="5757863"/>
            <a:ext cx="2781300" cy="809625"/>
          </a:xfrm>
          <a:custGeom>
            <a:avLst/>
            <a:gdLst/>
            <a:ahLst/>
            <a:cxnLst/>
            <a:rect l="l" t="t" r="r" b="b"/>
            <a:pathLst>
              <a:path w="2781300" h="809625">
                <a:moveTo>
                  <a:pt x="76202" y="0"/>
                </a:moveTo>
                <a:lnTo>
                  <a:pt x="2705098" y="0"/>
                </a:lnTo>
                <a:cubicBezTo>
                  <a:pt x="2747183" y="0"/>
                  <a:pt x="2781300" y="34117"/>
                  <a:pt x="2781300" y="76202"/>
                </a:cubicBezTo>
                <a:lnTo>
                  <a:pt x="2781300" y="733423"/>
                </a:lnTo>
                <a:cubicBezTo>
                  <a:pt x="2781300" y="775508"/>
                  <a:pt x="2747183" y="809625"/>
                  <a:pt x="2705098" y="809625"/>
                </a:cubicBezTo>
                <a:lnTo>
                  <a:pt x="76202" y="809625"/>
                </a:lnTo>
                <a:cubicBezTo>
                  <a:pt x="34117" y="809625"/>
                  <a:pt x="0" y="775508"/>
                  <a:pt x="0" y="733423"/>
                </a:cubicBezTo>
                <a:lnTo>
                  <a:pt x="0" y="76202"/>
                </a:lnTo>
                <a:cubicBezTo>
                  <a:pt x="0" y="34117"/>
                  <a:pt x="34117" y="0"/>
                  <a:pt x="76202" y="0"/>
                </a:cubicBezTo>
                <a:close/>
              </a:path>
            </a:pathLst>
          </a:custGeom>
          <a:solidFill>
            <a:srgbClr val="FFFFFF">
              <a:alpha val="5098"/>
            </a:srgbClr>
          </a:solidFill>
          <a:ln w="12700">
            <a:solidFill>
              <a:srgbClr val="FFFFFF">
                <a:alpha val="10196"/>
              </a:srgbClr>
            </a:solidFill>
            <a:prstDash val="solid"/>
          </a:ln>
        </p:spPr>
      </p:sp>
      <p:sp>
        <p:nvSpPr>
          <p:cNvPr id="29" name="Text 27"/>
          <p:cNvSpPr/>
          <p:nvPr/>
        </p:nvSpPr>
        <p:spPr>
          <a:xfrm>
            <a:off x="9277350" y="5915025"/>
            <a:ext cx="2581275" cy="304800"/>
          </a:xfrm>
          <a:prstGeom prst="rect">
            <a:avLst/>
          </a:prstGeom>
          <a:noFill/>
          <a:ln/>
        </p:spPr>
        <p:txBody>
          <a:bodyPr wrap="square" lIns="0" tIns="0" rIns="0" bIns="0" rtlCol="0" anchor="ctr"/>
          <a:lstStyle/>
          <a:p>
            <a:pPr>
              <a:lnSpc>
                <a:spcPct val="110000"/>
              </a:lnSpc>
            </a:pPr>
            <a:r>
              <a:rPr lang="en-US" sz="1800" b="1" dirty="0">
                <a:solidFill>
                  <a:srgbClr val="C27AFF"/>
                </a:solidFill>
                <a:latin typeface="Noto Sans SC" pitchFamily="34" charset="0"/>
                <a:ea typeface="Noto Sans SC" pitchFamily="34" charset="-122"/>
                <a:cs typeface="Noto Sans SC" pitchFamily="34" charset="-120"/>
              </a:rPr>
              <a:t>8</a:t>
            </a:r>
            <a:endParaRPr lang="en-US" sz="1600" dirty="0"/>
          </a:p>
        </p:txBody>
      </p:sp>
      <p:sp>
        <p:nvSpPr>
          <p:cNvPr id="30" name="Text 28"/>
          <p:cNvSpPr/>
          <p:nvPr/>
        </p:nvSpPr>
        <p:spPr>
          <a:xfrm>
            <a:off x="9277350" y="6219825"/>
            <a:ext cx="2533650" cy="190500"/>
          </a:xfrm>
          <a:prstGeom prst="rect">
            <a:avLst/>
          </a:prstGeom>
          <a:noFill/>
          <a:ln/>
        </p:spPr>
        <p:txBody>
          <a:bodyPr wrap="square" lIns="0" tIns="0" rIns="0" bIns="0" rtlCol="0" anchor="ctr"/>
          <a:lstStyle/>
          <a:p>
            <a:pPr>
              <a:lnSpc>
                <a:spcPct val="120000"/>
              </a:lnSpc>
            </a:pPr>
            <a:r>
              <a:rPr lang="en-US" sz="1050" dirty="0">
                <a:solidFill>
                  <a:srgbClr val="FFFFFF">
                    <a:alpha val="60000"/>
                  </a:srgbClr>
                </a:solidFill>
                <a:latin typeface="MiSans" pitchFamily="34" charset="0"/>
                <a:ea typeface="MiSans" pitchFamily="34" charset="-122"/>
                <a:cs typeface="MiSans" pitchFamily="34" charset="-120"/>
              </a:rPr>
              <a:t>Tests Passed</a:t>
            </a:r>
            <a:endParaRPr lang="en-US" sz="1600" dirty="0"/>
          </a:p>
        </p:txBody>
      </p:sp>
    </p:spTree>
  </p:cSld>
  <p:clrMapOvr>
    <a:masterClrMapping/>
  </p:clrMapOvr>
  <p:transition>
    <p:fade/>
    <p:spd val="med"/>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155DFC"/>
          </a:solidFill>
          <a:ln/>
        </p:spPr>
      </p:sp>
      <p:sp>
        <p:nvSpPr>
          <p:cNvPr id="3" name="Shape 1"/>
          <p:cNvSpPr/>
          <p:nvPr/>
        </p:nvSpPr>
        <p:spPr>
          <a:xfrm>
            <a:off x="409575" y="400050"/>
            <a:ext cx="133350" cy="152400"/>
          </a:xfrm>
          <a:custGeom>
            <a:avLst/>
            <a:gdLst/>
            <a:ahLst/>
            <a:cxnLst/>
            <a:rect l="l" t="t" r="r" b="b"/>
            <a:pathLst>
              <a:path w="133350" h="152400">
                <a:moveTo>
                  <a:pt x="76200" y="47625"/>
                </a:moveTo>
                <a:lnTo>
                  <a:pt x="76200" y="76200"/>
                </a:lnTo>
                <a:lnTo>
                  <a:pt x="114300" y="76200"/>
                </a:lnTo>
                <a:lnTo>
                  <a:pt x="114300" y="47625"/>
                </a:lnTo>
                <a:lnTo>
                  <a:pt x="76200" y="47625"/>
                </a:lnTo>
                <a:close/>
                <a:moveTo>
                  <a:pt x="57150" y="47625"/>
                </a:moveTo>
                <a:lnTo>
                  <a:pt x="19050" y="47625"/>
                </a:lnTo>
                <a:lnTo>
                  <a:pt x="19050" y="76200"/>
                </a:lnTo>
                <a:lnTo>
                  <a:pt x="57150" y="76200"/>
                </a:lnTo>
                <a:lnTo>
                  <a:pt x="57150" y="47625"/>
                </a:lnTo>
                <a:close/>
                <a:moveTo>
                  <a:pt x="0" y="95250"/>
                </a:moveTo>
                <a:lnTo>
                  <a:pt x="0" y="28575"/>
                </a:lnTo>
                <a:cubicBezTo>
                  <a:pt x="0" y="18068"/>
                  <a:pt x="8543" y="9525"/>
                  <a:pt x="19050" y="9525"/>
                </a:cubicBezTo>
                <a:lnTo>
                  <a:pt x="114300" y="9525"/>
                </a:lnTo>
                <a:cubicBezTo>
                  <a:pt x="124807" y="9525"/>
                  <a:pt x="133350" y="18068"/>
                  <a:pt x="133350" y="28575"/>
                </a:cubicBezTo>
                <a:lnTo>
                  <a:pt x="133350" y="123825"/>
                </a:lnTo>
                <a:cubicBezTo>
                  <a:pt x="133350" y="134332"/>
                  <a:pt x="124807" y="142875"/>
                  <a:pt x="114300" y="142875"/>
                </a:cubicBezTo>
                <a:lnTo>
                  <a:pt x="19050" y="142875"/>
                </a:lnTo>
                <a:cubicBezTo>
                  <a:pt x="8543" y="142875"/>
                  <a:pt x="0" y="134332"/>
                  <a:pt x="0" y="123825"/>
                </a:cubicBezTo>
                <a:lnTo>
                  <a:pt x="0" y="95250"/>
                </a:lnTo>
                <a:close/>
                <a:moveTo>
                  <a:pt x="114300" y="95250"/>
                </a:moveTo>
                <a:lnTo>
                  <a:pt x="76200" y="95250"/>
                </a:lnTo>
                <a:lnTo>
                  <a:pt x="76200" y="123825"/>
                </a:lnTo>
                <a:lnTo>
                  <a:pt x="114300" y="123825"/>
                </a:lnTo>
                <a:lnTo>
                  <a:pt x="114300" y="95250"/>
                </a:lnTo>
                <a:close/>
                <a:moveTo>
                  <a:pt x="57150" y="123825"/>
                </a:moveTo>
                <a:lnTo>
                  <a:pt x="57150" y="95250"/>
                </a:lnTo>
                <a:lnTo>
                  <a:pt x="19050" y="95250"/>
                </a:lnTo>
                <a:lnTo>
                  <a:pt x="19050" y="123825"/>
                </a:lnTo>
                <a:lnTo>
                  <a:pt x="57150" y="123825"/>
                </a:lnTo>
                <a:close/>
              </a:path>
            </a:pathLst>
          </a:custGeom>
          <a:solidFill>
            <a:srgbClr val="FFFFFF"/>
          </a:solidFill>
          <a:ln/>
        </p:spPr>
      </p:sp>
      <p:sp>
        <p:nvSpPr>
          <p:cNvPr id="4" name="Text 2"/>
          <p:cNvSpPr/>
          <p:nvPr/>
        </p:nvSpPr>
        <p:spPr>
          <a:xfrm>
            <a:off x="781050" y="304800"/>
            <a:ext cx="4400550"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Complete Results: Tables 1 &amp; 2</a:t>
            </a:r>
            <a:endParaRPr lang="en-US" sz="1600" dirty="0"/>
          </a:p>
        </p:txBody>
      </p:sp>
      <p:sp>
        <p:nvSpPr>
          <p:cNvPr id="5" name="Shape 3"/>
          <p:cNvSpPr/>
          <p:nvPr/>
        </p:nvSpPr>
        <p:spPr>
          <a:xfrm>
            <a:off x="285750" y="781050"/>
            <a:ext cx="5753100" cy="3419475"/>
          </a:xfrm>
          <a:custGeom>
            <a:avLst/>
            <a:gdLst/>
            <a:ahLst/>
            <a:cxnLst/>
            <a:rect l="l" t="t" r="r" b="b"/>
            <a:pathLst>
              <a:path w="5753100" h="3419475">
                <a:moveTo>
                  <a:pt x="114313" y="0"/>
                </a:moveTo>
                <a:lnTo>
                  <a:pt x="5638787" y="0"/>
                </a:lnTo>
                <a:cubicBezTo>
                  <a:pt x="5701920" y="0"/>
                  <a:pt x="5753100" y="51180"/>
                  <a:pt x="5753100" y="114313"/>
                </a:cubicBezTo>
                <a:lnTo>
                  <a:pt x="5753100" y="3305162"/>
                </a:lnTo>
                <a:cubicBezTo>
                  <a:pt x="5753100" y="3368295"/>
                  <a:pt x="5701920" y="3419475"/>
                  <a:pt x="5638787" y="3419475"/>
                </a:cubicBezTo>
                <a:lnTo>
                  <a:pt x="114313" y="3419475"/>
                </a:lnTo>
                <a:cubicBezTo>
                  <a:pt x="51180" y="3419475"/>
                  <a:pt x="0" y="3368295"/>
                  <a:pt x="0" y="3305162"/>
                </a:cubicBezTo>
                <a:lnTo>
                  <a:pt x="0" y="114313"/>
                </a:lnTo>
                <a:cubicBezTo>
                  <a:pt x="0" y="51180"/>
                  <a:pt x="51180" y="0"/>
                  <a:pt x="114313" y="0"/>
                </a:cubicBezTo>
                <a:close/>
              </a:path>
            </a:pathLst>
          </a:custGeom>
          <a:solidFill>
            <a:srgbClr val="FFFFFF"/>
          </a:solidFill>
          <a:ln/>
          <a:effectLst>
            <a:outerShdw sx="100000" sy="100000" kx="0" ky="0" algn="bl" rotWithShape="0" blurRad="142875" dist="95250" dir="5400000">
              <a:srgbClr val="000000">
                <a:alpha val="10196"/>
              </a:srgbClr>
            </a:outerShdw>
          </a:effectLst>
        </p:spPr>
      </p:sp>
      <p:sp>
        <p:nvSpPr>
          <p:cNvPr id="6" name="Text 4"/>
          <p:cNvSpPr/>
          <p:nvPr/>
        </p:nvSpPr>
        <p:spPr>
          <a:xfrm>
            <a:off x="438150" y="933450"/>
            <a:ext cx="5524500"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Table 1: Classification Performance</a:t>
            </a:r>
            <a:endParaRPr lang="en-US" sz="1600" dirty="0"/>
          </a:p>
        </p:txBody>
      </p:sp>
      <p:graphicFrame>
        <p:nvGraphicFramePr>
          <p:cNvPr id="11" name="Table 0"/>
          <p:cNvGraphicFramePr>
            <a:graphicFrameLocks noGrp="1"/>
          </p:cNvGraphicFramePr>
          <p:nvPr>
            <p:extLst>
              <p:ext uri="{D42A27DB-BD31-4B8C-83A1-F6EECF244321}">
                <p14:modId xmlns:p14="http://schemas.microsoft.com/office/powerpoint/2010/main" val="1579011935"/>
              </p:ext>
            </p:extLst>
          </p:nvPr>
        </p:nvGraphicFramePr>
        <p:xfrm>
          <a:off x="438150" y="1238250"/>
          <a:ext cx="5448300" cy="2809875"/>
        </p:xfrm>
        <a:graphic>
          <a:graphicData uri="http://schemas.openxmlformats.org/drawingml/2006/table">
            <a:tbl>
              <a:tblPr/>
              <a:tblGrid>
                <a:gridCol w="1733550"/>
                <a:gridCol w="942975"/>
                <a:gridCol w="1123950"/>
                <a:gridCol w="1647825"/>
              </a:tblGrid>
              <a:tr h="312208">
                <a:tc>
                  <a:txBody>
                    <a:bodyPr/>
                    <a:lstStyle/>
                    <a:p>
                      <a:pPr algn="l"/>
                      <a:r>
                        <a:rPr lang="en-US" sz="900" b="1" u="none" dirty="0">
                          <a:solidFill>
                            <a:srgbClr val="1E293B"/>
                          </a:solidFill>
                          <a:latin typeface="微软雅黑" pitchFamily="34" charset="0"/>
                          <a:ea typeface="微软雅黑" pitchFamily="34" charset="-122"/>
                          <a:cs typeface="微软雅黑" pitchFamily="34" charset="-120"/>
                        </a:rPr>
                        <a:t>Predictor(s)</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1F5F9"/>
                    </a:solidFill>
                  </a:tcPr>
                </a:tc>
                <a:tc>
                  <a:txBody>
                    <a:bodyPr/>
                    <a:lstStyle/>
                    <a:p>
                      <a:pPr algn="r"/>
                      <a:r>
                        <a:rPr lang="en-US" sz="900" b="1" u="none" dirty="0">
                          <a:solidFill>
                            <a:srgbClr val="1E293B"/>
                          </a:solidFill>
                          <a:latin typeface="微软雅黑" pitchFamily="34" charset="0"/>
                          <a:ea typeface="微软雅黑" pitchFamily="34" charset="-122"/>
                          <a:cs typeface="微软雅黑" pitchFamily="34" charset="-120"/>
                        </a:rPr>
                        <a:t>Our Acc</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1F5F9"/>
                    </a:solidFill>
                  </a:tcPr>
                </a:tc>
                <a:tc>
                  <a:txBody>
                    <a:bodyPr/>
                    <a:lstStyle/>
                    <a:p>
                      <a:pPr algn="r"/>
                      <a:r>
                        <a:rPr lang="en-US" sz="900" b="1" u="none" dirty="0">
                          <a:solidFill>
                            <a:srgbClr val="1E293B"/>
                          </a:solidFill>
                          <a:latin typeface="微软雅黑" pitchFamily="34" charset="0"/>
                          <a:ea typeface="微软雅黑" pitchFamily="34" charset="-122"/>
                          <a:cs typeface="微软雅黑" pitchFamily="34" charset="-120"/>
                        </a:rPr>
                        <a:t>Paper Acc</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1F5F9"/>
                    </a:solidFill>
                  </a:tcPr>
                </a:tc>
                <a:tc>
                  <a:txBody>
                    <a:bodyPr/>
                    <a:lstStyle/>
                    <a:p>
                      <a:pPr algn="l"/>
                      <a:r>
                        <a:rPr lang="en-US" sz="900" b="1" u="none" dirty="0">
                          <a:solidFill>
                            <a:srgbClr val="1E293B"/>
                          </a:solidFill>
                          <a:latin typeface="微软雅黑" pitchFamily="34" charset="0"/>
                          <a:ea typeface="微软雅黑" pitchFamily="34" charset="-122"/>
                          <a:cs typeface="微软雅黑" pitchFamily="34" charset="-120"/>
                        </a:rPr>
                        <a:t>Weight(s)</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1F5F9"/>
                    </a:solidFill>
                  </a:tcPr>
                </a:tc>
              </a:tr>
              <a:tr h="312208">
                <a:tc>
                  <a:txBody>
                    <a:bodyPr/>
                    <a:lstStyle/>
                    <a:p>
                      <a:r>
                        <a:rPr lang="en-US" sz="900" b="1" u="none" dirty="0">
                          <a:solidFill>
                            <a:srgbClr val="1E293B"/>
                          </a:solidFill>
                          <a:latin typeface="微软雅黑" pitchFamily="34" charset="0"/>
                          <a:ea typeface="微软雅黑" pitchFamily="34" charset="-122"/>
                          <a:cs typeface="微软雅黑" pitchFamily="34" charset="-120"/>
                        </a:rPr>
                        <a:t>Lexical Surprisal</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FF6FF"/>
                    </a:solidFill>
                  </a:tcPr>
                </a:tc>
                <a:tc>
                  <a:txBody>
                    <a:bodyPr/>
                    <a:lstStyle/>
                    <a:p>
                      <a:pPr algn="r"/>
                      <a:r>
                        <a:rPr lang="en-US" sz="900" b="1" u="none" dirty="0">
                          <a:solidFill>
                            <a:srgbClr val="155DFC"/>
                          </a:solidFill>
                          <a:latin typeface="微软雅黑" pitchFamily="34" charset="0"/>
                          <a:ea typeface="微软雅黑" pitchFamily="34" charset="-122"/>
                          <a:cs typeface="微软雅黑" pitchFamily="34" charset="-120"/>
                        </a:rPr>
                        <a:t>95.94%</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FF6FF"/>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89.96%</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FF6FF"/>
                    </a:solidFill>
                  </a:tcPr>
                </a:tc>
                <a:tc>
                  <a:txBody>
                    <a:bodyPr/>
                    <a:lstStyle/>
                    <a:p>
                      <a:r>
                        <a:rPr lang="en-US" sz="900" u="none" dirty="0">
                          <a:solidFill>
                            <a:srgbClr val="1E293B"/>
                          </a:solidFill>
                          <a:latin typeface="微软雅黑" pitchFamily="34" charset="0"/>
                          <a:ea typeface="微软雅黑" pitchFamily="34" charset="-122"/>
                          <a:cs typeface="微软雅黑" pitchFamily="34" charset="-120"/>
                        </a:rPr>
                        <a:t>[-0.28]</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FF6FF"/>
                    </a:solidFill>
                  </a:tcPr>
                </a:tc>
              </a:tr>
              <a:tr h="312208">
                <a:tc>
                  <a:txBody>
                    <a:bodyPr/>
                    <a:lstStyle/>
                    <a:p>
                      <a:r>
                        <a:rPr lang="en-US" sz="900" u="none" dirty="0">
                          <a:solidFill>
                            <a:srgbClr val="1E293B"/>
                          </a:solidFill>
                          <a:latin typeface="微软雅黑" pitchFamily="34" charset="0"/>
                          <a:ea typeface="微软雅黑" pitchFamily="34" charset="-122"/>
                          <a:cs typeface="微软雅黑" pitchFamily="34" charset="-120"/>
                        </a:rPr>
                        <a:t>UIDglob (lex)</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78.18%</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72.19%</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900" u="none" dirty="0">
                          <a:solidFill>
                            <a:srgbClr val="1E293B"/>
                          </a:solidFill>
                          <a:latin typeface="微软雅黑" pitchFamily="34" charset="0"/>
                          <a:ea typeface="微软雅黑" pitchFamily="34" charset="-122"/>
                          <a:cs typeface="微软雅黑" pitchFamily="34" charset="-120"/>
                        </a:rPr>
                        <a:t>[-0.29]</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r>
              <a:tr h="312208">
                <a:tc>
                  <a:txBody>
                    <a:bodyPr/>
                    <a:lstStyle/>
                    <a:p>
                      <a:r>
                        <a:rPr lang="en-US" sz="900" u="none" dirty="0">
                          <a:solidFill>
                            <a:srgbClr val="1E293B"/>
                          </a:solidFill>
                          <a:latin typeface="微软雅黑" pitchFamily="34" charset="0"/>
                          <a:ea typeface="微软雅黑" pitchFamily="34" charset="-122"/>
                          <a:cs typeface="微软雅黑" pitchFamily="34" charset="-120"/>
                        </a:rPr>
                        <a:t>UIDloc (lex)</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86.26%</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71.22%</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900" u="none" dirty="0">
                          <a:solidFill>
                            <a:srgbClr val="1E293B"/>
                          </a:solidFill>
                          <a:latin typeface="微软雅黑" pitchFamily="34" charset="0"/>
                          <a:ea typeface="微软雅黑" pitchFamily="34" charset="-122"/>
                          <a:cs typeface="微软雅黑" pitchFamily="34" charset="-120"/>
                        </a:rPr>
                        <a:t>[-0.15]</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r>
              <a:tr h="312208">
                <a:tc>
                  <a:txBody>
                    <a:bodyPr/>
                    <a:lstStyle/>
                    <a:p>
                      <a:r>
                        <a:rPr lang="en-US" sz="900" u="none" dirty="0">
                          <a:solidFill>
                            <a:srgbClr val="1E293B"/>
                          </a:solidFill>
                          <a:latin typeface="微软雅黑" pitchFamily="34" charset="0"/>
                          <a:ea typeface="微软雅黑" pitchFamily="34" charset="-122"/>
                          <a:cs typeface="微软雅黑" pitchFamily="34" charset="-120"/>
                        </a:rPr>
                        <a:t>UIDglobNorm (lex)</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94.75%</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73.05%</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900" u="none" dirty="0">
                          <a:solidFill>
                            <a:srgbClr val="1E293B"/>
                          </a:solidFill>
                          <a:latin typeface="微软雅黑" pitchFamily="34" charset="0"/>
                          <a:ea typeface="微软雅黑" pitchFamily="34" charset="-122"/>
                          <a:cs typeface="微软雅黑" pitchFamily="34" charset="-120"/>
                        </a:rPr>
                        <a:t>[-26.1]</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r>
              <a:tr h="312208">
                <a:tc>
                  <a:txBody>
                    <a:bodyPr/>
                    <a:lstStyle/>
                    <a:p>
                      <a:r>
                        <a:rPr lang="en-US" sz="900" u="none" dirty="0">
                          <a:solidFill>
                            <a:srgbClr val="1E293B"/>
                          </a:solidFill>
                          <a:latin typeface="微软雅黑" pitchFamily="34" charset="0"/>
                          <a:ea typeface="微软雅黑" pitchFamily="34" charset="-122"/>
                          <a:cs typeface="微软雅黑" pitchFamily="34" charset="-120"/>
                        </a:rPr>
                        <a:t>UIDlocNorm (lex)</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95.01%</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62.38%</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r>
                        <a:rPr lang="en-US" sz="900" u="none" dirty="0">
                          <a:solidFill>
                            <a:srgbClr val="1E293B"/>
                          </a:solidFill>
                          <a:latin typeface="微软雅黑" pitchFamily="34" charset="0"/>
                          <a:ea typeface="微软雅黑" pitchFamily="34" charset="-122"/>
                          <a:cs typeface="微软雅黑" pitchFamily="34" charset="-120"/>
                        </a:rPr>
                        <a:t>[-14.26]</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r>
              <a:tr h="312208">
                <a:tc>
                  <a:txBody>
                    <a:bodyPr/>
                    <a:lstStyle/>
                    <a:p>
                      <a:r>
                        <a:rPr lang="en-US" sz="900" b="1" u="none" dirty="0">
                          <a:solidFill>
                            <a:srgbClr val="1E293B"/>
                          </a:solidFill>
                          <a:latin typeface="微软雅黑" pitchFamily="34" charset="0"/>
                          <a:ea typeface="微软雅黑" pitchFamily="34" charset="-122"/>
                          <a:cs typeface="微软雅黑" pitchFamily="34" charset="-120"/>
                        </a:rPr>
                        <a:t>Lex+UIDglob</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CFDF5"/>
                    </a:solidFill>
                  </a:tcPr>
                </a:tc>
                <a:tc>
                  <a:txBody>
                    <a:bodyPr/>
                    <a:lstStyle/>
                    <a:p>
                      <a:pPr algn="r"/>
                      <a:r>
                        <a:rPr lang="en-US" sz="900" b="1" u="none" dirty="0">
                          <a:solidFill>
                            <a:srgbClr val="009966"/>
                          </a:solidFill>
                          <a:latin typeface="微软雅黑" pitchFamily="34" charset="0"/>
                          <a:ea typeface="微软雅黑" pitchFamily="34" charset="-122"/>
                          <a:cs typeface="微软雅黑" pitchFamily="34" charset="-120"/>
                        </a:rPr>
                        <a:t>95.89%</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CFDF5"/>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89.99%</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CFDF5"/>
                    </a:solidFill>
                  </a:tcPr>
                </a:tc>
                <a:tc>
                  <a:txBody>
                    <a:bodyPr/>
                    <a:lstStyle/>
                    <a:p>
                      <a:r>
                        <a:rPr lang="en-US" sz="900" u="none" dirty="0">
                          <a:solidFill>
                            <a:srgbClr val="1E293B"/>
                          </a:solidFill>
                          <a:latin typeface="微软雅黑" pitchFamily="34" charset="0"/>
                          <a:ea typeface="微软雅黑" pitchFamily="34" charset="-122"/>
                          <a:cs typeface="微软雅黑" pitchFamily="34" charset="-120"/>
                        </a:rPr>
                        <a:t>[-0.03,-0.27]</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CFDF5"/>
                    </a:solidFill>
                  </a:tcPr>
                </a:tc>
              </a:tr>
              <a:tr h="312208">
                <a:tc>
                  <a:txBody>
                    <a:bodyPr/>
                    <a:lstStyle/>
                    <a:p>
                      <a:r>
                        <a:rPr lang="en-US" sz="900" b="1" u="none" dirty="0">
                          <a:solidFill>
                            <a:srgbClr val="1E293B"/>
                          </a:solidFill>
                          <a:latin typeface="微软雅黑" pitchFamily="34" charset="0"/>
                          <a:ea typeface="微软雅黑" pitchFamily="34" charset="-122"/>
                          <a:cs typeface="微软雅黑" pitchFamily="34" charset="-120"/>
                        </a:rPr>
                        <a:t>Lex+UIDloc</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CFDF5"/>
                    </a:solidFill>
                  </a:tcPr>
                </a:tc>
                <a:tc>
                  <a:txBody>
                    <a:bodyPr/>
                    <a:lstStyle/>
                    <a:p>
                      <a:pPr algn="r"/>
                      <a:r>
                        <a:rPr lang="en-US" sz="900" b="1" u="none" dirty="0">
                          <a:solidFill>
                            <a:srgbClr val="009966"/>
                          </a:solidFill>
                          <a:latin typeface="微软雅黑" pitchFamily="34" charset="0"/>
                          <a:ea typeface="微软雅黑" pitchFamily="34" charset="-122"/>
                          <a:cs typeface="微软雅黑" pitchFamily="34" charset="-120"/>
                        </a:rPr>
                        <a:t>96.79%</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CFDF5"/>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90.01%</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CFDF5"/>
                    </a:solidFill>
                  </a:tcPr>
                </a:tc>
                <a:tc>
                  <a:txBody>
                    <a:bodyPr/>
                    <a:lstStyle/>
                    <a:p>
                      <a:r>
                        <a:rPr lang="en-US" sz="900" u="none" dirty="0">
                          <a:solidFill>
                            <a:srgbClr val="1E293B"/>
                          </a:solidFill>
                          <a:latin typeface="微软雅黑" pitchFamily="34" charset="0"/>
                          <a:ea typeface="微软雅黑" pitchFamily="34" charset="-122"/>
                          <a:cs typeface="微软雅黑" pitchFamily="34" charset="-120"/>
                        </a:rPr>
                        <a:t>[-0.05,-0.24]</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CFDF5"/>
                    </a:solidFill>
                  </a:tcPr>
                </a:tc>
              </a:tr>
              <a:tr h="312208">
                <a:tc>
                  <a:txBody>
                    <a:bodyPr/>
                    <a:lstStyle/>
                    <a:p>
                      <a:r>
                        <a:rPr lang="en-US" sz="900" u="none" dirty="0">
                          <a:solidFill>
                            <a:srgbClr val="1E293B"/>
                          </a:solidFill>
                          <a:latin typeface="微软雅黑" pitchFamily="34" charset="0"/>
                          <a:ea typeface="微软雅黑" pitchFamily="34" charset="-122"/>
                          <a:cs typeface="微软雅黑" pitchFamily="34" charset="-120"/>
                        </a:rPr>
                        <a:t>Syntactic Surprisal</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90.98%</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56.48%</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r>
                        <a:rPr lang="en-US" sz="900" u="none" dirty="0">
                          <a:solidFill>
                            <a:srgbClr val="1E293B"/>
                          </a:solidFill>
                          <a:latin typeface="微软雅黑" pitchFamily="34" charset="0"/>
                          <a:ea typeface="微软雅黑" pitchFamily="34" charset="-122"/>
                          <a:cs typeface="微软雅黑" pitchFamily="34" charset="-120"/>
                        </a:rPr>
                        <a:t>[-0.35]</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FFFFF">
                        <a:alpha val="0"/>
                      </a:srgbClr>
                    </a:solidFill>
                  </a:tcPr>
                </a:tc>
              </a:tr>
            </a:tbl>
          </a:graphicData>
        </a:graphic>
      </p:graphicFrame>
      <p:sp>
        <p:nvSpPr>
          <p:cNvPr id="8" name="Shape 5"/>
          <p:cNvSpPr/>
          <p:nvPr/>
        </p:nvSpPr>
        <p:spPr>
          <a:xfrm>
            <a:off x="290513" y="4319588"/>
            <a:ext cx="5743575" cy="809625"/>
          </a:xfrm>
          <a:custGeom>
            <a:avLst/>
            <a:gdLst/>
            <a:ahLst/>
            <a:cxnLst/>
            <a:rect l="l" t="t" r="r" b="b"/>
            <a:pathLst>
              <a:path w="5743575" h="809625">
                <a:moveTo>
                  <a:pt x="114303" y="0"/>
                </a:moveTo>
                <a:lnTo>
                  <a:pt x="5629272" y="0"/>
                </a:lnTo>
                <a:cubicBezTo>
                  <a:pt x="5692358" y="0"/>
                  <a:pt x="5743575" y="51217"/>
                  <a:pt x="5743575" y="114303"/>
                </a:cubicBezTo>
                <a:lnTo>
                  <a:pt x="5743575" y="695322"/>
                </a:lnTo>
                <a:cubicBezTo>
                  <a:pt x="5743575" y="758408"/>
                  <a:pt x="5692358" y="809625"/>
                  <a:pt x="5629272" y="809625"/>
                </a:cubicBezTo>
                <a:lnTo>
                  <a:pt x="114303" y="809625"/>
                </a:lnTo>
                <a:cubicBezTo>
                  <a:pt x="51217" y="809625"/>
                  <a:pt x="0" y="758408"/>
                  <a:pt x="0" y="695322"/>
                </a:cubicBezTo>
                <a:lnTo>
                  <a:pt x="0" y="114303"/>
                </a:lnTo>
                <a:cubicBezTo>
                  <a:pt x="0" y="51217"/>
                  <a:pt x="51217" y="0"/>
                  <a:pt x="114303" y="0"/>
                </a:cubicBezTo>
                <a:close/>
              </a:path>
            </a:pathLst>
          </a:custGeom>
          <a:solidFill>
            <a:srgbClr val="FFFBEB"/>
          </a:solidFill>
          <a:ln w="12700">
            <a:solidFill>
              <a:srgbClr val="FEE685"/>
            </a:solidFill>
            <a:prstDash val="solid"/>
          </a:ln>
        </p:spPr>
      </p:sp>
      <p:sp>
        <p:nvSpPr>
          <p:cNvPr id="9" name="Shape 6"/>
          <p:cNvSpPr/>
          <p:nvPr/>
        </p:nvSpPr>
        <p:spPr>
          <a:xfrm>
            <a:off x="428625" y="4476750"/>
            <a:ext cx="133350" cy="133350"/>
          </a:xfrm>
          <a:custGeom>
            <a:avLst/>
            <a:gdLst/>
            <a:ahLst/>
            <a:cxnLst/>
            <a:rect l="l" t="t" r="r" b="b"/>
            <a:pathLst>
              <a:path w="133350" h="133350">
                <a:moveTo>
                  <a:pt x="66675" y="133350"/>
                </a:moveTo>
                <a:cubicBezTo>
                  <a:pt x="103474" y="133350"/>
                  <a:pt x="133350" y="103474"/>
                  <a:pt x="133350" y="66675"/>
                </a:cubicBezTo>
                <a:cubicBezTo>
                  <a:pt x="133350" y="29876"/>
                  <a:pt x="103474" y="0"/>
                  <a:pt x="66675" y="0"/>
                </a:cubicBezTo>
                <a:cubicBezTo>
                  <a:pt x="29876" y="0"/>
                  <a:pt x="0" y="29876"/>
                  <a:pt x="0" y="66675"/>
                </a:cubicBezTo>
                <a:cubicBezTo>
                  <a:pt x="0" y="103474"/>
                  <a:pt x="29876" y="133350"/>
                  <a:pt x="66675" y="133350"/>
                </a:cubicBezTo>
                <a:close/>
                <a:moveTo>
                  <a:pt x="58341" y="41672"/>
                </a:moveTo>
                <a:cubicBezTo>
                  <a:pt x="58341" y="37072"/>
                  <a:pt x="62075" y="33337"/>
                  <a:pt x="66675" y="33337"/>
                </a:cubicBezTo>
                <a:cubicBezTo>
                  <a:pt x="71275" y="33337"/>
                  <a:pt x="75009" y="37072"/>
                  <a:pt x="75009" y="41672"/>
                </a:cubicBezTo>
                <a:cubicBezTo>
                  <a:pt x="75009" y="46272"/>
                  <a:pt x="71275" y="50006"/>
                  <a:pt x="66675" y="50006"/>
                </a:cubicBezTo>
                <a:cubicBezTo>
                  <a:pt x="62075" y="50006"/>
                  <a:pt x="58341" y="46272"/>
                  <a:pt x="58341" y="41672"/>
                </a:cubicBezTo>
                <a:close/>
                <a:moveTo>
                  <a:pt x="56257" y="58341"/>
                </a:moveTo>
                <a:lnTo>
                  <a:pt x="68759" y="58341"/>
                </a:lnTo>
                <a:cubicBezTo>
                  <a:pt x="72223" y="58341"/>
                  <a:pt x="75009" y="61127"/>
                  <a:pt x="75009" y="64591"/>
                </a:cubicBezTo>
                <a:lnTo>
                  <a:pt x="75009" y="87511"/>
                </a:lnTo>
                <a:lnTo>
                  <a:pt x="77093" y="87511"/>
                </a:lnTo>
                <a:cubicBezTo>
                  <a:pt x="80557" y="87511"/>
                  <a:pt x="83344" y="90298"/>
                  <a:pt x="83344" y="93762"/>
                </a:cubicBezTo>
                <a:cubicBezTo>
                  <a:pt x="83344" y="97226"/>
                  <a:pt x="80557" y="100013"/>
                  <a:pt x="77093" y="100013"/>
                </a:cubicBezTo>
                <a:lnTo>
                  <a:pt x="56257" y="100013"/>
                </a:lnTo>
                <a:cubicBezTo>
                  <a:pt x="52793" y="100013"/>
                  <a:pt x="50006" y="97226"/>
                  <a:pt x="50006" y="93762"/>
                </a:cubicBezTo>
                <a:cubicBezTo>
                  <a:pt x="50006" y="90298"/>
                  <a:pt x="52793" y="87511"/>
                  <a:pt x="56257" y="87511"/>
                </a:cubicBezTo>
                <a:lnTo>
                  <a:pt x="62508" y="87511"/>
                </a:lnTo>
                <a:lnTo>
                  <a:pt x="62508" y="70842"/>
                </a:lnTo>
                <a:lnTo>
                  <a:pt x="56257" y="70842"/>
                </a:lnTo>
                <a:cubicBezTo>
                  <a:pt x="52793" y="70842"/>
                  <a:pt x="50006" y="68055"/>
                  <a:pt x="50006" y="64591"/>
                </a:cubicBezTo>
                <a:cubicBezTo>
                  <a:pt x="50006" y="61127"/>
                  <a:pt x="52793" y="58341"/>
                  <a:pt x="56257" y="58341"/>
                </a:cubicBezTo>
                <a:close/>
              </a:path>
            </a:pathLst>
          </a:custGeom>
          <a:solidFill>
            <a:srgbClr val="973C00"/>
          </a:solidFill>
          <a:ln/>
        </p:spPr>
      </p:sp>
      <p:sp>
        <p:nvSpPr>
          <p:cNvPr id="10" name="Text 7"/>
          <p:cNvSpPr/>
          <p:nvPr/>
        </p:nvSpPr>
        <p:spPr>
          <a:xfrm>
            <a:off x="638175" y="4438650"/>
            <a:ext cx="5343525" cy="571500"/>
          </a:xfrm>
          <a:prstGeom prst="rect">
            <a:avLst/>
          </a:prstGeom>
          <a:noFill/>
          <a:ln/>
        </p:spPr>
        <p:txBody>
          <a:bodyPr wrap="square" lIns="0" tIns="0" rIns="0" bIns="0" rtlCol="0" anchor="ctr"/>
          <a:lstStyle/>
          <a:p>
            <a:pPr>
              <a:lnSpc>
                <a:spcPct val="120000"/>
              </a:lnSpc>
            </a:pPr>
            <a:r>
              <a:rPr lang="en-US" sz="1050" b="1" dirty="0">
                <a:solidFill>
                  <a:srgbClr val="973C00"/>
                </a:solidFill>
                <a:latin typeface="MiSans" pitchFamily="34" charset="0"/>
                <a:ea typeface="MiSans" pitchFamily="34" charset="-122"/>
                <a:cs typeface="MiSans" pitchFamily="34" charset="-120"/>
              </a:rPr>
              <a:t>Negative weights:</a:t>
            </a:r>
            <a:pPr>
              <a:lnSpc>
                <a:spcPct val="120000"/>
              </a:lnSpc>
            </a:pPr>
            <a:r>
              <a:rPr lang="en-US" sz="1050" dirty="0">
                <a:solidFill>
                  <a:srgbClr val="973C00"/>
                </a:solidFill>
                <a:latin typeface="MiSans" pitchFamily="34" charset="0"/>
                <a:ea typeface="MiSans" pitchFamily="34" charset="-122"/>
                <a:cs typeface="MiSans" pitchFamily="34" charset="-120"/>
              </a:rPr>
              <a:t> For surprisal, negative weight means lower surprisal → corpus sentence. For UID, expected positive weight (higher uniformity → corpus), but we see mixed results.</a:t>
            </a:r>
            <a:endParaRPr lang="en-US" sz="1600" dirty="0"/>
          </a:p>
        </p:txBody>
      </p:sp>
      <p:sp>
        <p:nvSpPr>
          <p:cNvPr id="11" name="Shape 8"/>
          <p:cNvSpPr/>
          <p:nvPr/>
        </p:nvSpPr>
        <p:spPr>
          <a:xfrm>
            <a:off x="6153150" y="781050"/>
            <a:ext cx="5753100" cy="3200400"/>
          </a:xfrm>
          <a:custGeom>
            <a:avLst/>
            <a:gdLst/>
            <a:ahLst/>
            <a:cxnLst/>
            <a:rect l="l" t="t" r="r" b="b"/>
            <a:pathLst>
              <a:path w="5753100" h="3200400">
                <a:moveTo>
                  <a:pt x="114286" y="0"/>
                </a:moveTo>
                <a:lnTo>
                  <a:pt x="5638814" y="0"/>
                </a:lnTo>
                <a:cubicBezTo>
                  <a:pt x="5701932" y="0"/>
                  <a:pt x="5753100" y="51168"/>
                  <a:pt x="5753100" y="114286"/>
                </a:cubicBezTo>
                <a:lnTo>
                  <a:pt x="5753100" y="3086114"/>
                </a:lnTo>
                <a:cubicBezTo>
                  <a:pt x="5753100" y="3149232"/>
                  <a:pt x="5701932" y="3200400"/>
                  <a:pt x="5638814" y="3200400"/>
                </a:cubicBezTo>
                <a:lnTo>
                  <a:pt x="114286" y="3200400"/>
                </a:lnTo>
                <a:cubicBezTo>
                  <a:pt x="51168" y="3200400"/>
                  <a:pt x="0" y="3149232"/>
                  <a:pt x="0" y="3086114"/>
                </a:cubicBezTo>
                <a:lnTo>
                  <a:pt x="0" y="114286"/>
                </a:lnTo>
                <a:cubicBezTo>
                  <a:pt x="0" y="51210"/>
                  <a:pt x="51210" y="0"/>
                  <a:pt x="114286" y="0"/>
                </a:cubicBezTo>
                <a:close/>
              </a:path>
            </a:pathLst>
          </a:custGeom>
          <a:solidFill>
            <a:srgbClr val="FFFFFF"/>
          </a:solidFill>
          <a:ln/>
          <a:effectLst>
            <a:outerShdw sx="100000" sy="100000" kx="0" ky="0" algn="bl" rotWithShape="0" blurRad="142875" dist="95250" dir="5400000">
              <a:srgbClr val="000000">
                <a:alpha val="10196"/>
              </a:srgbClr>
            </a:outerShdw>
          </a:effectLst>
        </p:spPr>
      </p:sp>
      <p:sp>
        <p:nvSpPr>
          <p:cNvPr id="12" name="Text 9"/>
          <p:cNvSpPr/>
          <p:nvPr/>
        </p:nvSpPr>
        <p:spPr>
          <a:xfrm>
            <a:off x="6305550" y="933450"/>
            <a:ext cx="5524500"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Table 2: Pearson Correlations</a:t>
            </a:r>
            <a:endParaRPr lang="en-US" sz="1600" dirty="0"/>
          </a:p>
        </p:txBody>
      </p:sp>
      <p:graphicFrame>
        <p:nvGraphicFramePr>
          <p:cNvPr id="21" name="Table 1"/>
          <p:cNvGraphicFramePr>
            <a:graphicFrameLocks noGrp="1"/>
          </p:cNvGraphicFramePr>
          <p:nvPr>
            <p:extLst>
              <p:ext uri="{D42A27DB-BD31-4B8C-83A1-F6EECF244321}">
                <p14:modId xmlns:p14="http://schemas.microsoft.com/office/powerpoint/2010/main" val="1579011935"/>
              </p:ext>
            </p:extLst>
          </p:nvPr>
        </p:nvGraphicFramePr>
        <p:xfrm>
          <a:off x="6305550" y="1238250"/>
          <a:ext cx="5448300" cy="1866900"/>
        </p:xfrm>
        <a:graphic>
          <a:graphicData uri="http://schemas.openxmlformats.org/drawingml/2006/table">
            <a:tbl>
              <a:tblPr/>
              <a:tblGrid>
                <a:gridCol w="2175503"/>
                <a:gridCol w="1507586"/>
                <a:gridCol w="1765211"/>
              </a:tblGrid>
              <a:tr h="311150">
                <a:tc>
                  <a:txBody>
                    <a:bodyPr/>
                    <a:lstStyle/>
                    <a:p>
                      <a:pPr algn="l"/>
                      <a:r>
                        <a:rPr lang="en-US" sz="900" b="1" u="none" dirty="0">
                          <a:solidFill>
                            <a:srgbClr val="1E293B"/>
                          </a:solidFill>
                          <a:latin typeface="微软雅黑" pitchFamily="34" charset="0"/>
                          <a:ea typeface="微软雅黑" pitchFamily="34" charset="-122"/>
                          <a:cs typeface="微软雅黑" pitchFamily="34" charset="-120"/>
                        </a:rPr>
                        <a:t>UID Measure</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1F5F9"/>
                    </a:solidFill>
                  </a:tcPr>
                </a:tc>
                <a:tc>
                  <a:txBody>
                    <a:bodyPr/>
                    <a:lstStyle/>
                    <a:p>
                      <a:pPr algn="r"/>
                      <a:r>
                        <a:rPr lang="en-US" sz="900" b="1" u="none" dirty="0">
                          <a:solidFill>
                            <a:srgbClr val="1E293B"/>
                          </a:solidFill>
                          <a:latin typeface="微软雅黑" pitchFamily="34" charset="0"/>
                          <a:ea typeface="微软雅黑" pitchFamily="34" charset="-122"/>
                          <a:cs typeface="微软雅黑" pitchFamily="34" charset="-120"/>
                        </a:rPr>
                        <a:t>vs Lexical</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1F5F9"/>
                    </a:solidFill>
                  </a:tcPr>
                </a:tc>
                <a:tc>
                  <a:txBody>
                    <a:bodyPr/>
                    <a:lstStyle/>
                    <a:p>
                      <a:pPr algn="r"/>
                      <a:r>
                        <a:rPr lang="en-US" sz="900" b="1" u="none" dirty="0">
                          <a:solidFill>
                            <a:srgbClr val="1E293B"/>
                          </a:solidFill>
                          <a:latin typeface="微软雅黑" pitchFamily="34" charset="0"/>
                          <a:ea typeface="微软雅黑" pitchFamily="34" charset="-122"/>
                          <a:cs typeface="微软雅黑" pitchFamily="34" charset="-120"/>
                        </a:rPr>
                        <a:t>vs Syntactic</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1F5F9"/>
                    </a:solidFill>
                  </a:tcPr>
                </a:tc>
              </a:tr>
              <a:tr h="311150">
                <a:tc>
                  <a:txBody>
                    <a:bodyPr/>
                    <a:lstStyle/>
                    <a:p>
                      <a:r>
                        <a:rPr lang="en-US" sz="900" u="none" dirty="0">
                          <a:solidFill>
                            <a:srgbClr val="1E293B"/>
                          </a:solidFill>
                          <a:latin typeface="微软雅黑" pitchFamily="34" charset="0"/>
                          <a:ea typeface="微软雅黑" pitchFamily="34" charset="-122"/>
                          <a:cs typeface="微软雅黑" pitchFamily="34" charset="-120"/>
                        </a:rPr>
                        <a:t>UIDglob</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E7000B"/>
                          </a:solidFill>
                          <a:latin typeface="微软雅黑" pitchFamily="34" charset="0"/>
                          <a:ea typeface="微软雅黑" pitchFamily="34" charset="-122"/>
                          <a:cs typeface="微软雅黑" pitchFamily="34" charset="-120"/>
                        </a:rPr>
                        <a:t>-0.0218</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E7000B"/>
                          </a:solidFill>
                          <a:latin typeface="微软雅黑" pitchFamily="34" charset="0"/>
                          <a:ea typeface="微软雅黑" pitchFamily="34" charset="-122"/>
                          <a:cs typeface="微软雅黑" pitchFamily="34" charset="-120"/>
                        </a:rPr>
                        <a:t>-0.3970</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r>
              <a:tr h="311150">
                <a:tc>
                  <a:txBody>
                    <a:bodyPr/>
                    <a:lstStyle/>
                    <a:p>
                      <a:r>
                        <a:rPr lang="en-US" sz="900" u="none" dirty="0">
                          <a:solidFill>
                            <a:srgbClr val="1E293B"/>
                          </a:solidFill>
                          <a:latin typeface="微软雅黑" pitchFamily="34" charset="0"/>
                          <a:ea typeface="微软雅黑" pitchFamily="34" charset="-122"/>
                          <a:cs typeface="微软雅黑" pitchFamily="34" charset="-120"/>
                        </a:rPr>
                        <a:t>UIDloc</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E7000B"/>
                          </a:solidFill>
                          <a:latin typeface="微软雅黑" pitchFamily="34" charset="0"/>
                          <a:ea typeface="微软雅黑" pitchFamily="34" charset="-122"/>
                          <a:cs typeface="微软雅黑" pitchFamily="34" charset="-120"/>
                        </a:rPr>
                        <a:t>-0.1868</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E7000B"/>
                          </a:solidFill>
                          <a:latin typeface="微软雅黑" pitchFamily="34" charset="0"/>
                          <a:ea typeface="微软雅黑" pitchFamily="34" charset="-122"/>
                          <a:cs typeface="微软雅黑" pitchFamily="34" charset="-120"/>
                        </a:rPr>
                        <a:t>-0.3886</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r>
              <a:tr h="311150">
                <a:tc>
                  <a:txBody>
                    <a:bodyPr/>
                    <a:lstStyle/>
                    <a:p>
                      <a:r>
                        <a:rPr lang="en-US" sz="900" b="1" u="none" dirty="0">
                          <a:solidFill>
                            <a:srgbClr val="1E293B"/>
                          </a:solidFill>
                          <a:latin typeface="微软雅黑" pitchFamily="34" charset="0"/>
                          <a:ea typeface="微软雅黑" pitchFamily="34" charset="-122"/>
                          <a:cs typeface="微软雅黑" pitchFamily="34" charset="-120"/>
                        </a:rPr>
                        <a:t>UIDglobNorm</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0FDF4"/>
                    </a:solidFill>
                  </a:tcPr>
                </a:tc>
                <a:tc>
                  <a:txBody>
                    <a:bodyPr/>
                    <a:lstStyle/>
                    <a:p>
                      <a:pPr algn="r"/>
                      <a:r>
                        <a:rPr lang="en-US" sz="900" b="1" u="none" dirty="0">
                          <a:solidFill>
                            <a:srgbClr val="00A63E"/>
                          </a:solidFill>
                          <a:latin typeface="微软雅黑" pitchFamily="34" charset="0"/>
                          <a:ea typeface="微软雅黑" pitchFamily="34" charset="-122"/>
                          <a:cs typeface="微软雅黑" pitchFamily="34" charset="-120"/>
                        </a:rPr>
                        <a:t>+0.3979</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0FDF4"/>
                    </a:solidFill>
                  </a:tcPr>
                </a:tc>
                <a:tc>
                  <a:txBody>
                    <a:bodyPr/>
                    <a:lstStyle/>
                    <a:p>
                      <a:pPr algn="r"/>
                      <a:r>
                        <a:rPr lang="en-US" sz="900" u="none" dirty="0">
                          <a:solidFill>
                            <a:srgbClr val="00A63E"/>
                          </a:solidFill>
                          <a:latin typeface="微软雅黑" pitchFamily="34" charset="0"/>
                          <a:ea typeface="微软雅黑" pitchFamily="34" charset="-122"/>
                          <a:cs typeface="微软雅黑" pitchFamily="34" charset="-120"/>
                        </a:rPr>
                        <a:t>+0.1351</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0FDF4"/>
                    </a:solidFill>
                  </a:tcPr>
                </a:tc>
              </a:tr>
              <a:tr h="311150">
                <a:tc>
                  <a:txBody>
                    <a:bodyPr/>
                    <a:lstStyle/>
                    <a:p>
                      <a:r>
                        <a:rPr lang="en-US" sz="900" b="1" u="none" dirty="0">
                          <a:solidFill>
                            <a:srgbClr val="1E293B"/>
                          </a:solidFill>
                          <a:latin typeface="微软雅黑" pitchFamily="34" charset="0"/>
                          <a:ea typeface="微软雅黑" pitchFamily="34" charset="-122"/>
                          <a:cs typeface="微软雅黑" pitchFamily="34" charset="-120"/>
                        </a:rPr>
                        <a:t>UIDlocNorm</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0FDF4"/>
                    </a:solidFill>
                  </a:tcPr>
                </a:tc>
                <a:tc>
                  <a:txBody>
                    <a:bodyPr/>
                    <a:lstStyle/>
                    <a:p>
                      <a:pPr algn="r"/>
                      <a:r>
                        <a:rPr lang="en-US" sz="900" u="none" dirty="0">
                          <a:solidFill>
                            <a:srgbClr val="00A63E"/>
                          </a:solidFill>
                          <a:latin typeface="微软雅黑" pitchFamily="34" charset="0"/>
                          <a:ea typeface="微软雅黑" pitchFamily="34" charset="-122"/>
                          <a:cs typeface="微软雅黑" pitchFamily="34" charset="-120"/>
                        </a:rPr>
                        <a:t>+0.1942</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0FDF4"/>
                    </a:solidFill>
                  </a:tcPr>
                </a:tc>
                <a:tc>
                  <a:txBody>
                    <a:bodyPr/>
                    <a:lstStyle/>
                    <a:p>
                      <a:pPr algn="r"/>
                      <a:r>
                        <a:rPr lang="en-US" sz="900" u="none" dirty="0">
                          <a:solidFill>
                            <a:srgbClr val="00A63E"/>
                          </a:solidFill>
                          <a:latin typeface="微软雅黑" pitchFamily="34" charset="0"/>
                          <a:ea typeface="微软雅黑" pitchFamily="34" charset="-122"/>
                          <a:cs typeface="微软雅黑" pitchFamily="34" charset="-120"/>
                        </a:rPr>
                        <a:t>+0.0504</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0FDF4"/>
                    </a:solidFill>
                  </a:tcPr>
                </a:tc>
              </a:tr>
              <a:tr h="311150">
                <a:tc>
                  <a:txBody>
                    <a:bodyPr/>
                    <a:lstStyle/>
                    <a:p>
                      <a:r>
                        <a:rPr lang="en-US" sz="900" u="none" dirty="0">
                          <a:solidFill>
                            <a:srgbClr val="1E293B"/>
                          </a:solidFill>
                          <a:latin typeface="微软雅黑" pitchFamily="34" charset="0"/>
                          <a:ea typeface="微软雅黑" pitchFamily="34" charset="-122"/>
                          <a:cs typeface="微软雅黑" pitchFamily="34" charset="-120"/>
                        </a:rPr>
                        <a:t>UIDlocPrevNorm</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-0.0261</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-0.2026</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FFFFF">
                        <a:alpha val="0"/>
                      </a:srgbClr>
                    </a:solidFill>
                  </a:tcPr>
                </a:tc>
              </a:tr>
            </a:tbl>
          </a:graphicData>
        </a:graphic>
      </p:graphicFrame>
      <p:sp>
        <p:nvSpPr>
          <p:cNvPr id="14" name="Shape 10"/>
          <p:cNvSpPr/>
          <p:nvPr/>
        </p:nvSpPr>
        <p:spPr>
          <a:xfrm>
            <a:off x="6305550" y="3219450"/>
            <a:ext cx="5448300" cy="609600"/>
          </a:xfrm>
          <a:custGeom>
            <a:avLst/>
            <a:gdLst/>
            <a:ahLst/>
            <a:cxnLst/>
            <a:rect l="l" t="t" r="r" b="b"/>
            <a:pathLst>
              <a:path w="5448300" h="609600">
                <a:moveTo>
                  <a:pt x="76200" y="0"/>
                </a:moveTo>
                <a:lnTo>
                  <a:pt x="5372100" y="0"/>
                </a:lnTo>
                <a:cubicBezTo>
                  <a:pt x="5414156" y="0"/>
                  <a:pt x="5448300" y="34144"/>
                  <a:pt x="5448300" y="76200"/>
                </a:cubicBezTo>
                <a:lnTo>
                  <a:pt x="5448300" y="533400"/>
                </a:lnTo>
                <a:cubicBezTo>
                  <a:pt x="5448300" y="575456"/>
                  <a:pt x="5414156" y="609600"/>
                  <a:pt x="5372100" y="609600"/>
                </a:cubicBezTo>
                <a:lnTo>
                  <a:pt x="76200" y="609600"/>
                </a:lnTo>
                <a:cubicBezTo>
                  <a:pt x="34144" y="609600"/>
                  <a:pt x="0" y="575456"/>
                  <a:pt x="0" y="533400"/>
                </a:cubicBezTo>
                <a:lnTo>
                  <a:pt x="0" y="76200"/>
                </a:lnTo>
                <a:cubicBezTo>
                  <a:pt x="0" y="34144"/>
                  <a:pt x="34144" y="0"/>
                  <a:pt x="76200" y="0"/>
                </a:cubicBezTo>
                <a:close/>
              </a:path>
            </a:pathLst>
          </a:custGeom>
          <a:solidFill>
            <a:srgbClr val="F8FAFC"/>
          </a:solidFill>
          <a:ln/>
        </p:spPr>
      </p:sp>
      <p:sp>
        <p:nvSpPr>
          <p:cNvPr id="15" name="Text 11"/>
          <p:cNvSpPr/>
          <p:nvPr/>
        </p:nvSpPr>
        <p:spPr>
          <a:xfrm>
            <a:off x="6419850" y="3333750"/>
            <a:ext cx="5286375" cy="3810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Paper's correlations (for comparison):</a:t>
            </a:r>
            <a:pPr>
              <a:lnSpc>
                <a:spcPct val="120000"/>
              </a:lnSpc>
            </a:pPr>
            <a:r>
              <a:rPr lang="en-US" sz="1050" dirty="0">
                <a:solidFill>
                  <a:srgbClr val="314158"/>
                </a:solidFill>
                <a:latin typeface="MiSans" pitchFamily="34" charset="0"/>
                <a:ea typeface="MiSans" pitchFamily="34" charset="-122"/>
                <a:cs typeface="MiSans" pitchFamily="34" charset="-120"/>
              </a:rPr>
              <a:t> UIDglob: -0.64, UIDglobNorm: +0.61 with lexical surprisal</a:t>
            </a:r>
            <a:endParaRPr lang="en-US" sz="1600" dirty="0"/>
          </a:p>
        </p:txBody>
      </p:sp>
      <p:sp>
        <p:nvSpPr>
          <p:cNvPr id="16" name="Shape 12"/>
          <p:cNvSpPr/>
          <p:nvPr/>
        </p:nvSpPr>
        <p:spPr>
          <a:xfrm>
            <a:off x="6157913" y="4100513"/>
            <a:ext cx="5743575" cy="1228725"/>
          </a:xfrm>
          <a:custGeom>
            <a:avLst/>
            <a:gdLst/>
            <a:ahLst/>
            <a:cxnLst/>
            <a:rect l="l" t="t" r="r" b="b"/>
            <a:pathLst>
              <a:path w="5743575" h="1228725">
                <a:moveTo>
                  <a:pt x="114296" y="0"/>
                </a:moveTo>
                <a:lnTo>
                  <a:pt x="5629279" y="0"/>
                </a:lnTo>
                <a:cubicBezTo>
                  <a:pt x="5692403" y="0"/>
                  <a:pt x="5743575" y="51172"/>
                  <a:pt x="5743575" y="114296"/>
                </a:cubicBezTo>
                <a:lnTo>
                  <a:pt x="5743575" y="1114429"/>
                </a:lnTo>
                <a:cubicBezTo>
                  <a:pt x="5743575" y="1177553"/>
                  <a:pt x="5692403" y="1228725"/>
                  <a:pt x="5629279" y="1228725"/>
                </a:cubicBezTo>
                <a:lnTo>
                  <a:pt x="114296" y="1228725"/>
                </a:lnTo>
                <a:cubicBezTo>
                  <a:pt x="51172" y="1228725"/>
                  <a:pt x="0" y="1177553"/>
                  <a:pt x="0" y="1114429"/>
                </a:cubicBezTo>
                <a:lnTo>
                  <a:pt x="0" y="114296"/>
                </a:lnTo>
                <a:cubicBezTo>
                  <a:pt x="0" y="51172"/>
                  <a:pt x="51172" y="0"/>
                  <a:pt x="114296" y="0"/>
                </a:cubicBezTo>
                <a:close/>
              </a:path>
            </a:pathLst>
          </a:custGeom>
          <a:solidFill>
            <a:srgbClr val="EEF2FF"/>
          </a:solidFill>
          <a:ln w="12700">
            <a:solidFill>
              <a:srgbClr val="C6D2FF"/>
            </a:solidFill>
            <a:prstDash val="solid"/>
          </a:ln>
        </p:spPr>
      </p:sp>
      <p:sp>
        <p:nvSpPr>
          <p:cNvPr id="17" name="Text 13"/>
          <p:cNvSpPr/>
          <p:nvPr/>
        </p:nvSpPr>
        <p:spPr>
          <a:xfrm>
            <a:off x="6276975" y="4219575"/>
            <a:ext cx="5572125" cy="190500"/>
          </a:xfrm>
          <a:prstGeom prst="rect">
            <a:avLst/>
          </a:prstGeom>
          <a:noFill/>
          <a:ln/>
        </p:spPr>
        <p:txBody>
          <a:bodyPr wrap="square" lIns="0" tIns="0" rIns="0" bIns="0" rtlCol="0" anchor="ctr"/>
          <a:lstStyle/>
          <a:p>
            <a:pPr>
              <a:lnSpc>
                <a:spcPct val="120000"/>
              </a:lnSpc>
            </a:pPr>
            <a:r>
              <a:rPr lang="en-US" sz="1050" b="1" dirty="0">
                <a:solidFill>
                  <a:srgbClr val="432DD7"/>
                </a:solidFill>
                <a:latin typeface="MiSans" pitchFamily="34" charset="0"/>
                <a:ea typeface="MiSans" pitchFamily="34" charset="-122"/>
                <a:cs typeface="MiSans" pitchFamily="34" charset="-120"/>
              </a:rPr>
              <a:t>Interpretation</a:t>
            </a:r>
            <a:endParaRPr lang="en-US" sz="1600" dirty="0"/>
          </a:p>
        </p:txBody>
      </p:sp>
      <p:sp>
        <p:nvSpPr>
          <p:cNvPr id="18" name="Text 14"/>
          <p:cNvSpPr/>
          <p:nvPr/>
        </p:nvSpPr>
        <p:spPr>
          <a:xfrm>
            <a:off x="6276975" y="4486275"/>
            <a:ext cx="5562600" cy="152400"/>
          </a:xfrm>
          <a:prstGeom prst="rect">
            <a:avLst/>
          </a:prstGeom>
          <a:noFill/>
          <a:ln/>
        </p:spPr>
        <p:txBody>
          <a:bodyPr wrap="square" lIns="0" tIns="0" rIns="0" bIns="0" rtlCol="0" anchor="ctr"/>
          <a:lstStyle/>
          <a:p>
            <a:pPr>
              <a:lnSpc>
                <a:spcPct val="110000"/>
              </a:lnSpc>
            </a:pPr>
            <a:r>
              <a:rPr lang="en-US" sz="900" dirty="0">
                <a:solidFill>
                  <a:srgbClr val="372AAC"/>
                </a:solidFill>
                <a:latin typeface="MiSans" pitchFamily="34" charset="0"/>
                <a:ea typeface="MiSans" pitchFamily="34" charset="-122"/>
                <a:cs typeface="MiSans" pitchFamily="34" charset="-120"/>
              </a:rPr>
              <a:t>• </a:t>
            </a:r>
            <a:pPr>
              <a:lnSpc>
                <a:spcPct val="110000"/>
              </a:lnSpc>
            </a:pPr>
            <a:r>
              <a:rPr lang="en-US" sz="900" b="1" dirty="0">
                <a:solidFill>
                  <a:srgbClr val="372AAC"/>
                </a:solidFill>
                <a:latin typeface="MiSans" pitchFamily="34" charset="0"/>
                <a:ea typeface="MiSans" pitchFamily="34" charset="-122"/>
                <a:cs typeface="MiSans" pitchFamily="34" charset="-120"/>
              </a:rPr>
              <a:t>Raw UID measures</a:t>
            </a:r>
            <a:pPr>
              <a:lnSpc>
                <a:spcPct val="110000"/>
              </a:lnSpc>
            </a:pPr>
            <a:r>
              <a:rPr lang="en-US" sz="900" dirty="0">
                <a:solidFill>
                  <a:srgbClr val="372AAC"/>
                </a:solidFill>
                <a:latin typeface="MiSans" pitchFamily="34" charset="0"/>
                <a:ea typeface="MiSans" pitchFamily="34" charset="-122"/>
                <a:cs typeface="MiSans" pitchFamily="34" charset="-120"/>
              </a:rPr>
              <a:t> negatively correlated with surprisal</a:t>
            </a:r>
            <a:endParaRPr lang="en-US" sz="1600" dirty="0"/>
          </a:p>
        </p:txBody>
      </p:sp>
      <p:sp>
        <p:nvSpPr>
          <p:cNvPr id="19" name="Text 15"/>
          <p:cNvSpPr/>
          <p:nvPr/>
        </p:nvSpPr>
        <p:spPr>
          <a:xfrm>
            <a:off x="6276975" y="4676775"/>
            <a:ext cx="5562600" cy="152400"/>
          </a:xfrm>
          <a:prstGeom prst="rect">
            <a:avLst/>
          </a:prstGeom>
          <a:noFill/>
          <a:ln/>
        </p:spPr>
        <p:txBody>
          <a:bodyPr wrap="square" lIns="0" tIns="0" rIns="0" bIns="0" rtlCol="0" anchor="ctr"/>
          <a:lstStyle/>
          <a:p>
            <a:pPr>
              <a:lnSpc>
                <a:spcPct val="110000"/>
              </a:lnSpc>
            </a:pPr>
            <a:r>
              <a:rPr lang="en-US" sz="900" dirty="0">
                <a:solidFill>
                  <a:srgbClr val="372AAC"/>
                </a:solidFill>
                <a:latin typeface="MiSans" pitchFamily="34" charset="0"/>
                <a:ea typeface="MiSans" pitchFamily="34" charset="-122"/>
                <a:cs typeface="MiSans" pitchFamily="34" charset="-120"/>
              </a:rPr>
              <a:t>• </a:t>
            </a:r>
            <a:pPr>
              <a:lnSpc>
                <a:spcPct val="110000"/>
              </a:lnSpc>
            </a:pPr>
            <a:r>
              <a:rPr lang="en-US" sz="900" b="1" dirty="0">
                <a:solidFill>
                  <a:srgbClr val="372AAC"/>
                </a:solidFill>
                <a:latin typeface="MiSans" pitchFamily="34" charset="0"/>
                <a:ea typeface="MiSans" pitchFamily="34" charset="-122"/>
                <a:cs typeface="MiSans" pitchFamily="34" charset="-120"/>
              </a:rPr>
              <a:t>Normalized UID measures</a:t>
            </a:r>
            <a:pPr>
              <a:lnSpc>
                <a:spcPct val="110000"/>
              </a:lnSpc>
            </a:pPr>
            <a:r>
              <a:rPr lang="en-US" sz="900" dirty="0">
                <a:solidFill>
                  <a:srgbClr val="372AAC"/>
                </a:solidFill>
                <a:latin typeface="MiSans" pitchFamily="34" charset="0"/>
                <a:ea typeface="MiSans" pitchFamily="34" charset="-122"/>
                <a:cs typeface="MiSans" pitchFamily="34" charset="-120"/>
              </a:rPr>
              <a:t> positively correlated</a:t>
            </a:r>
            <a:endParaRPr lang="en-US" sz="1600" dirty="0"/>
          </a:p>
        </p:txBody>
      </p:sp>
      <p:sp>
        <p:nvSpPr>
          <p:cNvPr id="20" name="Text 16"/>
          <p:cNvSpPr/>
          <p:nvPr/>
        </p:nvSpPr>
        <p:spPr>
          <a:xfrm>
            <a:off x="6276975" y="4867275"/>
            <a:ext cx="5562600" cy="152400"/>
          </a:xfrm>
          <a:prstGeom prst="rect">
            <a:avLst/>
          </a:prstGeom>
          <a:noFill/>
          <a:ln/>
        </p:spPr>
        <p:txBody>
          <a:bodyPr wrap="square" lIns="0" tIns="0" rIns="0" bIns="0" rtlCol="0" anchor="ctr"/>
          <a:lstStyle/>
          <a:p>
            <a:pPr>
              <a:lnSpc>
                <a:spcPct val="110000"/>
              </a:lnSpc>
            </a:pPr>
            <a:r>
              <a:rPr lang="en-US" sz="900" dirty="0">
                <a:solidFill>
                  <a:srgbClr val="372AAC"/>
                </a:solidFill>
                <a:latin typeface="MiSans" pitchFamily="34" charset="0"/>
                <a:ea typeface="MiSans" pitchFamily="34" charset="-122"/>
                <a:cs typeface="MiSans" pitchFamily="34" charset="-120"/>
              </a:rPr>
              <a:t>• Normalization changes the relationship direction</a:t>
            </a:r>
            <a:endParaRPr lang="en-US" sz="1600" dirty="0"/>
          </a:p>
        </p:txBody>
      </p:sp>
      <p:sp>
        <p:nvSpPr>
          <p:cNvPr id="21" name="Text 17"/>
          <p:cNvSpPr/>
          <p:nvPr/>
        </p:nvSpPr>
        <p:spPr>
          <a:xfrm>
            <a:off x="6276975" y="5057775"/>
            <a:ext cx="5562600" cy="152400"/>
          </a:xfrm>
          <a:prstGeom prst="rect">
            <a:avLst/>
          </a:prstGeom>
          <a:noFill/>
          <a:ln/>
        </p:spPr>
        <p:txBody>
          <a:bodyPr wrap="square" lIns="0" tIns="0" rIns="0" bIns="0" rtlCol="0" anchor="ctr"/>
          <a:lstStyle/>
          <a:p>
            <a:pPr>
              <a:lnSpc>
                <a:spcPct val="110000"/>
              </a:lnSpc>
            </a:pPr>
            <a:r>
              <a:rPr lang="en-US" sz="900" dirty="0">
                <a:solidFill>
                  <a:srgbClr val="372AAC"/>
                </a:solidFill>
                <a:latin typeface="MiSans" pitchFamily="34" charset="0"/>
                <a:ea typeface="MiSans" pitchFamily="34" charset="-122"/>
                <a:cs typeface="MiSans" pitchFamily="34" charset="-120"/>
              </a:rPr>
              <a:t>• UIDglobNorm (0.3979) shows strongest positive correlation</a:t>
            </a:r>
            <a:endParaRPr lang="en-US" sz="1600" dirty="0"/>
          </a:p>
        </p:txBody>
      </p:sp>
    </p:spTree>
  </p:cSld>
  <p:clrMapOvr>
    <a:masterClrMapping/>
  </p:clrMapOvr>
  <p:transition>
    <p:fade/>
    <p:spd val="med"/>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EC003F"/>
          </a:solidFill>
          <a:ln/>
        </p:spPr>
      </p:sp>
      <p:sp>
        <p:nvSpPr>
          <p:cNvPr id="3" name="Shape 1"/>
          <p:cNvSpPr/>
          <p:nvPr/>
        </p:nvSpPr>
        <p:spPr>
          <a:xfrm>
            <a:off x="400050" y="400050"/>
            <a:ext cx="152400" cy="152400"/>
          </a:xfrm>
          <a:custGeom>
            <a:avLst/>
            <a:gdLst/>
            <a:ahLst/>
            <a:cxnLst/>
            <a:rect l="l" t="t" r="r" b="b"/>
            <a:pathLst>
              <a:path w="152400" h="152400">
                <a:moveTo>
                  <a:pt x="149602" y="44827"/>
                </a:moveTo>
                <a:lnTo>
                  <a:pt x="121027" y="73402"/>
                </a:lnTo>
                <a:cubicBezTo>
                  <a:pt x="118289" y="76140"/>
                  <a:pt x="114211" y="76944"/>
                  <a:pt x="110639" y="75456"/>
                </a:cubicBezTo>
                <a:cubicBezTo>
                  <a:pt x="107067" y="73968"/>
                  <a:pt x="104775" y="70515"/>
                  <a:pt x="104775" y="66675"/>
                </a:cubicBezTo>
                <a:lnTo>
                  <a:pt x="104775" y="47625"/>
                </a:lnTo>
                <a:lnTo>
                  <a:pt x="9525" y="47625"/>
                </a:lnTo>
                <a:cubicBezTo>
                  <a:pt x="4256" y="47625"/>
                  <a:pt x="0" y="43369"/>
                  <a:pt x="0" y="38100"/>
                </a:cubicBezTo>
                <a:cubicBezTo>
                  <a:pt x="0" y="32831"/>
                  <a:pt x="4256" y="28575"/>
                  <a:pt x="9525" y="28575"/>
                </a:cubicBezTo>
                <a:lnTo>
                  <a:pt x="104775" y="28575"/>
                </a:lnTo>
                <a:lnTo>
                  <a:pt x="104775" y="9525"/>
                </a:lnTo>
                <a:cubicBezTo>
                  <a:pt x="104775" y="5685"/>
                  <a:pt x="107097" y="2203"/>
                  <a:pt x="110669" y="714"/>
                </a:cubicBezTo>
                <a:cubicBezTo>
                  <a:pt x="114240" y="-774"/>
                  <a:pt x="118318" y="60"/>
                  <a:pt x="121057" y="2768"/>
                </a:cubicBezTo>
                <a:lnTo>
                  <a:pt x="149632" y="31343"/>
                </a:lnTo>
                <a:cubicBezTo>
                  <a:pt x="153353" y="35064"/>
                  <a:pt x="153353" y="41106"/>
                  <a:pt x="149632" y="44827"/>
                </a:cubicBezTo>
                <a:close/>
                <a:moveTo>
                  <a:pt x="31343" y="149602"/>
                </a:moveTo>
                <a:lnTo>
                  <a:pt x="2768" y="121027"/>
                </a:lnTo>
                <a:cubicBezTo>
                  <a:pt x="-952" y="117306"/>
                  <a:pt x="-952" y="111264"/>
                  <a:pt x="2768" y="107543"/>
                </a:cubicBezTo>
                <a:lnTo>
                  <a:pt x="31343" y="78968"/>
                </a:lnTo>
                <a:cubicBezTo>
                  <a:pt x="34082" y="76230"/>
                  <a:pt x="38160" y="75426"/>
                  <a:pt x="41731" y="76914"/>
                </a:cubicBezTo>
                <a:cubicBezTo>
                  <a:pt x="45303" y="78403"/>
                  <a:pt x="47625" y="81885"/>
                  <a:pt x="47625" y="85725"/>
                </a:cubicBezTo>
                <a:lnTo>
                  <a:pt x="47625" y="104775"/>
                </a:lnTo>
                <a:lnTo>
                  <a:pt x="142875" y="104775"/>
                </a:lnTo>
                <a:cubicBezTo>
                  <a:pt x="148144" y="104775"/>
                  <a:pt x="152400" y="109031"/>
                  <a:pt x="152400" y="114300"/>
                </a:cubicBezTo>
                <a:cubicBezTo>
                  <a:pt x="152400" y="119569"/>
                  <a:pt x="148144" y="123825"/>
                  <a:pt x="142875" y="123825"/>
                </a:cubicBezTo>
                <a:lnTo>
                  <a:pt x="47625" y="123825"/>
                </a:lnTo>
                <a:lnTo>
                  <a:pt x="47625" y="142875"/>
                </a:lnTo>
                <a:cubicBezTo>
                  <a:pt x="47625" y="146715"/>
                  <a:pt x="45303" y="150197"/>
                  <a:pt x="41731" y="151686"/>
                </a:cubicBezTo>
                <a:cubicBezTo>
                  <a:pt x="38160" y="153174"/>
                  <a:pt x="34082" y="152340"/>
                  <a:pt x="31343" y="149632"/>
                </a:cubicBezTo>
                <a:close/>
              </a:path>
            </a:pathLst>
          </a:custGeom>
          <a:solidFill>
            <a:srgbClr val="FFFFFF"/>
          </a:solidFill>
          <a:ln/>
        </p:spPr>
      </p:sp>
      <p:sp>
        <p:nvSpPr>
          <p:cNvPr id="4" name="Text 2"/>
          <p:cNvSpPr/>
          <p:nvPr/>
        </p:nvSpPr>
        <p:spPr>
          <a:xfrm>
            <a:off x="781050" y="304800"/>
            <a:ext cx="6334125"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Non-Canonical Word Order Analysis (Table 3)</a:t>
            </a:r>
            <a:endParaRPr lang="en-US" sz="1600" dirty="0"/>
          </a:p>
        </p:txBody>
      </p:sp>
      <p:sp>
        <p:nvSpPr>
          <p:cNvPr id="5" name="Shape 3"/>
          <p:cNvSpPr/>
          <p:nvPr/>
        </p:nvSpPr>
        <p:spPr>
          <a:xfrm>
            <a:off x="285750" y="781050"/>
            <a:ext cx="5753100" cy="3019425"/>
          </a:xfrm>
          <a:custGeom>
            <a:avLst/>
            <a:gdLst/>
            <a:ahLst/>
            <a:cxnLst/>
            <a:rect l="l" t="t" r="r" b="b"/>
            <a:pathLst>
              <a:path w="5753100" h="3019425">
                <a:moveTo>
                  <a:pt x="114285" y="0"/>
                </a:moveTo>
                <a:lnTo>
                  <a:pt x="5638815" y="0"/>
                </a:lnTo>
                <a:cubicBezTo>
                  <a:pt x="5701933" y="0"/>
                  <a:pt x="5753100" y="51167"/>
                  <a:pt x="5753100" y="114285"/>
                </a:cubicBezTo>
                <a:lnTo>
                  <a:pt x="5753100" y="2905140"/>
                </a:lnTo>
                <a:cubicBezTo>
                  <a:pt x="5753100" y="2968258"/>
                  <a:pt x="5701933" y="3019425"/>
                  <a:pt x="5638815" y="3019425"/>
                </a:cubicBezTo>
                <a:lnTo>
                  <a:pt x="114285" y="3019425"/>
                </a:lnTo>
                <a:cubicBezTo>
                  <a:pt x="51167" y="3019425"/>
                  <a:pt x="0" y="2968258"/>
                  <a:pt x="0" y="2905140"/>
                </a:cubicBezTo>
                <a:lnTo>
                  <a:pt x="0" y="114285"/>
                </a:lnTo>
                <a:cubicBezTo>
                  <a:pt x="0" y="51167"/>
                  <a:pt x="51167" y="0"/>
                  <a:pt x="114285" y="0"/>
                </a:cubicBezTo>
                <a:close/>
              </a:path>
            </a:pathLst>
          </a:custGeom>
          <a:solidFill>
            <a:srgbClr val="FFFFFF"/>
          </a:solidFill>
          <a:ln/>
          <a:effectLst>
            <a:outerShdw sx="100000" sy="100000" kx="0" ky="0" algn="bl" rotWithShape="0" blurRad="142875" dist="95250" dir="5400000">
              <a:srgbClr val="000000">
                <a:alpha val="10196"/>
              </a:srgbClr>
            </a:outerShdw>
          </a:effectLst>
        </p:spPr>
      </p:sp>
      <p:sp>
        <p:nvSpPr>
          <p:cNvPr id="6" name="Text 4"/>
          <p:cNvSpPr/>
          <p:nvPr/>
        </p:nvSpPr>
        <p:spPr>
          <a:xfrm>
            <a:off x="438150" y="933450"/>
            <a:ext cx="5524500"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Table 3: DO &amp; IO Fronting</a:t>
            </a:r>
            <a:endParaRPr lang="en-US" sz="1600" dirty="0"/>
          </a:p>
        </p:txBody>
      </p:sp>
      <p:graphicFrame>
        <p:nvGraphicFramePr>
          <p:cNvPr id="12" name="Table 0"/>
          <p:cNvGraphicFramePr>
            <a:graphicFrameLocks noGrp="1"/>
          </p:cNvGraphicFramePr>
          <p:nvPr>
            <p:extLst>
              <p:ext uri="{D42A27DB-BD31-4B8C-83A1-F6EECF244321}">
                <p14:modId xmlns:p14="http://schemas.microsoft.com/office/powerpoint/2010/main" val="1579011935"/>
              </p:ext>
            </p:extLst>
          </p:nvPr>
        </p:nvGraphicFramePr>
        <p:xfrm>
          <a:off x="438150" y="1238250"/>
          <a:ext cx="5448300" cy="2181225"/>
        </p:xfrm>
        <a:graphic>
          <a:graphicData uri="http://schemas.openxmlformats.org/drawingml/2006/table">
            <a:tbl>
              <a:tblPr/>
              <a:tblGrid>
                <a:gridCol w="1259502"/>
                <a:gridCol w="1688878"/>
                <a:gridCol w="1526669"/>
                <a:gridCol w="973251"/>
              </a:tblGrid>
              <a:tr h="311604">
                <a:tc>
                  <a:txBody>
                    <a:bodyPr/>
                    <a:lstStyle/>
                    <a:p>
                      <a:pPr algn="l"/>
                      <a:r>
                        <a:rPr lang="en-US" sz="900" b="1" u="none" dirty="0">
                          <a:solidFill>
                            <a:srgbClr val="1E293B"/>
                          </a:solidFill>
                          <a:latin typeface="微软雅黑" pitchFamily="34" charset="0"/>
                          <a:ea typeface="微软雅黑" pitchFamily="34" charset="-122"/>
                          <a:cs typeface="微软雅黑" pitchFamily="34" charset="-120"/>
                        </a:rPr>
                        <a:t>Construction</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1F5F9"/>
                    </a:solidFill>
                  </a:tcPr>
                </a:tc>
                <a:tc>
                  <a:txBody>
                    <a:bodyPr/>
                    <a:lstStyle/>
                    <a:p>
                      <a:pPr algn="l"/>
                      <a:r>
                        <a:rPr lang="en-US" sz="900" b="1" u="none" dirty="0">
                          <a:solidFill>
                            <a:srgbClr val="1E293B"/>
                          </a:solidFill>
                          <a:latin typeface="微软雅黑" pitchFamily="34" charset="0"/>
                          <a:ea typeface="微软雅黑" pitchFamily="34" charset="-122"/>
                          <a:cs typeface="微软雅黑" pitchFamily="34" charset="-120"/>
                        </a:rPr>
                        <a:t>Predictor(s)</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1F5F9"/>
                    </a:solidFill>
                  </a:tcPr>
                </a:tc>
                <a:tc>
                  <a:txBody>
                    <a:bodyPr/>
                    <a:lstStyle/>
                    <a:p>
                      <a:pPr algn="r"/>
                      <a:r>
                        <a:rPr lang="en-US" sz="900" b="1" u="none" dirty="0">
                          <a:solidFill>
                            <a:srgbClr val="1E293B"/>
                          </a:solidFill>
                          <a:latin typeface="微软雅黑" pitchFamily="34" charset="0"/>
                          <a:ea typeface="微软雅黑" pitchFamily="34" charset="-122"/>
                          <a:cs typeface="微软雅黑" pitchFamily="34" charset="-120"/>
                        </a:rPr>
                        <a:t>Weight</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1F5F9"/>
                    </a:solidFill>
                  </a:tcPr>
                </a:tc>
                <a:tc>
                  <a:txBody>
                    <a:bodyPr/>
                    <a:lstStyle/>
                    <a:p>
                      <a:pPr algn="r"/>
                      <a:r>
                        <a:rPr lang="en-US" sz="900" b="1" u="none" dirty="0">
                          <a:solidFill>
                            <a:srgbClr val="1E293B"/>
                          </a:solidFill>
                          <a:latin typeface="微软雅黑" pitchFamily="34" charset="0"/>
                          <a:ea typeface="微软雅黑" pitchFamily="34" charset="-122"/>
                          <a:cs typeface="微软雅黑" pitchFamily="34" charset="-120"/>
                        </a:rPr>
                        <a:t>Accuracy</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1F5F9"/>
                    </a:solidFill>
                  </a:tcPr>
                </a:tc>
              </a:tr>
              <a:tr h="311604">
                <a:tc rowSpan="3">
                  <a:txBody>
                    <a:bodyPr/>
                    <a:lstStyle/>
                    <a:p>
                      <a:r>
                        <a:rPr lang="en-US" sz="900" u="none" dirty="0">
                          <a:solidFill>
                            <a:srgbClr val="1E293B"/>
                          </a:solidFill>
                          <a:latin typeface="微软雅黑" pitchFamily="34" charset="0"/>
                          <a:ea typeface="微软雅黑" pitchFamily="34" charset="-122"/>
                          <a:cs typeface="微软雅黑" pitchFamily="34" charset="-120"/>
                        </a:rPr>
                        <a:t>DO Fronting(n=1,741)</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FF6FF"/>
                    </a:solidFill>
                  </a:tcPr>
                </a:tc>
                <a:tc>
                  <a:txBody>
                    <a:bodyPr/>
                    <a:lstStyle/>
                    <a:p>
                      <a:r>
                        <a:rPr lang="en-US" sz="900" u="none" dirty="0">
                          <a:solidFill>
                            <a:srgbClr val="1E293B"/>
                          </a:solidFill>
                          <a:latin typeface="微软雅黑" pitchFamily="34" charset="0"/>
                          <a:ea typeface="微软雅黑" pitchFamily="34" charset="-122"/>
                          <a:cs typeface="微软雅黑" pitchFamily="34" charset="-120"/>
                        </a:rPr>
                        <a:t>Lexical surprisal</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FF6FF"/>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[-0.52]</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FF6FF"/>
                    </a:solidFill>
                  </a:tcPr>
                </a:tc>
                <a:tc>
                  <a:txBody>
                    <a:bodyPr/>
                    <a:lstStyle/>
                    <a:p>
                      <a:pPr algn="r"/>
                      <a:r>
                        <a:rPr lang="en-US" sz="900" b="1" u="none" dirty="0">
                          <a:solidFill>
                            <a:srgbClr val="1E293B"/>
                          </a:solidFill>
                          <a:latin typeface="微软雅黑" pitchFamily="34" charset="0"/>
                          <a:ea typeface="微软雅黑" pitchFamily="34" charset="-122"/>
                          <a:cs typeface="微软雅黑" pitchFamily="34" charset="-120"/>
                        </a:rPr>
                        <a:t>79.15%</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EFF6FF"/>
                    </a:solidFill>
                  </a:tcPr>
                </a:tc>
              </a:tr>
              <a:tr h="311604">
                <a:tc vMerge="1">
                  <a:tcPr/>
                </a:tc>
                <a:tc>
                  <a:txBody>
                    <a:bodyPr/>
                    <a:lstStyle/>
                    <a:p>
                      <a:r>
                        <a:rPr lang="en-US" sz="900" u="none" dirty="0">
                          <a:solidFill>
                            <a:srgbClr val="1E293B"/>
                          </a:solidFill>
                          <a:latin typeface="微软雅黑" pitchFamily="34" charset="0"/>
                          <a:ea typeface="微软雅黑" pitchFamily="34" charset="-122"/>
                          <a:cs typeface="微软雅黑" pitchFamily="34" charset="-120"/>
                        </a:rPr>
                        <a:t>+ UIDloc (lex)</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[-0.66,-0.35]</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b="1" u="none" dirty="0">
                          <a:solidFill>
                            <a:srgbClr val="009966"/>
                          </a:solidFill>
                          <a:latin typeface="微软雅黑" pitchFamily="34" charset="0"/>
                          <a:ea typeface="微软雅黑" pitchFamily="34" charset="-122"/>
                          <a:cs typeface="微软雅黑" pitchFamily="34" charset="-120"/>
                        </a:rPr>
                        <a:t>80.07%</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r>
              <a:tr h="311604">
                <a:tc vMerge="1">
                  <a:tcPr/>
                </a:tc>
                <a:tc>
                  <a:txBody>
                    <a:bodyPr/>
                    <a:lstStyle/>
                    <a:p>
                      <a:r>
                        <a:rPr lang="en-US" sz="900" u="none" dirty="0">
                          <a:solidFill>
                            <a:srgbClr val="1E293B"/>
                          </a:solidFill>
                          <a:latin typeface="微软雅黑" pitchFamily="34" charset="0"/>
                          <a:ea typeface="微软雅黑" pitchFamily="34" charset="-122"/>
                          <a:cs typeface="微软雅黑" pitchFamily="34" charset="-120"/>
                        </a:rPr>
                        <a:t>+ UIDloc (syn)</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[-0.67,-0.45]</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b="1" u="none" dirty="0">
                          <a:solidFill>
                            <a:srgbClr val="009966"/>
                          </a:solidFill>
                          <a:latin typeface="微软雅黑" pitchFamily="34" charset="0"/>
                          <a:ea typeface="微软雅黑" pitchFamily="34" charset="-122"/>
                          <a:cs typeface="微软雅黑" pitchFamily="34" charset="-120"/>
                        </a:rPr>
                        <a:t>81.05%</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r>
              <a:tr h="311604">
                <a:tc rowSpan="3">
                  <a:txBody>
                    <a:bodyPr/>
                    <a:lstStyle/>
                    <a:p>
                      <a:r>
                        <a:rPr lang="en-US" sz="900" u="none" dirty="0">
                          <a:solidFill>
                            <a:srgbClr val="1E293B"/>
                          </a:solidFill>
                          <a:latin typeface="微软雅黑" pitchFamily="34" charset="0"/>
                          <a:ea typeface="微软雅黑" pitchFamily="34" charset="-122"/>
                          <a:cs typeface="微软雅黑" pitchFamily="34" charset="-120"/>
                        </a:rPr>
                        <a:t>IO Fronting(n=1,460)</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AF5FF"/>
                    </a:solidFill>
                  </a:tcPr>
                </a:tc>
                <a:tc>
                  <a:txBody>
                    <a:bodyPr/>
                    <a:lstStyle/>
                    <a:p>
                      <a:r>
                        <a:rPr lang="en-US" sz="900" u="none" dirty="0">
                          <a:solidFill>
                            <a:srgbClr val="1E293B"/>
                          </a:solidFill>
                          <a:latin typeface="微软雅黑" pitchFamily="34" charset="0"/>
                          <a:ea typeface="微软雅黑" pitchFamily="34" charset="-122"/>
                          <a:cs typeface="微软雅黑" pitchFamily="34" charset="-120"/>
                        </a:rPr>
                        <a:t>Lexical surprisal</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AF5FF"/>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[-0.14]</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AF5FF"/>
                    </a:solidFill>
                  </a:tcPr>
                </a:tc>
                <a:tc>
                  <a:txBody>
                    <a:bodyPr/>
                    <a:lstStyle/>
                    <a:p>
                      <a:pPr algn="r"/>
                      <a:r>
                        <a:rPr lang="en-US" sz="900" b="1" u="none" dirty="0">
                          <a:solidFill>
                            <a:srgbClr val="1E293B"/>
                          </a:solidFill>
                          <a:latin typeface="微软雅黑" pitchFamily="34" charset="0"/>
                          <a:ea typeface="微软雅黑" pitchFamily="34" charset="-122"/>
                          <a:cs typeface="微软雅黑" pitchFamily="34" charset="-120"/>
                        </a:rPr>
                        <a:t>86.57%</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AF5FF"/>
                    </a:solidFill>
                  </a:tcPr>
                </a:tc>
              </a:tr>
              <a:tr h="311604">
                <a:tc vMerge="1">
                  <a:tcPr/>
                </a:tc>
                <a:tc>
                  <a:txBody>
                    <a:bodyPr/>
                    <a:lstStyle/>
                    <a:p>
                      <a:r>
                        <a:rPr lang="en-US" sz="900" u="none" dirty="0">
                          <a:solidFill>
                            <a:srgbClr val="1E293B"/>
                          </a:solidFill>
                          <a:latin typeface="微软雅黑" pitchFamily="34" charset="0"/>
                          <a:ea typeface="微软雅黑" pitchFamily="34" charset="-122"/>
                          <a:cs typeface="微软雅黑" pitchFamily="34" charset="-120"/>
                        </a:rPr>
                        <a:t>+ UIDlocNorm (lex)</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[-0.89,-1.97]</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c>
                  <a:txBody>
                    <a:bodyPr/>
                    <a:lstStyle/>
                    <a:p>
                      <a:pPr algn="r"/>
                      <a:r>
                        <a:rPr lang="en-US" sz="900" b="1" u="none" dirty="0">
                          <a:solidFill>
                            <a:srgbClr val="009966"/>
                          </a:solidFill>
                          <a:latin typeface="微软雅黑" pitchFamily="34" charset="0"/>
                          <a:ea typeface="微软雅黑" pitchFamily="34" charset="-122"/>
                          <a:cs typeface="微软雅黑" pitchFamily="34" charset="-120"/>
                        </a:rPr>
                        <a:t>87.34%</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12700" cap="flat" cmpd="sng" algn="ctr">
                      <a:solidFill>
                        <a:srgbClr val="000000"/>
                      </a:solidFill>
                      <a:prstDash val="solid"/>
                      <a:round/>
                      <a:headEnd type="none" w="med" len="med"/>
                      <a:tailEnd type="none" w="med" len="med"/>
                    </a:lnB>
                    <a:solidFill>
                      <a:srgbClr val="FFFFFF">
                        <a:alpha val="0"/>
                      </a:srgbClr>
                    </a:solidFill>
                  </a:tcPr>
                </a:tc>
              </a:tr>
              <a:tr h="311604">
                <a:tc vMerge="1">
                  <a:tcPr/>
                </a:tc>
                <a:tc>
                  <a:txBody>
                    <a:bodyPr/>
                    <a:lstStyle/>
                    <a:p>
                      <a:r>
                        <a:rPr lang="en-US" sz="900" u="none" dirty="0">
                          <a:solidFill>
                            <a:srgbClr val="1E293B"/>
                          </a:solidFill>
                          <a:latin typeface="微软雅黑" pitchFamily="34" charset="0"/>
                          <a:ea typeface="微软雅黑" pitchFamily="34" charset="-122"/>
                          <a:cs typeface="微软雅黑" pitchFamily="34" charset="-120"/>
                        </a:rPr>
                        <a:t>+ UIDlocNorm (syn)</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r"/>
                      <a:r>
                        <a:rPr lang="en-US" sz="900" u="none" dirty="0">
                          <a:solidFill>
                            <a:srgbClr val="1E293B"/>
                          </a:solidFill>
                          <a:latin typeface="微软雅黑" pitchFamily="34" charset="0"/>
                          <a:ea typeface="微软雅黑" pitchFamily="34" charset="-122"/>
                          <a:cs typeface="微软雅黑" pitchFamily="34" charset="-120"/>
                        </a:rPr>
                        <a:t>[-0.88,-1.50]</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FFFFF">
                        <a:alpha val="0"/>
                      </a:srgbClr>
                    </a:solidFill>
                  </a:tcPr>
                </a:tc>
                <a:tc>
                  <a:txBody>
                    <a:bodyPr/>
                    <a:lstStyle/>
                    <a:p>
                      <a:pPr algn="r"/>
                      <a:r>
                        <a:rPr lang="en-US" sz="900" b="1" u="none" dirty="0">
                          <a:solidFill>
                            <a:srgbClr val="009966"/>
                          </a:solidFill>
                          <a:latin typeface="微软雅黑" pitchFamily="34" charset="0"/>
                          <a:ea typeface="微软雅黑" pitchFamily="34" charset="-122"/>
                          <a:cs typeface="微软雅黑" pitchFamily="34" charset="-120"/>
                        </a:rPr>
                        <a:t>87.05%</a:t>
                      </a:r>
                      <a:endParaRPr lang="en-US" sz="900" dirty="0">
                        <a:latin typeface="微软雅黑" charset="0"/>
                        <a:ea typeface="微软雅黑" charset="0"/>
                        <a:cs typeface="微软雅黑" charset="0"/>
                      </a:endParaRPr>
                    </a:p>
                  </a:txBody>
                  <a:tcPr marL="76200" marR="76200" marT="76200" marB="76200" anchor="ctr">
                    <a:lnL w="0" cap="flat" cmpd="sng" algn="ctr">
                      <a:noFill/>
                    </a:lnL>
                    <a:lnR w="0" cap="flat" cmpd="sng" algn="ctr">
                      <a:noFill/>
                    </a:lnR>
                    <a:lnT w="0" cap="flat" cmpd="sng" algn="ctr">
                      <a:noFill/>
                    </a:lnT>
                    <a:lnB w="0" cap="flat" cmpd="sng" algn="ctr">
                      <a:noFill/>
                    </a:lnB>
                    <a:solidFill>
                      <a:srgbClr val="FFFFFF">
                        <a:alpha val="0"/>
                      </a:srgbClr>
                    </a:solidFill>
                  </a:tcPr>
                </a:tc>
              </a:tr>
            </a:tbl>
          </a:graphicData>
        </a:graphic>
      </p:graphicFrame>
      <p:sp>
        <p:nvSpPr>
          <p:cNvPr id="8" name="Text 5"/>
          <p:cNvSpPr/>
          <p:nvPr/>
        </p:nvSpPr>
        <p:spPr>
          <a:xfrm>
            <a:off x="438150" y="3505200"/>
            <a:ext cx="4681240" cy="13335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All improvements over lexical surprisal are statistically significant (McNemar's χ², p &lt; 0.001)</a:t>
            </a:r>
            <a:endParaRPr lang="en-US" sz="1600" dirty="0"/>
          </a:p>
        </p:txBody>
      </p:sp>
      <p:sp>
        <p:nvSpPr>
          <p:cNvPr id="9" name="Shape 6"/>
          <p:cNvSpPr/>
          <p:nvPr/>
        </p:nvSpPr>
        <p:spPr>
          <a:xfrm>
            <a:off x="290513" y="3919537"/>
            <a:ext cx="5743575" cy="1685925"/>
          </a:xfrm>
          <a:custGeom>
            <a:avLst/>
            <a:gdLst/>
            <a:ahLst/>
            <a:cxnLst/>
            <a:rect l="l" t="t" r="r" b="b"/>
            <a:pathLst>
              <a:path w="5743575" h="1685925">
                <a:moveTo>
                  <a:pt x="114306" y="0"/>
                </a:moveTo>
                <a:lnTo>
                  <a:pt x="5629269" y="0"/>
                </a:lnTo>
                <a:cubicBezTo>
                  <a:pt x="5692399" y="0"/>
                  <a:pt x="5743575" y="51176"/>
                  <a:pt x="5743575" y="114306"/>
                </a:cubicBezTo>
                <a:lnTo>
                  <a:pt x="5743575" y="1571619"/>
                </a:lnTo>
                <a:cubicBezTo>
                  <a:pt x="5743575" y="1634749"/>
                  <a:pt x="5692399" y="1685925"/>
                  <a:pt x="5629269" y="1685925"/>
                </a:cubicBezTo>
                <a:lnTo>
                  <a:pt x="114306" y="1685925"/>
                </a:lnTo>
                <a:cubicBezTo>
                  <a:pt x="51176" y="1685925"/>
                  <a:pt x="0" y="1634749"/>
                  <a:pt x="0" y="1571619"/>
                </a:cubicBezTo>
                <a:lnTo>
                  <a:pt x="0" y="114306"/>
                </a:lnTo>
                <a:cubicBezTo>
                  <a:pt x="0" y="51176"/>
                  <a:pt x="51176" y="0"/>
                  <a:pt x="114306" y="0"/>
                </a:cubicBezTo>
                <a:close/>
              </a:path>
            </a:pathLst>
          </a:custGeom>
          <a:solidFill>
            <a:srgbClr val="F8FAFC"/>
          </a:solidFill>
          <a:ln w="12700">
            <a:solidFill>
              <a:srgbClr val="E2E8F0"/>
            </a:solidFill>
            <a:prstDash val="solid"/>
          </a:ln>
        </p:spPr>
      </p:sp>
      <p:sp>
        <p:nvSpPr>
          <p:cNvPr id="10" name="Text 7"/>
          <p:cNvSpPr/>
          <p:nvPr/>
        </p:nvSpPr>
        <p:spPr>
          <a:xfrm>
            <a:off x="447675" y="4076700"/>
            <a:ext cx="5505450"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What is Object Fronting?</a:t>
            </a:r>
            <a:endParaRPr lang="en-US" sz="1600" dirty="0"/>
          </a:p>
        </p:txBody>
      </p:sp>
      <p:sp>
        <p:nvSpPr>
          <p:cNvPr id="11" name="Shape 8"/>
          <p:cNvSpPr/>
          <p:nvPr/>
        </p:nvSpPr>
        <p:spPr>
          <a:xfrm>
            <a:off x="447675" y="4381500"/>
            <a:ext cx="2676525" cy="685800"/>
          </a:xfrm>
          <a:custGeom>
            <a:avLst/>
            <a:gdLst/>
            <a:ahLst/>
            <a:cxnLst/>
            <a:rect l="l" t="t" r="r" b="b"/>
            <a:pathLst>
              <a:path w="2676525" h="685800">
                <a:moveTo>
                  <a:pt x="76199" y="0"/>
                </a:moveTo>
                <a:lnTo>
                  <a:pt x="2600326" y="0"/>
                </a:lnTo>
                <a:cubicBezTo>
                  <a:pt x="2642409" y="0"/>
                  <a:pt x="2676525" y="34116"/>
                  <a:pt x="2676525" y="76199"/>
                </a:cubicBezTo>
                <a:lnTo>
                  <a:pt x="2676525" y="609601"/>
                </a:lnTo>
                <a:cubicBezTo>
                  <a:pt x="2676525" y="651684"/>
                  <a:pt x="2642409" y="685800"/>
                  <a:pt x="2600326" y="685800"/>
                </a:cubicBezTo>
                <a:lnTo>
                  <a:pt x="76199" y="685800"/>
                </a:lnTo>
                <a:cubicBezTo>
                  <a:pt x="34116" y="685800"/>
                  <a:pt x="0" y="651684"/>
                  <a:pt x="0" y="609601"/>
                </a:cubicBezTo>
                <a:lnTo>
                  <a:pt x="0" y="76199"/>
                </a:lnTo>
                <a:cubicBezTo>
                  <a:pt x="0" y="34144"/>
                  <a:pt x="34144" y="0"/>
                  <a:pt x="76199" y="0"/>
                </a:cubicBezTo>
                <a:close/>
              </a:path>
            </a:pathLst>
          </a:custGeom>
          <a:solidFill>
            <a:srgbClr val="FFFFFF"/>
          </a:solidFill>
          <a:ln/>
        </p:spPr>
      </p:sp>
      <p:sp>
        <p:nvSpPr>
          <p:cNvPr id="12" name="Text 9"/>
          <p:cNvSpPr/>
          <p:nvPr/>
        </p:nvSpPr>
        <p:spPr>
          <a:xfrm>
            <a:off x="523875" y="4457700"/>
            <a:ext cx="2581275" cy="1524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Canonical (SOV):</a:t>
            </a:r>
            <a:endParaRPr lang="en-US" sz="1600" dirty="0"/>
          </a:p>
        </p:txBody>
      </p:sp>
      <p:sp>
        <p:nvSpPr>
          <p:cNvPr id="13" name="Text 10"/>
          <p:cNvSpPr/>
          <p:nvPr/>
        </p:nvSpPr>
        <p:spPr>
          <a:xfrm>
            <a:off x="523875" y="4648200"/>
            <a:ext cx="2590800" cy="190500"/>
          </a:xfrm>
          <a:prstGeom prst="rect">
            <a:avLst/>
          </a:prstGeom>
          <a:noFill/>
          <a:ln/>
        </p:spPr>
        <p:txBody>
          <a:bodyPr wrap="square" lIns="0" tIns="0" rIns="0" bIns="0" rtlCol="0" anchor="ctr"/>
          <a:lstStyle/>
          <a:p>
            <a:pPr>
              <a:lnSpc>
                <a:spcPct val="120000"/>
              </a:lnSpc>
            </a:pPr>
            <a:r>
              <a:rPr lang="en-US" sz="1050" dirty="0">
                <a:solidFill>
                  <a:srgbClr val="432DD7"/>
                </a:solidFill>
                <a:latin typeface="MiSans" pitchFamily="34" charset="0"/>
                <a:ea typeface="MiSans" pitchFamily="34" charset="-122"/>
                <a:cs typeface="MiSans" pitchFamily="34" charset="-120"/>
              </a:rPr>
              <a:t>राम ने सेब को खाया</a:t>
            </a:r>
            <a:endParaRPr lang="en-US" sz="1600" dirty="0"/>
          </a:p>
        </p:txBody>
      </p:sp>
      <p:sp>
        <p:nvSpPr>
          <p:cNvPr id="14" name="Text 11"/>
          <p:cNvSpPr/>
          <p:nvPr/>
        </p:nvSpPr>
        <p:spPr>
          <a:xfrm>
            <a:off x="523875" y="4838700"/>
            <a:ext cx="2581275"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Ram-ERG apple-DAT ate</a:t>
            </a:r>
            <a:endParaRPr lang="en-US" sz="1600" dirty="0"/>
          </a:p>
        </p:txBody>
      </p:sp>
      <p:sp>
        <p:nvSpPr>
          <p:cNvPr id="15" name="Shape 12"/>
          <p:cNvSpPr/>
          <p:nvPr/>
        </p:nvSpPr>
        <p:spPr>
          <a:xfrm>
            <a:off x="3200400" y="4381500"/>
            <a:ext cx="2676525" cy="685800"/>
          </a:xfrm>
          <a:custGeom>
            <a:avLst/>
            <a:gdLst/>
            <a:ahLst/>
            <a:cxnLst/>
            <a:rect l="l" t="t" r="r" b="b"/>
            <a:pathLst>
              <a:path w="2676525" h="685800">
                <a:moveTo>
                  <a:pt x="76199" y="0"/>
                </a:moveTo>
                <a:lnTo>
                  <a:pt x="2600326" y="0"/>
                </a:lnTo>
                <a:cubicBezTo>
                  <a:pt x="2642409" y="0"/>
                  <a:pt x="2676525" y="34116"/>
                  <a:pt x="2676525" y="76199"/>
                </a:cubicBezTo>
                <a:lnTo>
                  <a:pt x="2676525" y="609601"/>
                </a:lnTo>
                <a:cubicBezTo>
                  <a:pt x="2676525" y="651684"/>
                  <a:pt x="2642409" y="685800"/>
                  <a:pt x="2600326" y="685800"/>
                </a:cubicBezTo>
                <a:lnTo>
                  <a:pt x="76199" y="685800"/>
                </a:lnTo>
                <a:cubicBezTo>
                  <a:pt x="34116" y="685800"/>
                  <a:pt x="0" y="651684"/>
                  <a:pt x="0" y="609601"/>
                </a:cubicBezTo>
                <a:lnTo>
                  <a:pt x="0" y="76199"/>
                </a:lnTo>
                <a:cubicBezTo>
                  <a:pt x="0" y="34144"/>
                  <a:pt x="34144" y="0"/>
                  <a:pt x="76199" y="0"/>
                </a:cubicBezTo>
                <a:close/>
              </a:path>
            </a:pathLst>
          </a:custGeom>
          <a:solidFill>
            <a:srgbClr val="FFFFFF"/>
          </a:solidFill>
          <a:ln/>
        </p:spPr>
      </p:sp>
      <p:sp>
        <p:nvSpPr>
          <p:cNvPr id="16" name="Text 13"/>
          <p:cNvSpPr/>
          <p:nvPr/>
        </p:nvSpPr>
        <p:spPr>
          <a:xfrm>
            <a:off x="3276600" y="4457700"/>
            <a:ext cx="2581275" cy="1524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Non-Canonical (OSV):</a:t>
            </a:r>
            <a:endParaRPr lang="en-US" sz="1600" dirty="0"/>
          </a:p>
        </p:txBody>
      </p:sp>
      <p:sp>
        <p:nvSpPr>
          <p:cNvPr id="17" name="Text 14"/>
          <p:cNvSpPr/>
          <p:nvPr/>
        </p:nvSpPr>
        <p:spPr>
          <a:xfrm>
            <a:off x="3276600" y="4648200"/>
            <a:ext cx="2590800" cy="190500"/>
          </a:xfrm>
          <a:prstGeom prst="rect">
            <a:avLst/>
          </a:prstGeom>
          <a:noFill/>
          <a:ln/>
        </p:spPr>
        <p:txBody>
          <a:bodyPr wrap="square" lIns="0" tIns="0" rIns="0" bIns="0" rtlCol="0" anchor="ctr"/>
          <a:lstStyle/>
          <a:p>
            <a:pPr>
              <a:lnSpc>
                <a:spcPct val="120000"/>
              </a:lnSpc>
            </a:pPr>
            <a:r>
              <a:rPr lang="en-US" sz="1050" dirty="0">
                <a:solidFill>
                  <a:srgbClr val="C70036"/>
                </a:solidFill>
                <a:latin typeface="MiSans" pitchFamily="34" charset="0"/>
                <a:ea typeface="MiSans" pitchFamily="34" charset="-122"/>
                <a:cs typeface="MiSans" pitchFamily="34" charset="-120"/>
              </a:rPr>
              <a:t>सेब को राम ने खाया</a:t>
            </a:r>
            <a:endParaRPr lang="en-US" sz="1600" dirty="0"/>
          </a:p>
        </p:txBody>
      </p:sp>
      <p:sp>
        <p:nvSpPr>
          <p:cNvPr id="18" name="Text 15"/>
          <p:cNvSpPr/>
          <p:nvPr/>
        </p:nvSpPr>
        <p:spPr>
          <a:xfrm>
            <a:off x="3276600" y="4838700"/>
            <a:ext cx="2581275"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Object fronted (marked)</a:t>
            </a:r>
            <a:endParaRPr lang="en-US" sz="1600" dirty="0"/>
          </a:p>
        </p:txBody>
      </p:sp>
      <p:sp>
        <p:nvSpPr>
          <p:cNvPr id="19" name="Text 16"/>
          <p:cNvSpPr/>
          <p:nvPr/>
        </p:nvSpPr>
        <p:spPr>
          <a:xfrm>
            <a:off x="447675" y="5143500"/>
            <a:ext cx="5486400" cy="3048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Hindi allows scrambling for information structure (topic/focus), but these orders are marked and cause processing difficulty.</a:t>
            </a:r>
            <a:endParaRPr lang="en-US" sz="1600" dirty="0"/>
          </a:p>
        </p:txBody>
      </p:sp>
      <p:sp>
        <p:nvSpPr>
          <p:cNvPr id="20" name="Shape 17"/>
          <p:cNvSpPr/>
          <p:nvPr/>
        </p:nvSpPr>
        <p:spPr>
          <a:xfrm>
            <a:off x="6157913" y="785813"/>
            <a:ext cx="5743575" cy="2181225"/>
          </a:xfrm>
          <a:custGeom>
            <a:avLst/>
            <a:gdLst/>
            <a:ahLst/>
            <a:cxnLst/>
            <a:rect l="l" t="t" r="r" b="b"/>
            <a:pathLst>
              <a:path w="5743575" h="2181225">
                <a:moveTo>
                  <a:pt x="114296" y="0"/>
                </a:moveTo>
                <a:lnTo>
                  <a:pt x="5629279" y="0"/>
                </a:lnTo>
                <a:cubicBezTo>
                  <a:pt x="5692403" y="0"/>
                  <a:pt x="5743575" y="51172"/>
                  <a:pt x="5743575" y="114296"/>
                </a:cubicBezTo>
                <a:lnTo>
                  <a:pt x="5743575" y="2066929"/>
                </a:lnTo>
                <a:cubicBezTo>
                  <a:pt x="5743575" y="2130053"/>
                  <a:pt x="5692403" y="2181225"/>
                  <a:pt x="5629279" y="2181225"/>
                </a:cubicBezTo>
                <a:lnTo>
                  <a:pt x="114296" y="2181225"/>
                </a:lnTo>
                <a:cubicBezTo>
                  <a:pt x="51172" y="2181225"/>
                  <a:pt x="0" y="2130053"/>
                  <a:pt x="0" y="2066929"/>
                </a:cubicBezTo>
                <a:lnTo>
                  <a:pt x="0" y="114296"/>
                </a:lnTo>
                <a:cubicBezTo>
                  <a:pt x="0" y="51214"/>
                  <a:pt x="51214" y="0"/>
                  <a:pt x="114296" y="0"/>
                </a:cubicBezTo>
                <a:close/>
              </a:path>
            </a:pathLst>
          </a:custGeom>
          <a:solidFill>
            <a:srgbClr val="FFFBEB"/>
          </a:solidFill>
          <a:ln w="12700">
            <a:solidFill>
              <a:srgbClr val="FEE685"/>
            </a:solidFill>
            <a:prstDash val="solid"/>
          </a:ln>
        </p:spPr>
      </p:sp>
      <p:sp>
        <p:nvSpPr>
          <p:cNvPr id="21" name="Shape 18"/>
          <p:cNvSpPr/>
          <p:nvPr/>
        </p:nvSpPr>
        <p:spPr>
          <a:xfrm>
            <a:off x="6334125" y="981075"/>
            <a:ext cx="152400" cy="152400"/>
          </a:xfrm>
          <a:custGeom>
            <a:avLst/>
            <a:gdLst/>
            <a:ahLst/>
            <a:cxnLst/>
            <a:rect l="l" t="t" r="r" b="b"/>
            <a:pathLst>
              <a:path w="152400" h="152400">
                <a:moveTo>
                  <a:pt x="76200" y="0"/>
                </a:moveTo>
                <a:cubicBezTo>
                  <a:pt x="80576" y="0"/>
                  <a:pt x="84594" y="2411"/>
                  <a:pt x="86678" y="6251"/>
                </a:cubicBezTo>
                <a:lnTo>
                  <a:pt x="150971" y="125313"/>
                </a:lnTo>
                <a:cubicBezTo>
                  <a:pt x="152966" y="129004"/>
                  <a:pt x="152876" y="133469"/>
                  <a:pt x="150733" y="137071"/>
                </a:cubicBezTo>
                <a:cubicBezTo>
                  <a:pt x="148590" y="140672"/>
                  <a:pt x="144691" y="142875"/>
                  <a:pt x="140494" y="142875"/>
                </a:cubicBezTo>
                <a:lnTo>
                  <a:pt x="11906" y="142875"/>
                </a:lnTo>
                <a:cubicBezTo>
                  <a:pt x="7709" y="142875"/>
                  <a:pt x="3840" y="140672"/>
                  <a:pt x="1667" y="137071"/>
                </a:cubicBezTo>
                <a:cubicBezTo>
                  <a:pt x="-506" y="133469"/>
                  <a:pt x="-566" y="129004"/>
                  <a:pt x="1429" y="125313"/>
                </a:cubicBezTo>
                <a:lnTo>
                  <a:pt x="65723" y="6251"/>
                </a:lnTo>
                <a:cubicBezTo>
                  <a:pt x="67806" y="2411"/>
                  <a:pt x="71824" y="0"/>
                  <a:pt x="76200" y="0"/>
                </a:cubicBezTo>
                <a:close/>
                <a:moveTo>
                  <a:pt x="76200" y="50006"/>
                </a:moveTo>
                <a:cubicBezTo>
                  <a:pt x="72241" y="50006"/>
                  <a:pt x="69056" y="53191"/>
                  <a:pt x="69056" y="57150"/>
                </a:cubicBezTo>
                <a:lnTo>
                  <a:pt x="69056" y="90488"/>
                </a:lnTo>
                <a:cubicBezTo>
                  <a:pt x="69056" y="94446"/>
                  <a:pt x="72241" y="97631"/>
                  <a:pt x="76200" y="97631"/>
                </a:cubicBezTo>
                <a:cubicBezTo>
                  <a:pt x="80159" y="97631"/>
                  <a:pt x="83344" y="94446"/>
                  <a:pt x="83344" y="90488"/>
                </a:cubicBezTo>
                <a:lnTo>
                  <a:pt x="83344" y="57150"/>
                </a:lnTo>
                <a:cubicBezTo>
                  <a:pt x="83344" y="53191"/>
                  <a:pt x="80159" y="50006"/>
                  <a:pt x="76200" y="50006"/>
                </a:cubicBezTo>
                <a:close/>
                <a:moveTo>
                  <a:pt x="84147" y="114300"/>
                </a:moveTo>
                <a:cubicBezTo>
                  <a:pt x="84328" y="111350"/>
                  <a:pt x="82857" y="108543"/>
                  <a:pt x="80328" y="107014"/>
                </a:cubicBezTo>
                <a:cubicBezTo>
                  <a:pt x="77799" y="105484"/>
                  <a:pt x="74630" y="105484"/>
                  <a:pt x="72102" y="107014"/>
                </a:cubicBezTo>
                <a:cubicBezTo>
                  <a:pt x="69573" y="108543"/>
                  <a:pt x="68102" y="111350"/>
                  <a:pt x="68282" y="114300"/>
                </a:cubicBezTo>
                <a:cubicBezTo>
                  <a:pt x="68102" y="117250"/>
                  <a:pt x="69573" y="120057"/>
                  <a:pt x="72102" y="121586"/>
                </a:cubicBezTo>
                <a:cubicBezTo>
                  <a:pt x="74630" y="123116"/>
                  <a:pt x="77799" y="123116"/>
                  <a:pt x="80328" y="121586"/>
                </a:cubicBezTo>
                <a:cubicBezTo>
                  <a:pt x="82857" y="120057"/>
                  <a:pt x="84328" y="117250"/>
                  <a:pt x="84147" y="114300"/>
                </a:cubicBezTo>
                <a:close/>
              </a:path>
            </a:pathLst>
          </a:custGeom>
          <a:solidFill>
            <a:srgbClr val="BB4D00"/>
          </a:solidFill>
          <a:ln/>
        </p:spPr>
      </p:sp>
      <p:sp>
        <p:nvSpPr>
          <p:cNvPr id="22" name="Text 19"/>
          <p:cNvSpPr/>
          <p:nvPr/>
        </p:nvSpPr>
        <p:spPr>
          <a:xfrm>
            <a:off x="6562725" y="942975"/>
            <a:ext cx="5257800" cy="228600"/>
          </a:xfrm>
          <a:prstGeom prst="rect">
            <a:avLst/>
          </a:prstGeom>
          <a:noFill/>
          <a:ln/>
        </p:spPr>
        <p:txBody>
          <a:bodyPr wrap="square" lIns="0" tIns="0" rIns="0" bIns="0" rtlCol="0" anchor="ctr"/>
          <a:lstStyle/>
          <a:p>
            <a:pPr>
              <a:lnSpc>
                <a:spcPct val="130000"/>
              </a:lnSpc>
            </a:pPr>
            <a:r>
              <a:rPr lang="en-US" sz="1200" b="1" dirty="0">
                <a:solidFill>
                  <a:srgbClr val="BB4D00"/>
                </a:solidFill>
                <a:latin typeface="MiSans" pitchFamily="34" charset="0"/>
                <a:ea typeface="MiSans" pitchFamily="34" charset="-122"/>
                <a:cs typeface="MiSans" pitchFamily="34" charset="-120"/>
              </a:rPr>
              <a:t>Unexpected Finding</a:t>
            </a:r>
            <a:endParaRPr lang="en-US" sz="1600" dirty="0"/>
          </a:p>
        </p:txBody>
      </p:sp>
      <p:sp>
        <p:nvSpPr>
          <p:cNvPr id="23" name="Text 20"/>
          <p:cNvSpPr/>
          <p:nvPr/>
        </p:nvSpPr>
        <p:spPr>
          <a:xfrm>
            <a:off x="6315075" y="1247775"/>
            <a:ext cx="549592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UID effects appear in non-canonical orders, but in the </a:t>
            </a:r>
            <a:pPr>
              <a:lnSpc>
                <a:spcPct val="120000"/>
              </a:lnSpc>
            </a:pPr>
            <a:r>
              <a:rPr lang="en-US" sz="1050" b="1" dirty="0">
                <a:solidFill>
                  <a:srgbClr val="314158"/>
                </a:solidFill>
                <a:latin typeface="MiSans" pitchFamily="34" charset="0"/>
                <a:ea typeface="MiSans" pitchFamily="34" charset="-122"/>
                <a:cs typeface="MiSans" pitchFamily="34" charset="-120"/>
              </a:rPr>
              <a:t>WRONG direction</a:t>
            </a:r>
            <a:pPr>
              <a:lnSpc>
                <a:spcPct val="120000"/>
              </a:lnSpc>
            </a:pPr>
            <a:r>
              <a:rPr lang="en-US" sz="1050" dirty="0">
                <a:solidFill>
                  <a:srgbClr val="314158"/>
                </a:solidFill>
                <a:latin typeface="MiSans" pitchFamily="34" charset="0"/>
                <a:ea typeface="MiSans" pitchFamily="34" charset="-122"/>
                <a:cs typeface="MiSans" pitchFamily="34" charset="-120"/>
              </a:rPr>
              <a:t>:</a:t>
            </a:r>
            <a:endParaRPr lang="en-US" sz="1600" dirty="0"/>
          </a:p>
        </p:txBody>
      </p:sp>
      <p:sp>
        <p:nvSpPr>
          <p:cNvPr id="24" name="Shape 21"/>
          <p:cNvSpPr/>
          <p:nvPr/>
        </p:nvSpPr>
        <p:spPr>
          <a:xfrm>
            <a:off x="6334125" y="1514475"/>
            <a:ext cx="5410200" cy="609600"/>
          </a:xfrm>
          <a:custGeom>
            <a:avLst/>
            <a:gdLst/>
            <a:ahLst/>
            <a:cxnLst/>
            <a:rect l="l" t="t" r="r" b="b"/>
            <a:pathLst>
              <a:path w="5410200" h="609600">
                <a:moveTo>
                  <a:pt x="38100" y="0"/>
                </a:moveTo>
                <a:lnTo>
                  <a:pt x="5334000" y="0"/>
                </a:lnTo>
                <a:cubicBezTo>
                  <a:pt x="5376056" y="0"/>
                  <a:pt x="5410200" y="34144"/>
                  <a:pt x="5410200" y="76200"/>
                </a:cubicBezTo>
                <a:lnTo>
                  <a:pt x="5410200" y="533400"/>
                </a:lnTo>
                <a:cubicBezTo>
                  <a:pt x="5410200" y="575456"/>
                  <a:pt x="5376056" y="609600"/>
                  <a:pt x="5334000" y="609600"/>
                </a:cubicBezTo>
                <a:lnTo>
                  <a:pt x="38100" y="609600"/>
                </a:lnTo>
                <a:cubicBezTo>
                  <a:pt x="17072" y="609600"/>
                  <a:pt x="0" y="592528"/>
                  <a:pt x="0" y="571500"/>
                </a:cubicBezTo>
                <a:lnTo>
                  <a:pt x="0" y="38100"/>
                </a:lnTo>
                <a:cubicBezTo>
                  <a:pt x="0" y="17072"/>
                  <a:pt x="17072" y="0"/>
                  <a:pt x="38100" y="0"/>
                </a:cubicBezTo>
                <a:close/>
              </a:path>
            </a:pathLst>
          </a:custGeom>
          <a:solidFill>
            <a:srgbClr val="FFFFFF"/>
          </a:solidFill>
          <a:ln/>
        </p:spPr>
      </p:sp>
      <p:sp>
        <p:nvSpPr>
          <p:cNvPr id="25" name="Shape 22"/>
          <p:cNvSpPr/>
          <p:nvPr/>
        </p:nvSpPr>
        <p:spPr>
          <a:xfrm>
            <a:off x="6334125" y="1514475"/>
            <a:ext cx="38100" cy="609600"/>
          </a:xfrm>
          <a:custGeom>
            <a:avLst/>
            <a:gdLst/>
            <a:ahLst/>
            <a:cxnLst/>
            <a:rect l="l" t="t" r="r" b="b"/>
            <a:pathLst>
              <a:path w="38100" h="609600">
                <a:moveTo>
                  <a:pt x="38100" y="0"/>
                </a:moveTo>
                <a:lnTo>
                  <a:pt x="38100" y="0"/>
                </a:lnTo>
                <a:lnTo>
                  <a:pt x="38100" y="609600"/>
                </a:lnTo>
                <a:lnTo>
                  <a:pt x="38100" y="609600"/>
                </a:lnTo>
                <a:cubicBezTo>
                  <a:pt x="17072" y="609600"/>
                  <a:pt x="0" y="592528"/>
                  <a:pt x="0" y="571500"/>
                </a:cubicBezTo>
                <a:lnTo>
                  <a:pt x="0" y="38100"/>
                </a:lnTo>
                <a:cubicBezTo>
                  <a:pt x="0" y="17072"/>
                  <a:pt x="17072" y="0"/>
                  <a:pt x="38100" y="0"/>
                </a:cubicBezTo>
                <a:close/>
              </a:path>
            </a:pathLst>
          </a:custGeom>
          <a:solidFill>
            <a:srgbClr val="FF2056"/>
          </a:solidFill>
          <a:ln/>
        </p:spPr>
      </p:sp>
      <p:sp>
        <p:nvSpPr>
          <p:cNvPr id="26" name="Text 23"/>
          <p:cNvSpPr/>
          <p:nvPr/>
        </p:nvSpPr>
        <p:spPr>
          <a:xfrm>
            <a:off x="6467475" y="1628775"/>
            <a:ext cx="5229225" cy="3810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Negative weights on UID measures</a:t>
            </a:r>
            <a:pPr>
              <a:lnSpc>
                <a:spcPct val="120000"/>
              </a:lnSpc>
            </a:pPr>
            <a:r>
              <a:rPr lang="en-US" sz="1050" dirty="0">
                <a:solidFill>
                  <a:srgbClr val="314158"/>
                </a:solidFill>
                <a:latin typeface="MiSans" pitchFamily="34" charset="0"/>
                <a:ea typeface="MiSans" pitchFamily="34" charset="-122"/>
                <a:cs typeface="MiSans" pitchFamily="34" charset="-120"/>
              </a:rPr>
              <a:t> mean corpus sentences (with object fronting) have </a:t>
            </a:r>
            <a:pPr>
              <a:lnSpc>
                <a:spcPct val="120000"/>
              </a:lnSpc>
            </a:pPr>
            <a:r>
              <a:rPr lang="en-US" sz="1050" b="1" dirty="0">
                <a:solidFill>
                  <a:srgbClr val="314158"/>
                </a:solidFill>
                <a:latin typeface="MiSans" pitchFamily="34" charset="0"/>
                <a:ea typeface="MiSans" pitchFamily="34" charset="-122"/>
                <a:cs typeface="MiSans" pitchFamily="34" charset="-120"/>
              </a:rPr>
              <a:t>LESS uniform</a:t>
            </a:r>
            <a:pPr>
              <a:lnSpc>
                <a:spcPct val="120000"/>
              </a:lnSpc>
            </a:pPr>
            <a:r>
              <a:rPr lang="en-US" sz="1050" dirty="0">
                <a:solidFill>
                  <a:srgbClr val="314158"/>
                </a:solidFill>
                <a:latin typeface="MiSans" pitchFamily="34" charset="0"/>
                <a:ea typeface="MiSans" pitchFamily="34" charset="-122"/>
                <a:cs typeface="MiSans" pitchFamily="34" charset="-120"/>
              </a:rPr>
              <a:t> information than variants.</a:t>
            </a:r>
            <a:endParaRPr lang="en-US" sz="1600" dirty="0"/>
          </a:p>
        </p:txBody>
      </p:sp>
      <p:sp>
        <p:nvSpPr>
          <p:cNvPr id="27" name="Shape 24"/>
          <p:cNvSpPr/>
          <p:nvPr/>
        </p:nvSpPr>
        <p:spPr>
          <a:xfrm>
            <a:off x="6334125" y="2200275"/>
            <a:ext cx="5410200" cy="609600"/>
          </a:xfrm>
          <a:custGeom>
            <a:avLst/>
            <a:gdLst/>
            <a:ahLst/>
            <a:cxnLst/>
            <a:rect l="l" t="t" r="r" b="b"/>
            <a:pathLst>
              <a:path w="5410200" h="609600">
                <a:moveTo>
                  <a:pt x="38100" y="0"/>
                </a:moveTo>
                <a:lnTo>
                  <a:pt x="5334000" y="0"/>
                </a:lnTo>
                <a:cubicBezTo>
                  <a:pt x="5376056" y="0"/>
                  <a:pt x="5410200" y="34144"/>
                  <a:pt x="5410200" y="76200"/>
                </a:cubicBezTo>
                <a:lnTo>
                  <a:pt x="5410200" y="533400"/>
                </a:lnTo>
                <a:cubicBezTo>
                  <a:pt x="5410200" y="575456"/>
                  <a:pt x="5376056" y="609600"/>
                  <a:pt x="5334000" y="609600"/>
                </a:cubicBezTo>
                <a:lnTo>
                  <a:pt x="38100" y="609600"/>
                </a:lnTo>
                <a:cubicBezTo>
                  <a:pt x="17072" y="609600"/>
                  <a:pt x="0" y="592528"/>
                  <a:pt x="0" y="571500"/>
                </a:cubicBezTo>
                <a:lnTo>
                  <a:pt x="0" y="38100"/>
                </a:lnTo>
                <a:cubicBezTo>
                  <a:pt x="0" y="17072"/>
                  <a:pt x="17072" y="0"/>
                  <a:pt x="38100" y="0"/>
                </a:cubicBezTo>
                <a:close/>
              </a:path>
            </a:pathLst>
          </a:custGeom>
          <a:solidFill>
            <a:srgbClr val="FFFFFF"/>
          </a:solidFill>
          <a:ln/>
        </p:spPr>
      </p:sp>
      <p:sp>
        <p:nvSpPr>
          <p:cNvPr id="28" name="Shape 25"/>
          <p:cNvSpPr/>
          <p:nvPr/>
        </p:nvSpPr>
        <p:spPr>
          <a:xfrm>
            <a:off x="6334125" y="2200275"/>
            <a:ext cx="38100" cy="609600"/>
          </a:xfrm>
          <a:custGeom>
            <a:avLst/>
            <a:gdLst/>
            <a:ahLst/>
            <a:cxnLst/>
            <a:rect l="l" t="t" r="r" b="b"/>
            <a:pathLst>
              <a:path w="38100" h="609600">
                <a:moveTo>
                  <a:pt x="38100" y="0"/>
                </a:moveTo>
                <a:lnTo>
                  <a:pt x="38100" y="0"/>
                </a:lnTo>
                <a:lnTo>
                  <a:pt x="38100" y="609600"/>
                </a:lnTo>
                <a:lnTo>
                  <a:pt x="38100" y="609600"/>
                </a:lnTo>
                <a:cubicBezTo>
                  <a:pt x="17072" y="609600"/>
                  <a:pt x="0" y="592528"/>
                  <a:pt x="0" y="571500"/>
                </a:cubicBezTo>
                <a:lnTo>
                  <a:pt x="0" y="38100"/>
                </a:lnTo>
                <a:cubicBezTo>
                  <a:pt x="0" y="17072"/>
                  <a:pt x="17072" y="0"/>
                  <a:pt x="38100" y="0"/>
                </a:cubicBezTo>
                <a:close/>
              </a:path>
            </a:pathLst>
          </a:custGeom>
          <a:solidFill>
            <a:srgbClr val="FF2056"/>
          </a:solidFill>
          <a:ln/>
        </p:spPr>
      </p:sp>
      <p:sp>
        <p:nvSpPr>
          <p:cNvPr id="29" name="Text 26"/>
          <p:cNvSpPr/>
          <p:nvPr/>
        </p:nvSpPr>
        <p:spPr>
          <a:xfrm>
            <a:off x="6467475" y="2314575"/>
            <a:ext cx="5229225"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Reference sentences display </a:t>
            </a:r>
            <a:pPr>
              <a:lnSpc>
                <a:spcPct val="120000"/>
              </a:lnSpc>
            </a:pPr>
            <a:r>
              <a:rPr lang="en-US" sz="1050" b="1" dirty="0">
                <a:solidFill>
                  <a:srgbClr val="314158"/>
                </a:solidFill>
                <a:latin typeface="MiSans" pitchFamily="34" charset="0"/>
                <a:ea typeface="MiSans" pitchFamily="34" charset="-122"/>
                <a:cs typeface="MiSans" pitchFamily="34" charset="-120"/>
              </a:rPr>
              <a:t>spikes and troughs</a:t>
            </a:r>
            <a:pPr>
              <a:lnSpc>
                <a:spcPct val="120000"/>
              </a:lnSpc>
            </a:pPr>
            <a:r>
              <a:rPr lang="en-US" sz="1050" dirty="0">
                <a:solidFill>
                  <a:srgbClr val="314158"/>
                </a:solidFill>
                <a:latin typeface="MiSans" pitchFamily="34" charset="0"/>
                <a:ea typeface="MiSans" pitchFamily="34" charset="-122"/>
                <a:cs typeface="MiSans" pitchFamily="34" charset="-120"/>
              </a:rPr>
              <a:t> in information - opposite of UID prediction!</a:t>
            </a:r>
            <a:endParaRPr lang="en-US" sz="1600" dirty="0"/>
          </a:p>
        </p:txBody>
      </p:sp>
      <p:sp>
        <p:nvSpPr>
          <p:cNvPr id="30" name="Shape 27"/>
          <p:cNvSpPr/>
          <p:nvPr/>
        </p:nvSpPr>
        <p:spPr>
          <a:xfrm>
            <a:off x="6157913" y="3090863"/>
            <a:ext cx="5743575" cy="1914525"/>
          </a:xfrm>
          <a:custGeom>
            <a:avLst/>
            <a:gdLst/>
            <a:ahLst/>
            <a:cxnLst/>
            <a:rect l="l" t="t" r="r" b="b"/>
            <a:pathLst>
              <a:path w="5743575" h="1914525">
                <a:moveTo>
                  <a:pt x="114297" y="0"/>
                </a:moveTo>
                <a:lnTo>
                  <a:pt x="5629278" y="0"/>
                </a:lnTo>
                <a:cubicBezTo>
                  <a:pt x="5692360" y="0"/>
                  <a:pt x="5743575" y="51215"/>
                  <a:pt x="5743575" y="114297"/>
                </a:cubicBezTo>
                <a:lnTo>
                  <a:pt x="5743575" y="1800228"/>
                </a:lnTo>
                <a:cubicBezTo>
                  <a:pt x="5743575" y="1863310"/>
                  <a:pt x="5692360" y="1914525"/>
                  <a:pt x="5629278" y="1914525"/>
                </a:cubicBezTo>
                <a:lnTo>
                  <a:pt x="114297" y="1914525"/>
                </a:lnTo>
                <a:cubicBezTo>
                  <a:pt x="51215" y="1914525"/>
                  <a:pt x="0" y="1863310"/>
                  <a:pt x="0" y="1800228"/>
                </a:cubicBezTo>
                <a:lnTo>
                  <a:pt x="0" y="114297"/>
                </a:lnTo>
                <a:cubicBezTo>
                  <a:pt x="0" y="51215"/>
                  <a:pt x="51215" y="0"/>
                  <a:pt x="114297" y="0"/>
                </a:cubicBezTo>
                <a:close/>
              </a:path>
            </a:pathLst>
          </a:custGeom>
          <a:solidFill>
            <a:srgbClr val="F8FAFC"/>
          </a:solidFill>
          <a:ln w="12700">
            <a:solidFill>
              <a:srgbClr val="E2E8F0"/>
            </a:solidFill>
            <a:prstDash val="solid"/>
          </a:ln>
        </p:spPr>
      </p:sp>
      <p:sp>
        <p:nvSpPr>
          <p:cNvPr id="31" name="Text 28"/>
          <p:cNvSpPr/>
          <p:nvPr/>
        </p:nvSpPr>
        <p:spPr>
          <a:xfrm>
            <a:off x="6315075" y="3248025"/>
            <a:ext cx="5505450"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Explanation: Maurits et al. (2010)</a:t>
            </a:r>
            <a:endParaRPr lang="en-US" sz="1600" dirty="0"/>
          </a:p>
        </p:txBody>
      </p:sp>
      <p:sp>
        <p:nvSpPr>
          <p:cNvPr id="32" name="Text 29"/>
          <p:cNvSpPr/>
          <p:nvPr/>
        </p:nvSpPr>
        <p:spPr>
          <a:xfrm>
            <a:off x="6315075" y="3552825"/>
            <a:ext cx="549592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Object-first orders cause information troughs because:</a:t>
            </a:r>
            <a:endParaRPr lang="en-US" sz="1600" dirty="0"/>
          </a:p>
        </p:txBody>
      </p:sp>
      <p:sp>
        <p:nvSpPr>
          <p:cNvPr id="33" name="Text 30"/>
          <p:cNvSpPr/>
          <p:nvPr/>
        </p:nvSpPr>
        <p:spPr>
          <a:xfrm>
            <a:off x="6315075" y="3819525"/>
            <a:ext cx="549592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1. </a:t>
            </a:r>
            <a:pPr>
              <a:lnSpc>
                <a:spcPct val="120000"/>
              </a:lnSpc>
            </a:pPr>
            <a:r>
              <a:rPr lang="en-US" sz="1050" b="1" dirty="0">
                <a:solidFill>
                  <a:srgbClr val="314158"/>
                </a:solidFill>
                <a:latin typeface="MiSans" pitchFamily="34" charset="0"/>
                <a:ea typeface="MiSans" pitchFamily="34" charset="-122"/>
                <a:cs typeface="MiSans" pitchFamily="34" charset="-120"/>
              </a:rPr>
              <a:t>Object clusters information</a:t>
            </a:r>
            <a:pPr>
              <a:lnSpc>
                <a:spcPct val="120000"/>
              </a:lnSpc>
            </a:pPr>
            <a:r>
              <a:rPr lang="en-US" sz="1050" dirty="0">
                <a:solidFill>
                  <a:srgbClr val="314158"/>
                </a:solidFill>
                <a:latin typeface="MiSans" pitchFamily="34" charset="0"/>
                <a:ea typeface="MiSans" pitchFamily="34" charset="-122"/>
                <a:cs typeface="MiSans" pitchFamily="34" charset="-120"/>
              </a:rPr>
              <a:t> - restricts predictions for subsequent words</a:t>
            </a:r>
            <a:endParaRPr lang="en-US" sz="1600" dirty="0"/>
          </a:p>
        </p:txBody>
      </p:sp>
      <p:sp>
        <p:nvSpPr>
          <p:cNvPr id="34" name="Text 31"/>
          <p:cNvSpPr/>
          <p:nvPr/>
        </p:nvSpPr>
        <p:spPr>
          <a:xfrm>
            <a:off x="6315075" y="4048125"/>
            <a:ext cx="549592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2. </a:t>
            </a:r>
            <a:pPr>
              <a:lnSpc>
                <a:spcPct val="120000"/>
              </a:lnSpc>
            </a:pPr>
            <a:r>
              <a:rPr lang="en-US" sz="1050" b="1" dirty="0">
                <a:solidFill>
                  <a:srgbClr val="314158"/>
                </a:solidFill>
                <a:latin typeface="MiSans" pitchFamily="34" charset="0"/>
                <a:ea typeface="MiSans" pitchFamily="34" charset="-122"/>
                <a:cs typeface="MiSans" pitchFamily="34" charset="-120"/>
              </a:rPr>
              <a:t>Verb becomes predictable</a:t>
            </a:r>
            <a:pPr>
              <a:lnSpc>
                <a:spcPct val="120000"/>
              </a:lnSpc>
            </a:pPr>
            <a:r>
              <a:rPr lang="en-US" sz="1050" dirty="0">
                <a:solidFill>
                  <a:srgbClr val="314158"/>
                </a:solidFill>
                <a:latin typeface="MiSans" pitchFamily="34" charset="0"/>
                <a:ea typeface="MiSans" pitchFamily="34" charset="-122"/>
                <a:cs typeface="MiSans" pitchFamily="34" charset="-120"/>
              </a:rPr>
              <a:t> - e.g., "water" predicts "drink"</a:t>
            </a:r>
            <a:endParaRPr lang="en-US" sz="1600" dirty="0"/>
          </a:p>
        </p:txBody>
      </p:sp>
      <p:sp>
        <p:nvSpPr>
          <p:cNvPr id="35" name="Text 32"/>
          <p:cNvSpPr/>
          <p:nvPr/>
        </p:nvSpPr>
        <p:spPr>
          <a:xfrm>
            <a:off x="6315075" y="4276725"/>
            <a:ext cx="549592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3. </a:t>
            </a:r>
            <a:pPr>
              <a:lnSpc>
                <a:spcPct val="120000"/>
              </a:lnSpc>
            </a:pPr>
            <a:r>
              <a:rPr lang="en-US" sz="1050" b="1" dirty="0">
                <a:solidFill>
                  <a:srgbClr val="314158"/>
                </a:solidFill>
                <a:latin typeface="MiSans" pitchFamily="34" charset="0"/>
                <a:ea typeface="MiSans" pitchFamily="34" charset="-122"/>
                <a:cs typeface="MiSans" pitchFamily="34" charset="-120"/>
              </a:rPr>
              <a:t>Subsequent elements redundant</a:t>
            </a:r>
            <a:pPr>
              <a:lnSpc>
                <a:spcPct val="120000"/>
              </a:lnSpc>
            </a:pPr>
            <a:r>
              <a:rPr lang="en-US" sz="1050" dirty="0">
                <a:solidFill>
                  <a:srgbClr val="314158"/>
                </a:solidFill>
                <a:latin typeface="MiSans" pitchFamily="34" charset="0"/>
                <a:ea typeface="MiSans" pitchFamily="34" charset="-122"/>
                <a:cs typeface="MiSans" pitchFamily="34" charset="-120"/>
              </a:rPr>
              <a:t> - causing information trough</a:t>
            </a:r>
            <a:endParaRPr lang="en-US" sz="1600" dirty="0"/>
          </a:p>
        </p:txBody>
      </p:sp>
      <p:sp>
        <p:nvSpPr>
          <p:cNvPr id="36" name="Shape 33"/>
          <p:cNvSpPr/>
          <p:nvPr/>
        </p:nvSpPr>
        <p:spPr>
          <a:xfrm>
            <a:off x="6315075" y="4543425"/>
            <a:ext cx="5429250" cy="304800"/>
          </a:xfrm>
          <a:custGeom>
            <a:avLst/>
            <a:gdLst/>
            <a:ahLst/>
            <a:cxnLst/>
            <a:rect l="l" t="t" r="r" b="b"/>
            <a:pathLst>
              <a:path w="5429250" h="304800">
                <a:moveTo>
                  <a:pt x="76200" y="0"/>
                </a:moveTo>
                <a:lnTo>
                  <a:pt x="5353050" y="0"/>
                </a:lnTo>
                <a:cubicBezTo>
                  <a:pt x="5395106" y="0"/>
                  <a:pt x="5429250" y="34144"/>
                  <a:pt x="5429250" y="76200"/>
                </a:cubicBezTo>
                <a:lnTo>
                  <a:pt x="5429250" y="228600"/>
                </a:lnTo>
                <a:cubicBezTo>
                  <a:pt x="5429250" y="270656"/>
                  <a:pt x="5395106" y="304800"/>
                  <a:pt x="5353050" y="304800"/>
                </a:cubicBezTo>
                <a:lnTo>
                  <a:pt x="76200" y="304800"/>
                </a:lnTo>
                <a:cubicBezTo>
                  <a:pt x="34144" y="304800"/>
                  <a:pt x="0" y="270656"/>
                  <a:pt x="0" y="228600"/>
                </a:cubicBezTo>
                <a:lnTo>
                  <a:pt x="0" y="76200"/>
                </a:lnTo>
                <a:cubicBezTo>
                  <a:pt x="0" y="34144"/>
                  <a:pt x="34144" y="0"/>
                  <a:pt x="76200" y="0"/>
                </a:cubicBezTo>
                <a:close/>
              </a:path>
            </a:pathLst>
          </a:custGeom>
          <a:solidFill>
            <a:srgbClr val="F1F5F9"/>
          </a:solidFill>
          <a:ln/>
        </p:spPr>
      </p:sp>
      <p:sp>
        <p:nvSpPr>
          <p:cNvPr id="37" name="Text 34"/>
          <p:cNvSpPr/>
          <p:nvPr/>
        </p:nvSpPr>
        <p:spPr>
          <a:xfrm>
            <a:off x="6391275" y="4619625"/>
            <a:ext cx="5334000"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"Object-first orders are non-optimal for ensuring even spread of information" - Maurits et al. (2010)</a:t>
            </a:r>
            <a:endParaRPr lang="en-US" sz="1600" dirty="0"/>
          </a:p>
        </p:txBody>
      </p:sp>
      <p:sp>
        <p:nvSpPr>
          <p:cNvPr id="38" name="Shape 35"/>
          <p:cNvSpPr/>
          <p:nvPr/>
        </p:nvSpPr>
        <p:spPr>
          <a:xfrm>
            <a:off x="6157913" y="5129213"/>
            <a:ext cx="5743575" cy="619125"/>
          </a:xfrm>
          <a:custGeom>
            <a:avLst/>
            <a:gdLst/>
            <a:ahLst/>
            <a:cxnLst/>
            <a:rect l="l" t="t" r="r" b="b"/>
            <a:pathLst>
              <a:path w="5743575" h="619125">
                <a:moveTo>
                  <a:pt x="114303" y="0"/>
                </a:moveTo>
                <a:lnTo>
                  <a:pt x="5629272" y="0"/>
                </a:lnTo>
                <a:cubicBezTo>
                  <a:pt x="5692358" y="0"/>
                  <a:pt x="5743575" y="51217"/>
                  <a:pt x="5743575" y="114303"/>
                </a:cubicBezTo>
                <a:lnTo>
                  <a:pt x="5743575" y="504822"/>
                </a:lnTo>
                <a:cubicBezTo>
                  <a:pt x="5743575" y="567908"/>
                  <a:pt x="5692358" y="619125"/>
                  <a:pt x="5629272" y="619125"/>
                </a:cubicBezTo>
                <a:lnTo>
                  <a:pt x="114303" y="619125"/>
                </a:lnTo>
                <a:cubicBezTo>
                  <a:pt x="51217" y="619125"/>
                  <a:pt x="0" y="567908"/>
                  <a:pt x="0" y="504822"/>
                </a:cubicBezTo>
                <a:lnTo>
                  <a:pt x="0" y="114303"/>
                </a:lnTo>
                <a:cubicBezTo>
                  <a:pt x="0" y="51217"/>
                  <a:pt x="51217" y="0"/>
                  <a:pt x="114303" y="0"/>
                </a:cubicBezTo>
                <a:close/>
              </a:path>
            </a:pathLst>
          </a:custGeom>
          <a:solidFill>
            <a:srgbClr val="EEF2FF"/>
          </a:solidFill>
          <a:ln w="12700">
            <a:solidFill>
              <a:srgbClr val="C6D2FF"/>
            </a:solidFill>
            <a:prstDash val="solid"/>
          </a:ln>
        </p:spPr>
      </p:sp>
      <p:sp>
        <p:nvSpPr>
          <p:cNvPr id="39" name="Shape 36"/>
          <p:cNvSpPr/>
          <p:nvPr/>
        </p:nvSpPr>
        <p:spPr>
          <a:xfrm>
            <a:off x="6312694" y="5286375"/>
            <a:ext cx="100013" cy="133350"/>
          </a:xfrm>
          <a:custGeom>
            <a:avLst/>
            <a:gdLst/>
            <a:ahLst/>
            <a:cxnLst/>
            <a:rect l="l" t="t" r="r" b="b"/>
            <a:pathLst>
              <a:path w="100013" h="133350">
                <a:moveTo>
                  <a:pt x="76286" y="100013"/>
                </a:moveTo>
                <a:cubicBezTo>
                  <a:pt x="78187" y="94204"/>
                  <a:pt x="81989" y="88943"/>
                  <a:pt x="86287" y="84412"/>
                </a:cubicBezTo>
                <a:cubicBezTo>
                  <a:pt x="94804" y="75452"/>
                  <a:pt x="100012" y="63341"/>
                  <a:pt x="100012" y="50006"/>
                </a:cubicBezTo>
                <a:cubicBezTo>
                  <a:pt x="100012" y="22399"/>
                  <a:pt x="77614" y="0"/>
                  <a:pt x="50006" y="0"/>
                </a:cubicBezTo>
                <a:cubicBezTo>
                  <a:pt x="22399" y="0"/>
                  <a:pt x="0" y="22399"/>
                  <a:pt x="0" y="50006"/>
                </a:cubicBezTo>
                <a:cubicBezTo>
                  <a:pt x="0" y="63341"/>
                  <a:pt x="5209" y="75452"/>
                  <a:pt x="13726" y="84412"/>
                </a:cubicBezTo>
                <a:cubicBezTo>
                  <a:pt x="18023" y="88943"/>
                  <a:pt x="21852" y="94204"/>
                  <a:pt x="23727" y="100013"/>
                </a:cubicBezTo>
                <a:lnTo>
                  <a:pt x="76260" y="100013"/>
                </a:lnTo>
                <a:close/>
                <a:moveTo>
                  <a:pt x="75009" y="112514"/>
                </a:moveTo>
                <a:lnTo>
                  <a:pt x="25003" y="112514"/>
                </a:lnTo>
                <a:lnTo>
                  <a:pt x="25003" y="116681"/>
                </a:lnTo>
                <a:cubicBezTo>
                  <a:pt x="25003" y="128193"/>
                  <a:pt x="34327" y="137517"/>
                  <a:pt x="45839" y="137517"/>
                </a:cubicBezTo>
                <a:lnTo>
                  <a:pt x="54173" y="137517"/>
                </a:lnTo>
                <a:cubicBezTo>
                  <a:pt x="65685" y="137517"/>
                  <a:pt x="75009" y="128193"/>
                  <a:pt x="75009" y="116681"/>
                </a:cubicBezTo>
                <a:lnTo>
                  <a:pt x="75009" y="112514"/>
                </a:lnTo>
                <a:close/>
                <a:moveTo>
                  <a:pt x="47923" y="29170"/>
                </a:moveTo>
                <a:cubicBezTo>
                  <a:pt x="37557" y="29170"/>
                  <a:pt x="29170" y="37557"/>
                  <a:pt x="29170" y="47923"/>
                </a:cubicBezTo>
                <a:cubicBezTo>
                  <a:pt x="29170" y="51387"/>
                  <a:pt x="26384" y="54173"/>
                  <a:pt x="22920" y="54173"/>
                </a:cubicBezTo>
                <a:cubicBezTo>
                  <a:pt x="19456" y="54173"/>
                  <a:pt x="16669" y="51387"/>
                  <a:pt x="16669" y="47923"/>
                </a:cubicBezTo>
                <a:cubicBezTo>
                  <a:pt x="16669" y="30655"/>
                  <a:pt x="30655" y="16669"/>
                  <a:pt x="47923" y="16669"/>
                </a:cubicBezTo>
                <a:cubicBezTo>
                  <a:pt x="51387" y="16669"/>
                  <a:pt x="54173" y="19456"/>
                  <a:pt x="54173" y="22920"/>
                </a:cubicBezTo>
                <a:cubicBezTo>
                  <a:pt x="54173" y="26384"/>
                  <a:pt x="51387" y="29170"/>
                  <a:pt x="47923" y="29170"/>
                </a:cubicBezTo>
                <a:close/>
              </a:path>
            </a:pathLst>
          </a:custGeom>
          <a:solidFill>
            <a:srgbClr val="372AAC"/>
          </a:solidFill>
          <a:ln/>
        </p:spPr>
      </p:sp>
      <p:sp>
        <p:nvSpPr>
          <p:cNvPr id="40" name="Text 37"/>
          <p:cNvSpPr/>
          <p:nvPr/>
        </p:nvSpPr>
        <p:spPr>
          <a:xfrm>
            <a:off x="6505575" y="5248275"/>
            <a:ext cx="5343525" cy="381000"/>
          </a:xfrm>
          <a:prstGeom prst="rect">
            <a:avLst/>
          </a:prstGeom>
          <a:noFill/>
          <a:ln/>
        </p:spPr>
        <p:txBody>
          <a:bodyPr wrap="square" lIns="0" tIns="0" rIns="0" bIns="0" rtlCol="0" anchor="ctr"/>
          <a:lstStyle/>
          <a:p>
            <a:pPr>
              <a:lnSpc>
                <a:spcPct val="120000"/>
              </a:lnSpc>
            </a:pPr>
            <a:r>
              <a:rPr lang="en-US" sz="1050" b="1" dirty="0">
                <a:solidFill>
                  <a:srgbClr val="372AAC"/>
                </a:solidFill>
                <a:latin typeface="MiSans" pitchFamily="34" charset="0"/>
                <a:ea typeface="MiSans" pitchFamily="34" charset="-122"/>
                <a:cs typeface="MiSans" pitchFamily="34" charset="-120"/>
              </a:rPr>
              <a:t>Key Insight:</a:t>
            </a:r>
            <a:pPr>
              <a:lnSpc>
                <a:spcPct val="120000"/>
              </a:lnSpc>
            </a:pPr>
            <a:r>
              <a:rPr lang="en-US" sz="1050" dirty="0">
                <a:solidFill>
                  <a:srgbClr val="372AAC"/>
                </a:solidFill>
                <a:latin typeface="MiSans" pitchFamily="34" charset="0"/>
                <a:ea typeface="MiSans" pitchFamily="34" charset="-122"/>
                <a:cs typeface="MiSans" pitchFamily="34" charset="-120"/>
              </a:rPr>
              <a:t> UID effects appear where they're least expected (non-canonical orders), but in the anti-UID direction. This suggests other factors override UID in Hindi word order.</a:t>
            </a:r>
            <a:endParaRPr lang="en-US" sz="1600" dirty="0"/>
          </a:p>
        </p:txBody>
      </p:sp>
    </p:spTree>
  </p:cSld>
  <p:clrMapOvr>
    <a:masterClrMapping/>
  </p:clrMapOvr>
  <p:transition>
    <p:fade/>
    <p:spd val="med"/>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EC003F"/>
          </a:solidFill>
          <a:ln/>
        </p:spPr>
      </p:sp>
      <p:sp>
        <p:nvSpPr>
          <p:cNvPr id="3" name="Shape 1"/>
          <p:cNvSpPr/>
          <p:nvPr/>
        </p:nvSpPr>
        <p:spPr>
          <a:xfrm>
            <a:off x="400050" y="400050"/>
            <a:ext cx="152400" cy="152400"/>
          </a:xfrm>
          <a:custGeom>
            <a:avLst/>
            <a:gdLst/>
            <a:ahLst/>
            <a:cxnLst/>
            <a:rect l="l" t="t" r="r" b="b"/>
            <a:pathLst>
              <a:path w="152400" h="152400">
                <a:moveTo>
                  <a:pt x="76200" y="152400"/>
                </a:moveTo>
                <a:cubicBezTo>
                  <a:pt x="118256" y="152400"/>
                  <a:pt x="152400" y="118256"/>
                  <a:pt x="152400" y="76200"/>
                </a:cubicBezTo>
                <a:cubicBezTo>
                  <a:pt x="152400" y="34144"/>
                  <a:pt x="118256" y="0"/>
                  <a:pt x="76200" y="0"/>
                </a:cubicBezTo>
                <a:cubicBezTo>
                  <a:pt x="34144" y="0"/>
                  <a:pt x="0" y="34144"/>
                  <a:pt x="0" y="76200"/>
                </a:cubicBezTo>
                <a:cubicBezTo>
                  <a:pt x="0" y="118256"/>
                  <a:pt x="34144" y="152400"/>
                  <a:pt x="76200" y="152400"/>
                </a:cubicBezTo>
                <a:close/>
                <a:moveTo>
                  <a:pt x="76200" y="52388"/>
                </a:moveTo>
                <a:cubicBezTo>
                  <a:pt x="70931" y="52388"/>
                  <a:pt x="66675" y="56644"/>
                  <a:pt x="66675" y="61912"/>
                </a:cubicBezTo>
                <a:cubicBezTo>
                  <a:pt x="66675" y="65871"/>
                  <a:pt x="63490" y="69056"/>
                  <a:pt x="59531" y="69056"/>
                </a:cubicBezTo>
                <a:cubicBezTo>
                  <a:pt x="55572" y="69056"/>
                  <a:pt x="52388" y="65871"/>
                  <a:pt x="52388" y="61912"/>
                </a:cubicBezTo>
                <a:cubicBezTo>
                  <a:pt x="52388" y="48756"/>
                  <a:pt x="63044" y="38100"/>
                  <a:pt x="76200" y="38100"/>
                </a:cubicBezTo>
                <a:cubicBezTo>
                  <a:pt x="89356" y="38100"/>
                  <a:pt x="100013" y="48756"/>
                  <a:pt x="100013" y="61912"/>
                </a:cubicBezTo>
                <a:cubicBezTo>
                  <a:pt x="100013" y="75962"/>
                  <a:pt x="89297" y="81915"/>
                  <a:pt x="83344" y="84088"/>
                </a:cubicBezTo>
                <a:lnTo>
                  <a:pt x="83344" y="85219"/>
                </a:lnTo>
                <a:cubicBezTo>
                  <a:pt x="83344" y="89178"/>
                  <a:pt x="80159" y="92363"/>
                  <a:pt x="76200" y="92363"/>
                </a:cubicBezTo>
                <a:cubicBezTo>
                  <a:pt x="72241" y="92363"/>
                  <a:pt x="69056" y="89178"/>
                  <a:pt x="69056" y="85219"/>
                </a:cubicBezTo>
                <a:lnTo>
                  <a:pt x="69056" y="82808"/>
                </a:lnTo>
                <a:cubicBezTo>
                  <a:pt x="69056" y="76706"/>
                  <a:pt x="73462" y="72330"/>
                  <a:pt x="78016" y="70842"/>
                </a:cubicBezTo>
                <a:cubicBezTo>
                  <a:pt x="79921" y="70217"/>
                  <a:pt x="81945" y="69205"/>
                  <a:pt x="83433" y="67776"/>
                </a:cubicBezTo>
                <a:cubicBezTo>
                  <a:pt x="84713" y="66526"/>
                  <a:pt x="85725" y="64800"/>
                  <a:pt x="85725" y="61942"/>
                </a:cubicBezTo>
                <a:cubicBezTo>
                  <a:pt x="85725" y="56674"/>
                  <a:pt x="81469" y="52417"/>
                  <a:pt x="76200" y="52417"/>
                </a:cubicBezTo>
                <a:close/>
                <a:moveTo>
                  <a:pt x="66675" y="109537"/>
                </a:moveTo>
                <a:cubicBezTo>
                  <a:pt x="66675" y="104281"/>
                  <a:pt x="70943" y="100013"/>
                  <a:pt x="76200" y="100013"/>
                </a:cubicBezTo>
                <a:cubicBezTo>
                  <a:pt x="81457" y="100013"/>
                  <a:pt x="85725" y="104281"/>
                  <a:pt x="85725" y="109537"/>
                </a:cubicBezTo>
                <a:cubicBezTo>
                  <a:pt x="85725" y="114794"/>
                  <a:pt x="81457" y="119062"/>
                  <a:pt x="76200" y="119062"/>
                </a:cubicBezTo>
                <a:cubicBezTo>
                  <a:pt x="70943" y="119062"/>
                  <a:pt x="66675" y="114794"/>
                  <a:pt x="66675" y="109537"/>
                </a:cubicBezTo>
                <a:close/>
              </a:path>
            </a:pathLst>
          </a:custGeom>
          <a:solidFill>
            <a:srgbClr val="FFFFFF"/>
          </a:solidFill>
          <a:ln/>
        </p:spPr>
      </p:sp>
      <p:sp>
        <p:nvSpPr>
          <p:cNvPr id="4" name="Text 2"/>
          <p:cNvSpPr/>
          <p:nvPr/>
        </p:nvSpPr>
        <p:spPr>
          <a:xfrm>
            <a:off x="781050" y="304800"/>
            <a:ext cx="7124700"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Why UID Fails for Word Order: Theoretical Analysis</a:t>
            </a:r>
            <a:endParaRPr lang="en-US" sz="1600" dirty="0"/>
          </a:p>
        </p:txBody>
      </p:sp>
      <p:sp>
        <p:nvSpPr>
          <p:cNvPr id="5" name="Shape 3"/>
          <p:cNvSpPr/>
          <p:nvPr/>
        </p:nvSpPr>
        <p:spPr>
          <a:xfrm>
            <a:off x="290513" y="785813"/>
            <a:ext cx="3790950" cy="2447925"/>
          </a:xfrm>
          <a:custGeom>
            <a:avLst/>
            <a:gdLst/>
            <a:ahLst/>
            <a:cxnLst/>
            <a:rect l="l" t="t" r="r" b="b"/>
            <a:pathLst>
              <a:path w="3790950" h="2447925">
                <a:moveTo>
                  <a:pt x="114294" y="0"/>
                </a:moveTo>
                <a:lnTo>
                  <a:pt x="3676656" y="0"/>
                </a:lnTo>
                <a:cubicBezTo>
                  <a:pt x="3739779" y="0"/>
                  <a:pt x="3790950" y="51171"/>
                  <a:pt x="3790950" y="114294"/>
                </a:cubicBezTo>
                <a:lnTo>
                  <a:pt x="3790950" y="2333631"/>
                </a:lnTo>
                <a:cubicBezTo>
                  <a:pt x="3790950" y="2396754"/>
                  <a:pt x="3739779" y="2447925"/>
                  <a:pt x="3676656" y="2447925"/>
                </a:cubicBezTo>
                <a:lnTo>
                  <a:pt x="114294" y="2447925"/>
                </a:lnTo>
                <a:cubicBezTo>
                  <a:pt x="51171" y="2447925"/>
                  <a:pt x="0" y="2396754"/>
                  <a:pt x="0" y="2333631"/>
                </a:cubicBezTo>
                <a:lnTo>
                  <a:pt x="0" y="114294"/>
                </a:lnTo>
                <a:cubicBezTo>
                  <a:pt x="0" y="51213"/>
                  <a:pt x="51213" y="0"/>
                  <a:pt x="114294" y="0"/>
                </a:cubicBezTo>
                <a:close/>
              </a:path>
            </a:pathLst>
          </a:custGeom>
          <a:solidFill>
            <a:srgbClr val="FFF1F2"/>
          </a:solidFill>
          <a:ln w="12700">
            <a:solidFill>
              <a:srgbClr val="FFCCD3"/>
            </a:solidFill>
            <a:prstDash val="solid"/>
          </a:ln>
        </p:spPr>
      </p:sp>
      <p:sp>
        <p:nvSpPr>
          <p:cNvPr id="6" name="Shape 4"/>
          <p:cNvSpPr/>
          <p:nvPr/>
        </p:nvSpPr>
        <p:spPr>
          <a:xfrm>
            <a:off x="466725" y="981075"/>
            <a:ext cx="152400" cy="152400"/>
          </a:xfrm>
          <a:custGeom>
            <a:avLst/>
            <a:gdLst/>
            <a:ahLst/>
            <a:cxnLst/>
            <a:rect l="l" t="t" r="r" b="b"/>
            <a:pathLst>
              <a:path w="152400" h="152400">
                <a:moveTo>
                  <a:pt x="76200" y="152400"/>
                </a:moveTo>
                <a:cubicBezTo>
                  <a:pt x="118256" y="152400"/>
                  <a:pt x="152400" y="118256"/>
                  <a:pt x="152400" y="76200"/>
                </a:cubicBezTo>
                <a:cubicBezTo>
                  <a:pt x="152400" y="34144"/>
                  <a:pt x="118256" y="0"/>
                  <a:pt x="76200" y="0"/>
                </a:cubicBezTo>
                <a:cubicBezTo>
                  <a:pt x="34144" y="0"/>
                  <a:pt x="0" y="34144"/>
                  <a:pt x="0" y="76200"/>
                </a:cubicBezTo>
                <a:cubicBezTo>
                  <a:pt x="0" y="118256"/>
                  <a:pt x="34144" y="152400"/>
                  <a:pt x="76200" y="152400"/>
                </a:cubicBezTo>
                <a:close/>
                <a:moveTo>
                  <a:pt x="49709" y="49709"/>
                </a:moveTo>
                <a:cubicBezTo>
                  <a:pt x="52507" y="46911"/>
                  <a:pt x="57031" y="46911"/>
                  <a:pt x="59799" y="49709"/>
                </a:cubicBezTo>
                <a:lnTo>
                  <a:pt x="76170" y="66080"/>
                </a:lnTo>
                <a:lnTo>
                  <a:pt x="92541" y="49709"/>
                </a:lnTo>
                <a:cubicBezTo>
                  <a:pt x="95339" y="46911"/>
                  <a:pt x="99864" y="46911"/>
                  <a:pt x="102632" y="49709"/>
                </a:cubicBezTo>
                <a:cubicBezTo>
                  <a:pt x="105400" y="52507"/>
                  <a:pt x="105430" y="57031"/>
                  <a:pt x="102632" y="59799"/>
                </a:cubicBezTo>
                <a:lnTo>
                  <a:pt x="86261" y="76170"/>
                </a:lnTo>
                <a:lnTo>
                  <a:pt x="102632" y="92541"/>
                </a:lnTo>
                <a:cubicBezTo>
                  <a:pt x="105430" y="95339"/>
                  <a:pt x="105430" y="99864"/>
                  <a:pt x="102632" y="102632"/>
                </a:cubicBezTo>
                <a:cubicBezTo>
                  <a:pt x="99834" y="105400"/>
                  <a:pt x="95310" y="105430"/>
                  <a:pt x="92541" y="102632"/>
                </a:cubicBezTo>
                <a:lnTo>
                  <a:pt x="76170" y="86261"/>
                </a:lnTo>
                <a:lnTo>
                  <a:pt x="59799" y="102632"/>
                </a:lnTo>
                <a:cubicBezTo>
                  <a:pt x="57001" y="105430"/>
                  <a:pt x="52477" y="105430"/>
                  <a:pt x="49709" y="102632"/>
                </a:cubicBezTo>
                <a:cubicBezTo>
                  <a:pt x="46940" y="99834"/>
                  <a:pt x="46911" y="95310"/>
                  <a:pt x="49709" y="92541"/>
                </a:cubicBezTo>
                <a:lnTo>
                  <a:pt x="66080" y="76170"/>
                </a:lnTo>
                <a:lnTo>
                  <a:pt x="49709" y="59799"/>
                </a:lnTo>
                <a:cubicBezTo>
                  <a:pt x="46911" y="57001"/>
                  <a:pt x="46911" y="52477"/>
                  <a:pt x="49709" y="49709"/>
                </a:cubicBezTo>
                <a:close/>
              </a:path>
            </a:pathLst>
          </a:custGeom>
          <a:solidFill>
            <a:srgbClr val="C70036"/>
          </a:solidFill>
          <a:ln/>
        </p:spPr>
      </p:sp>
      <p:sp>
        <p:nvSpPr>
          <p:cNvPr id="7" name="Text 5"/>
          <p:cNvSpPr/>
          <p:nvPr/>
        </p:nvSpPr>
        <p:spPr>
          <a:xfrm>
            <a:off x="695325" y="942975"/>
            <a:ext cx="3305175" cy="228600"/>
          </a:xfrm>
          <a:prstGeom prst="rect">
            <a:avLst/>
          </a:prstGeom>
          <a:noFill/>
          <a:ln/>
        </p:spPr>
        <p:txBody>
          <a:bodyPr wrap="square" lIns="0" tIns="0" rIns="0" bIns="0" rtlCol="0" anchor="ctr"/>
          <a:lstStyle/>
          <a:p>
            <a:pPr>
              <a:lnSpc>
                <a:spcPct val="130000"/>
              </a:lnSpc>
            </a:pPr>
            <a:r>
              <a:rPr lang="en-US" sz="1200" b="1" dirty="0">
                <a:solidFill>
                  <a:srgbClr val="C70036"/>
                </a:solidFill>
                <a:latin typeface="MiSans" pitchFamily="34" charset="0"/>
                <a:ea typeface="MiSans" pitchFamily="34" charset="-122"/>
                <a:cs typeface="MiSans" pitchFamily="34" charset="-120"/>
              </a:rPr>
              <a:t>Ferrer-i-Cancho (2017) Critique</a:t>
            </a:r>
            <a:endParaRPr lang="en-US" sz="1600" dirty="0"/>
          </a:p>
        </p:txBody>
      </p:sp>
      <p:sp>
        <p:nvSpPr>
          <p:cNvPr id="8" name="Text 6"/>
          <p:cNvSpPr/>
          <p:nvPr/>
        </p:nvSpPr>
        <p:spPr>
          <a:xfrm>
            <a:off x="447675" y="1247775"/>
            <a:ext cx="3543300"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UID is a special case of </a:t>
            </a:r>
            <a:pPr>
              <a:lnSpc>
                <a:spcPct val="120000"/>
              </a:lnSpc>
            </a:pPr>
            <a:r>
              <a:rPr lang="en-US" sz="1050" b="1" dirty="0">
                <a:solidFill>
                  <a:srgbClr val="314158"/>
                </a:solidFill>
                <a:latin typeface="MiSans" pitchFamily="34" charset="0"/>
                <a:ea typeface="MiSans" pitchFamily="34" charset="-122"/>
                <a:cs typeface="MiSans" pitchFamily="34" charset="-120"/>
              </a:rPr>
              <a:t>Constant Entropy Rate (CER)</a:t>
            </a:r>
            <a:pPr>
              <a:lnSpc>
                <a:spcPct val="120000"/>
              </a:lnSpc>
            </a:pPr>
            <a:r>
              <a:rPr lang="en-US" sz="1050" dirty="0">
                <a:solidFill>
                  <a:srgbClr val="314158"/>
                </a:solidFill>
                <a:latin typeface="MiSans" pitchFamily="34" charset="0"/>
                <a:ea typeface="MiSans" pitchFamily="34" charset="-122"/>
                <a:cs typeface="MiSans" pitchFamily="34" charset="-120"/>
              </a:rPr>
              <a:t> hypothesis. The critique:</a:t>
            </a:r>
            <a:endParaRPr lang="en-US" sz="1600" dirty="0"/>
          </a:p>
        </p:txBody>
      </p:sp>
      <p:sp>
        <p:nvSpPr>
          <p:cNvPr id="9" name="Shape 7"/>
          <p:cNvSpPr/>
          <p:nvPr/>
        </p:nvSpPr>
        <p:spPr>
          <a:xfrm>
            <a:off x="447675" y="1704975"/>
            <a:ext cx="3476625" cy="609600"/>
          </a:xfrm>
          <a:custGeom>
            <a:avLst/>
            <a:gdLst/>
            <a:ahLst/>
            <a:cxnLst/>
            <a:rect l="l" t="t" r="r" b="b"/>
            <a:pathLst>
              <a:path w="3476625" h="609600">
                <a:moveTo>
                  <a:pt x="76200" y="0"/>
                </a:moveTo>
                <a:lnTo>
                  <a:pt x="3400425" y="0"/>
                </a:lnTo>
                <a:cubicBezTo>
                  <a:pt x="3442481" y="0"/>
                  <a:pt x="3476625" y="34144"/>
                  <a:pt x="3476625" y="76200"/>
                </a:cubicBezTo>
                <a:lnTo>
                  <a:pt x="3476625" y="533400"/>
                </a:lnTo>
                <a:cubicBezTo>
                  <a:pt x="3476625" y="575456"/>
                  <a:pt x="3442481" y="609600"/>
                  <a:pt x="3400425" y="609600"/>
                </a:cubicBezTo>
                <a:lnTo>
                  <a:pt x="76200" y="609600"/>
                </a:lnTo>
                <a:cubicBezTo>
                  <a:pt x="34144" y="609600"/>
                  <a:pt x="0" y="575456"/>
                  <a:pt x="0" y="533400"/>
                </a:cubicBezTo>
                <a:lnTo>
                  <a:pt x="0" y="76200"/>
                </a:lnTo>
                <a:cubicBezTo>
                  <a:pt x="0" y="34144"/>
                  <a:pt x="34144" y="0"/>
                  <a:pt x="76200" y="0"/>
                </a:cubicBezTo>
                <a:close/>
              </a:path>
            </a:pathLst>
          </a:custGeom>
          <a:solidFill>
            <a:srgbClr val="FFFFFF"/>
          </a:solidFill>
          <a:ln/>
        </p:spPr>
      </p:sp>
      <p:sp>
        <p:nvSpPr>
          <p:cNvPr id="10" name="Text 8"/>
          <p:cNvSpPr/>
          <p:nvPr/>
        </p:nvSpPr>
        <p:spPr>
          <a:xfrm>
            <a:off x="523875" y="1790700"/>
            <a:ext cx="508000" cy="5080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CER/UID apply to:</a:t>
            </a:r>
            <a:endParaRPr lang="en-US" sz="1600" dirty="0"/>
          </a:p>
        </p:txBody>
      </p:sp>
      <p:sp>
        <p:nvSpPr>
          <p:cNvPr id="11" name="Text 9"/>
          <p:cNvSpPr/>
          <p:nvPr/>
        </p:nvSpPr>
        <p:spPr>
          <a:xfrm>
            <a:off x="1131798" y="1730375"/>
            <a:ext cx="2650690" cy="508000"/>
          </a:xfrm>
          <a:prstGeom prst="rect">
            <a:avLst/>
          </a:prstGeom>
          <a:noFill/>
          <a:ln/>
        </p:spPr>
        <p:txBody>
          <a:bodyPr wrap="square" lIns="0" tIns="0" rIns="0" bIns="0" rtlCol="0" anchor="ctr"/>
          <a:lstStyle/>
          <a:p>
            <a:pPr marL="254000" indent="-254000">
              <a:lnSpc>
                <a:spcPct val="110000"/>
              </a:lnSpc>
              <a:spcBef>
                <a:spcPts val="10"/>
              </a:spcBef>
              <a:buSzPct val="100000"/>
              <a:buChar char="•"/>
            </a:pPr>
            <a:r>
              <a:rPr lang="en-US" sz="900" dirty="0">
                <a:solidFill>
                  <a:srgbClr val="45556C"/>
                </a:solidFill>
                <a:latin typeface="MiSans" pitchFamily="34" charset="0"/>
                <a:ea typeface="MiSans" pitchFamily="34" charset="-122"/>
                <a:cs typeface="MiSans" pitchFamily="34" charset="-120"/>
              </a:rPr>
              <a:t>Periodic sequences (abcabcabc...)</a:t>
            </a:r>
            <a:endParaRPr lang="en-US" sz="1600" dirty="0"/>
          </a:p>
          <a:p>
            <a:pPr marL="254000" indent="-254000">
              <a:lnSpc>
                <a:spcPct val="110000"/>
              </a:lnSpc>
              <a:spcBef>
                <a:spcPts val="10"/>
              </a:spcBef>
              <a:buSzPct val="100000"/>
              <a:buChar char="•"/>
            </a:pPr>
            <a:r>
              <a:rPr lang="en-US" sz="900" dirty="0">
                <a:solidFill>
                  <a:srgbClr val="45556C"/>
                </a:solidFill>
                <a:latin typeface="MiSans" pitchFamily="34" charset="0"/>
                <a:ea typeface="MiSans" pitchFamily="34" charset="-122"/>
                <a:cs typeface="MiSans" pitchFamily="34" charset="-120"/>
              </a:rPr>
              <a:t>i.i.d. elements (random or uniform)</a:t>
            </a:r>
            <a:endParaRPr lang="en-US" sz="1600" dirty="0"/>
          </a:p>
        </p:txBody>
      </p:sp>
      <p:sp>
        <p:nvSpPr>
          <p:cNvPr id="12" name="Shape 10"/>
          <p:cNvSpPr/>
          <p:nvPr/>
        </p:nvSpPr>
        <p:spPr>
          <a:xfrm>
            <a:off x="466725" y="2390775"/>
            <a:ext cx="3457575" cy="457200"/>
          </a:xfrm>
          <a:custGeom>
            <a:avLst/>
            <a:gdLst/>
            <a:ahLst/>
            <a:cxnLst/>
            <a:rect l="l" t="t" r="r" b="b"/>
            <a:pathLst>
              <a:path w="3457575" h="457200">
                <a:moveTo>
                  <a:pt x="38100" y="0"/>
                </a:moveTo>
                <a:lnTo>
                  <a:pt x="3381373" y="0"/>
                </a:lnTo>
                <a:cubicBezTo>
                  <a:pt x="3423458" y="0"/>
                  <a:pt x="3457575" y="34117"/>
                  <a:pt x="3457575" y="76202"/>
                </a:cubicBezTo>
                <a:lnTo>
                  <a:pt x="3457575" y="380998"/>
                </a:lnTo>
                <a:cubicBezTo>
                  <a:pt x="3457575" y="423083"/>
                  <a:pt x="3423458" y="457200"/>
                  <a:pt x="3381373" y="457200"/>
                </a:cubicBezTo>
                <a:lnTo>
                  <a:pt x="38100" y="457200"/>
                </a:lnTo>
                <a:cubicBezTo>
                  <a:pt x="17058" y="457200"/>
                  <a:pt x="0" y="440142"/>
                  <a:pt x="0" y="419100"/>
                </a:cubicBezTo>
                <a:lnTo>
                  <a:pt x="0" y="38100"/>
                </a:lnTo>
                <a:cubicBezTo>
                  <a:pt x="0" y="17072"/>
                  <a:pt x="17072" y="0"/>
                  <a:pt x="38100" y="0"/>
                </a:cubicBezTo>
                <a:close/>
              </a:path>
            </a:pathLst>
          </a:custGeom>
          <a:solidFill>
            <a:srgbClr val="FFFFFF"/>
          </a:solidFill>
          <a:ln/>
        </p:spPr>
      </p:sp>
      <p:sp>
        <p:nvSpPr>
          <p:cNvPr id="13" name="Shape 11"/>
          <p:cNvSpPr/>
          <p:nvPr/>
        </p:nvSpPr>
        <p:spPr>
          <a:xfrm>
            <a:off x="466725" y="2390775"/>
            <a:ext cx="38100" cy="457200"/>
          </a:xfrm>
          <a:custGeom>
            <a:avLst/>
            <a:gdLst/>
            <a:ahLst/>
            <a:cxnLst/>
            <a:rect l="l" t="t" r="r" b="b"/>
            <a:pathLst>
              <a:path w="38100" h="457200">
                <a:moveTo>
                  <a:pt x="38100" y="0"/>
                </a:moveTo>
                <a:lnTo>
                  <a:pt x="38100" y="0"/>
                </a:lnTo>
                <a:lnTo>
                  <a:pt x="38100" y="457200"/>
                </a:lnTo>
                <a:lnTo>
                  <a:pt x="38100" y="457200"/>
                </a:lnTo>
                <a:cubicBezTo>
                  <a:pt x="17072" y="457200"/>
                  <a:pt x="0" y="440128"/>
                  <a:pt x="0" y="419100"/>
                </a:cubicBezTo>
                <a:lnTo>
                  <a:pt x="0" y="38100"/>
                </a:lnTo>
                <a:cubicBezTo>
                  <a:pt x="0" y="17072"/>
                  <a:pt x="17072" y="0"/>
                  <a:pt x="38100" y="0"/>
                </a:cubicBezTo>
                <a:close/>
              </a:path>
            </a:pathLst>
          </a:custGeom>
          <a:solidFill>
            <a:srgbClr val="FF2056"/>
          </a:solidFill>
          <a:ln/>
        </p:spPr>
      </p:sp>
      <p:sp>
        <p:nvSpPr>
          <p:cNvPr id="14" name="Text 12"/>
          <p:cNvSpPr/>
          <p:nvPr/>
        </p:nvSpPr>
        <p:spPr>
          <a:xfrm>
            <a:off x="561975" y="2466975"/>
            <a:ext cx="3343275" cy="3048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Problem:</a:t>
            </a:r>
            <a:pPr>
              <a:lnSpc>
                <a:spcPct val="110000"/>
              </a:lnSpc>
            </a:pPr>
            <a:r>
              <a:rPr lang="en-US" sz="900" dirty="0">
                <a:solidFill>
                  <a:srgbClr val="314158"/>
                </a:solidFill>
                <a:latin typeface="MiSans" pitchFamily="34" charset="0"/>
                <a:ea typeface="MiSans" pitchFamily="34" charset="-122"/>
                <a:cs typeface="MiSans" pitchFamily="34" charset="-120"/>
              </a:rPr>
              <a:t> These have </a:t>
            </a:r>
            <a:pPr>
              <a:lnSpc>
                <a:spcPct val="110000"/>
              </a:lnSpc>
            </a:pPr>
            <a:r>
              <a:rPr lang="en-US" sz="900" b="1" dirty="0">
                <a:solidFill>
                  <a:srgbClr val="314158"/>
                </a:solidFill>
                <a:latin typeface="MiSans" pitchFamily="34" charset="0"/>
                <a:ea typeface="MiSans" pitchFamily="34" charset="-122"/>
                <a:cs typeface="MiSans" pitchFamily="34" charset="-120"/>
              </a:rPr>
              <a:t>no real order!</a:t>
            </a:r>
            <a:pPr>
              <a:lnSpc>
                <a:spcPct val="110000"/>
              </a:lnSpc>
            </a:pPr>
            <a:r>
              <a:rPr lang="en-US" sz="900" dirty="0">
                <a:solidFill>
                  <a:srgbClr val="314158"/>
                </a:solidFill>
                <a:latin typeface="MiSans" pitchFamily="34" charset="0"/>
                <a:ea typeface="MiSans" pitchFamily="34" charset="-122"/>
                <a:cs typeface="MiSans" pitchFamily="34" charset="-120"/>
              </a:rPr>
              <a:t> CER/UID hold for sequences without linguistic structure.</a:t>
            </a:r>
            <a:endParaRPr lang="en-US" sz="1600" dirty="0"/>
          </a:p>
        </p:txBody>
      </p:sp>
      <p:sp>
        <p:nvSpPr>
          <p:cNvPr id="15" name="Text 13"/>
          <p:cNvSpPr/>
          <p:nvPr/>
        </p:nvSpPr>
        <p:spPr>
          <a:xfrm>
            <a:off x="447675" y="2924175"/>
            <a:ext cx="353377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"CER and UID cannot be defining characteristics of real texts"</a:t>
            </a:r>
            <a:endParaRPr lang="en-US" sz="1600" dirty="0"/>
          </a:p>
        </p:txBody>
      </p:sp>
      <p:sp>
        <p:nvSpPr>
          <p:cNvPr id="16" name="Shape 14"/>
          <p:cNvSpPr/>
          <p:nvPr/>
        </p:nvSpPr>
        <p:spPr>
          <a:xfrm>
            <a:off x="290513" y="3357563"/>
            <a:ext cx="3790950" cy="1838325"/>
          </a:xfrm>
          <a:custGeom>
            <a:avLst/>
            <a:gdLst/>
            <a:ahLst/>
            <a:cxnLst/>
            <a:rect l="l" t="t" r="r" b="b"/>
            <a:pathLst>
              <a:path w="3790950" h="1838325">
                <a:moveTo>
                  <a:pt x="114307" y="0"/>
                </a:moveTo>
                <a:lnTo>
                  <a:pt x="3676643" y="0"/>
                </a:lnTo>
                <a:cubicBezTo>
                  <a:pt x="3739773" y="0"/>
                  <a:pt x="3790950" y="51177"/>
                  <a:pt x="3790950" y="114307"/>
                </a:cubicBezTo>
                <a:lnTo>
                  <a:pt x="3790950" y="1724018"/>
                </a:lnTo>
                <a:cubicBezTo>
                  <a:pt x="3790950" y="1787148"/>
                  <a:pt x="3739773" y="1838325"/>
                  <a:pt x="3676643" y="1838325"/>
                </a:cubicBezTo>
                <a:lnTo>
                  <a:pt x="114307" y="1838325"/>
                </a:lnTo>
                <a:cubicBezTo>
                  <a:pt x="51177" y="1838325"/>
                  <a:pt x="0" y="1787148"/>
                  <a:pt x="0" y="1724018"/>
                </a:cubicBezTo>
                <a:lnTo>
                  <a:pt x="0" y="114307"/>
                </a:lnTo>
                <a:cubicBezTo>
                  <a:pt x="0" y="51219"/>
                  <a:pt x="51219" y="0"/>
                  <a:pt x="114307" y="0"/>
                </a:cubicBezTo>
                <a:close/>
              </a:path>
            </a:pathLst>
          </a:custGeom>
          <a:solidFill>
            <a:srgbClr val="F8FAFC"/>
          </a:solidFill>
          <a:ln w="12700">
            <a:solidFill>
              <a:srgbClr val="E2E8F0"/>
            </a:solidFill>
            <a:prstDash val="solid"/>
          </a:ln>
        </p:spPr>
      </p:sp>
      <p:sp>
        <p:nvSpPr>
          <p:cNvPr id="17" name="Shape 15"/>
          <p:cNvSpPr/>
          <p:nvPr/>
        </p:nvSpPr>
        <p:spPr>
          <a:xfrm>
            <a:off x="447675" y="3552825"/>
            <a:ext cx="190500" cy="152400"/>
          </a:xfrm>
          <a:custGeom>
            <a:avLst/>
            <a:gdLst/>
            <a:ahLst/>
            <a:cxnLst/>
            <a:rect l="l" t="t" r="r" b="b"/>
            <a:pathLst>
              <a:path w="190500" h="152400">
                <a:moveTo>
                  <a:pt x="114300" y="9525"/>
                </a:moveTo>
                <a:lnTo>
                  <a:pt x="152400" y="9525"/>
                </a:lnTo>
                <a:cubicBezTo>
                  <a:pt x="157669" y="9525"/>
                  <a:pt x="161925" y="13781"/>
                  <a:pt x="161925" y="19050"/>
                </a:cubicBezTo>
                <a:cubicBezTo>
                  <a:pt x="161925" y="24319"/>
                  <a:pt x="157669" y="28575"/>
                  <a:pt x="152400" y="28575"/>
                </a:cubicBezTo>
                <a:lnTo>
                  <a:pt x="118586" y="28575"/>
                </a:lnTo>
                <a:cubicBezTo>
                  <a:pt x="117038" y="36255"/>
                  <a:pt x="111770" y="42595"/>
                  <a:pt x="104775" y="45631"/>
                </a:cubicBezTo>
                <a:lnTo>
                  <a:pt x="104775" y="133350"/>
                </a:lnTo>
                <a:lnTo>
                  <a:pt x="152400" y="133350"/>
                </a:lnTo>
                <a:cubicBezTo>
                  <a:pt x="157669" y="133350"/>
                  <a:pt x="161925" y="137606"/>
                  <a:pt x="161925" y="142875"/>
                </a:cubicBezTo>
                <a:cubicBezTo>
                  <a:pt x="161925" y="148144"/>
                  <a:pt x="157669" y="152400"/>
                  <a:pt x="152400" y="152400"/>
                </a:cubicBezTo>
                <a:lnTo>
                  <a:pt x="38100" y="152400"/>
                </a:lnTo>
                <a:cubicBezTo>
                  <a:pt x="32831" y="152400"/>
                  <a:pt x="28575" y="148144"/>
                  <a:pt x="28575" y="142875"/>
                </a:cubicBezTo>
                <a:cubicBezTo>
                  <a:pt x="28575" y="137606"/>
                  <a:pt x="32831" y="133350"/>
                  <a:pt x="38100" y="133350"/>
                </a:cubicBezTo>
                <a:lnTo>
                  <a:pt x="85725" y="133350"/>
                </a:lnTo>
                <a:lnTo>
                  <a:pt x="85725" y="45631"/>
                </a:lnTo>
                <a:cubicBezTo>
                  <a:pt x="78730" y="42565"/>
                  <a:pt x="73462" y="36225"/>
                  <a:pt x="71914" y="28575"/>
                </a:cubicBezTo>
                <a:lnTo>
                  <a:pt x="38100" y="28575"/>
                </a:lnTo>
                <a:cubicBezTo>
                  <a:pt x="32831" y="28575"/>
                  <a:pt x="28575" y="24319"/>
                  <a:pt x="28575" y="19050"/>
                </a:cubicBezTo>
                <a:cubicBezTo>
                  <a:pt x="28575" y="13781"/>
                  <a:pt x="32831" y="9525"/>
                  <a:pt x="38100" y="9525"/>
                </a:cubicBezTo>
                <a:lnTo>
                  <a:pt x="76200" y="9525"/>
                </a:lnTo>
                <a:cubicBezTo>
                  <a:pt x="80546" y="3750"/>
                  <a:pt x="87451" y="0"/>
                  <a:pt x="95250" y="0"/>
                </a:cubicBezTo>
                <a:cubicBezTo>
                  <a:pt x="103049" y="0"/>
                  <a:pt x="109954" y="3750"/>
                  <a:pt x="114300" y="9525"/>
                </a:cubicBezTo>
                <a:close/>
                <a:moveTo>
                  <a:pt x="130850" y="95250"/>
                </a:moveTo>
                <a:lnTo>
                  <a:pt x="173950" y="95250"/>
                </a:lnTo>
                <a:lnTo>
                  <a:pt x="152400" y="58281"/>
                </a:lnTo>
                <a:lnTo>
                  <a:pt x="130850" y="95250"/>
                </a:lnTo>
                <a:close/>
                <a:moveTo>
                  <a:pt x="152400" y="123825"/>
                </a:moveTo>
                <a:cubicBezTo>
                  <a:pt x="133677" y="123825"/>
                  <a:pt x="118110" y="113705"/>
                  <a:pt x="114895" y="100340"/>
                </a:cubicBezTo>
                <a:cubicBezTo>
                  <a:pt x="114121" y="97066"/>
                  <a:pt x="115193" y="93702"/>
                  <a:pt x="116890" y="90785"/>
                </a:cubicBezTo>
                <a:lnTo>
                  <a:pt x="145226" y="42208"/>
                </a:lnTo>
                <a:cubicBezTo>
                  <a:pt x="146715" y="39648"/>
                  <a:pt x="149453" y="38100"/>
                  <a:pt x="152400" y="38100"/>
                </a:cubicBezTo>
                <a:cubicBezTo>
                  <a:pt x="155347" y="38100"/>
                  <a:pt x="158085" y="39678"/>
                  <a:pt x="159574" y="42208"/>
                </a:cubicBezTo>
                <a:lnTo>
                  <a:pt x="187910" y="90785"/>
                </a:lnTo>
                <a:cubicBezTo>
                  <a:pt x="189607" y="93702"/>
                  <a:pt x="190679" y="97066"/>
                  <a:pt x="189905" y="100340"/>
                </a:cubicBezTo>
                <a:cubicBezTo>
                  <a:pt x="186690" y="113675"/>
                  <a:pt x="171123" y="123825"/>
                  <a:pt x="152400" y="123825"/>
                </a:cubicBezTo>
                <a:close/>
                <a:moveTo>
                  <a:pt x="37743" y="58281"/>
                </a:moveTo>
                <a:lnTo>
                  <a:pt x="16193" y="95250"/>
                </a:lnTo>
                <a:lnTo>
                  <a:pt x="59323" y="95250"/>
                </a:lnTo>
                <a:lnTo>
                  <a:pt x="37743" y="58281"/>
                </a:lnTo>
                <a:close/>
                <a:moveTo>
                  <a:pt x="268" y="100340"/>
                </a:moveTo>
                <a:cubicBezTo>
                  <a:pt x="-506" y="97066"/>
                  <a:pt x="566" y="93702"/>
                  <a:pt x="2262" y="90785"/>
                </a:cubicBezTo>
                <a:lnTo>
                  <a:pt x="30599" y="42208"/>
                </a:lnTo>
                <a:cubicBezTo>
                  <a:pt x="32087" y="39648"/>
                  <a:pt x="34826" y="38100"/>
                  <a:pt x="37773" y="38100"/>
                </a:cubicBezTo>
                <a:cubicBezTo>
                  <a:pt x="40719" y="38100"/>
                  <a:pt x="43458" y="39678"/>
                  <a:pt x="44946" y="42208"/>
                </a:cubicBezTo>
                <a:lnTo>
                  <a:pt x="73283" y="90785"/>
                </a:lnTo>
                <a:cubicBezTo>
                  <a:pt x="74980" y="93702"/>
                  <a:pt x="76051" y="97066"/>
                  <a:pt x="75277" y="100340"/>
                </a:cubicBezTo>
                <a:cubicBezTo>
                  <a:pt x="72063" y="113675"/>
                  <a:pt x="56495" y="123825"/>
                  <a:pt x="37773" y="123825"/>
                </a:cubicBezTo>
                <a:cubicBezTo>
                  <a:pt x="19050" y="123825"/>
                  <a:pt x="3483" y="113705"/>
                  <a:pt x="268" y="100340"/>
                </a:cubicBezTo>
                <a:close/>
              </a:path>
            </a:pathLst>
          </a:custGeom>
          <a:solidFill>
            <a:srgbClr val="314158"/>
          </a:solidFill>
          <a:ln/>
        </p:spPr>
      </p:sp>
      <p:sp>
        <p:nvSpPr>
          <p:cNvPr id="18" name="Text 16"/>
          <p:cNvSpPr/>
          <p:nvPr/>
        </p:nvSpPr>
        <p:spPr>
          <a:xfrm>
            <a:off x="695325" y="3514725"/>
            <a:ext cx="3305175"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Competing Principles</a:t>
            </a:r>
            <a:endParaRPr lang="en-US" sz="1600" dirty="0"/>
          </a:p>
        </p:txBody>
      </p:sp>
      <p:sp>
        <p:nvSpPr>
          <p:cNvPr id="19" name="Text 17"/>
          <p:cNvSpPr/>
          <p:nvPr/>
        </p:nvSpPr>
        <p:spPr>
          <a:xfrm>
            <a:off x="447675" y="38195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Word order is shaped by multiple conflicting factors:</a:t>
            </a:r>
            <a:endParaRPr lang="en-US" sz="1600" dirty="0"/>
          </a:p>
        </p:txBody>
      </p:sp>
      <p:sp>
        <p:nvSpPr>
          <p:cNvPr id="20" name="Text 18"/>
          <p:cNvSpPr/>
          <p:nvPr/>
        </p:nvSpPr>
        <p:spPr>
          <a:xfrm>
            <a:off x="447675" y="4086225"/>
            <a:ext cx="123825" cy="152400"/>
          </a:xfrm>
          <a:prstGeom prst="rect">
            <a:avLst/>
          </a:prstGeom>
          <a:noFill/>
          <a:ln/>
        </p:spPr>
        <p:txBody>
          <a:bodyPr wrap="square" lIns="0" tIns="0" rIns="0" bIns="0" rtlCol="0" anchor="ctr"/>
          <a:lstStyle/>
          <a:p>
            <a:pPr>
              <a:lnSpc>
                <a:spcPct val="110000"/>
              </a:lnSpc>
            </a:pPr>
            <a:r>
              <a:rPr lang="en-US" sz="900" dirty="0">
                <a:solidFill>
                  <a:srgbClr val="155DFC"/>
                </a:solidFill>
                <a:latin typeface="MiSans" pitchFamily="34" charset="0"/>
                <a:ea typeface="MiSans" pitchFamily="34" charset="-122"/>
                <a:cs typeface="MiSans" pitchFamily="34" charset="-120"/>
              </a:rPr>
              <a:t>●</a:t>
            </a:r>
            <a:endParaRPr lang="en-US" sz="1600" dirty="0"/>
          </a:p>
        </p:txBody>
      </p:sp>
      <p:sp>
        <p:nvSpPr>
          <p:cNvPr id="21" name="Text 19"/>
          <p:cNvSpPr/>
          <p:nvPr/>
        </p:nvSpPr>
        <p:spPr>
          <a:xfrm>
            <a:off x="592931" y="4095750"/>
            <a:ext cx="1873448" cy="133350"/>
          </a:xfrm>
          <a:prstGeom prst="rect">
            <a:avLst/>
          </a:prstGeom>
          <a:noFill/>
          <a:ln/>
        </p:spPr>
        <p:txBody>
          <a:bodyPr wrap="square" lIns="0" tIns="0" rIns="0" bIns="0" rtlCol="0" anchor="ctr"/>
          <a:lstStyle/>
          <a:p>
            <a:pPr>
              <a:lnSpc>
                <a:spcPct val="110000"/>
              </a:lnSpc>
            </a:pPr>
            <a:r>
              <a:rPr lang="en-US" sz="900" b="1" dirty="0">
                <a:solidFill>
                  <a:srgbClr val="1E293B"/>
                </a:solidFill>
                <a:latin typeface="MiSans" pitchFamily="34" charset="0"/>
                <a:ea typeface="MiSans" pitchFamily="34" charset="-122"/>
                <a:cs typeface="MiSans" pitchFamily="34" charset="-120"/>
              </a:rPr>
              <a:t>Dependency Length Minimization</a:t>
            </a:r>
            <a:endParaRPr lang="en-US" sz="1600" dirty="0"/>
          </a:p>
        </p:txBody>
      </p:sp>
      <p:sp>
        <p:nvSpPr>
          <p:cNvPr id="22" name="Text 20"/>
          <p:cNvSpPr/>
          <p:nvPr/>
        </p:nvSpPr>
        <p:spPr>
          <a:xfrm>
            <a:off x="447675" y="4276725"/>
            <a:ext cx="123825" cy="152400"/>
          </a:xfrm>
          <a:prstGeom prst="rect">
            <a:avLst/>
          </a:prstGeom>
          <a:noFill/>
          <a:ln/>
        </p:spPr>
        <p:txBody>
          <a:bodyPr wrap="square" lIns="0" tIns="0" rIns="0" bIns="0" rtlCol="0" anchor="ctr"/>
          <a:lstStyle/>
          <a:p>
            <a:pPr>
              <a:lnSpc>
                <a:spcPct val="110000"/>
              </a:lnSpc>
            </a:pPr>
            <a:r>
              <a:rPr lang="en-US" sz="900" dirty="0">
                <a:solidFill>
                  <a:srgbClr val="009966"/>
                </a:solidFill>
                <a:latin typeface="MiSans" pitchFamily="34" charset="0"/>
                <a:ea typeface="MiSans" pitchFamily="34" charset="-122"/>
                <a:cs typeface="MiSans" pitchFamily="34" charset="-120"/>
              </a:rPr>
              <a:t>●</a:t>
            </a:r>
            <a:endParaRPr lang="en-US" sz="1600" dirty="0"/>
          </a:p>
        </p:txBody>
      </p:sp>
      <p:sp>
        <p:nvSpPr>
          <p:cNvPr id="23" name="Text 21"/>
          <p:cNvSpPr/>
          <p:nvPr/>
        </p:nvSpPr>
        <p:spPr>
          <a:xfrm>
            <a:off x="592931" y="4286250"/>
            <a:ext cx="1302246" cy="133350"/>
          </a:xfrm>
          <a:prstGeom prst="rect">
            <a:avLst/>
          </a:prstGeom>
          <a:noFill/>
          <a:ln/>
        </p:spPr>
        <p:txBody>
          <a:bodyPr wrap="square" lIns="0" tIns="0" rIns="0" bIns="0" rtlCol="0" anchor="ctr"/>
          <a:lstStyle/>
          <a:p>
            <a:pPr>
              <a:lnSpc>
                <a:spcPct val="110000"/>
              </a:lnSpc>
            </a:pPr>
            <a:r>
              <a:rPr lang="en-US" sz="900" b="1" dirty="0">
                <a:solidFill>
                  <a:srgbClr val="1E293B"/>
                </a:solidFill>
                <a:latin typeface="MiSans" pitchFamily="34" charset="0"/>
                <a:ea typeface="MiSans" pitchFamily="34" charset="-122"/>
                <a:cs typeface="MiSans" pitchFamily="34" charset="-120"/>
              </a:rPr>
              <a:t>Predictability/Surprisal</a:t>
            </a:r>
            <a:endParaRPr lang="en-US" sz="1600" dirty="0"/>
          </a:p>
        </p:txBody>
      </p:sp>
      <p:sp>
        <p:nvSpPr>
          <p:cNvPr id="24" name="Text 22"/>
          <p:cNvSpPr/>
          <p:nvPr/>
        </p:nvSpPr>
        <p:spPr>
          <a:xfrm>
            <a:off x="447675" y="4467225"/>
            <a:ext cx="123825" cy="152400"/>
          </a:xfrm>
          <a:prstGeom prst="rect">
            <a:avLst/>
          </a:prstGeom>
          <a:noFill/>
          <a:ln/>
        </p:spPr>
        <p:txBody>
          <a:bodyPr wrap="square" lIns="0" tIns="0" rIns="0" bIns="0" rtlCol="0" anchor="ctr"/>
          <a:lstStyle/>
          <a:p>
            <a:pPr>
              <a:lnSpc>
                <a:spcPct val="110000"/>
              </a:lnSpc>
            </a:pPr>
            <a:r>
              <a:rPr lang="en-US" sz="900" dirty="0">
                <a:solidFill>
                  <a:srgbClr val="E17100"/>
                </a:solidFill>
                <a:latin typeface="MiSans" pitchFamily="34" charset="0"/>
                <a:ea typeface="MiSans" pitchFamily="34" charset="-122"/>
                <a:cs typeface="MiSans" pitchFamily="34" charset="-120"/>
              </a:rPr>
              <a:t>●</a:t>
            </a:r>
            <a:endParaRPr lang="en-US" sz="1600" dirty="0"/>
          </a:p>
        </p:txBody>
      </p:sp>
      <p:sp>
        <p:nvSpPr>
          <p:cNvPr id="25" name="Text 23"/>
          <p:cNvSpPr/>
          <p:nvPr/>
        </p:nvSpPr>
        <p:spPr>
          <a:xfrm>
            <a:off x="592931" y="4467225"/>
            <a:ext cx="1876425" cy="152400"/>
          </a:xfrm>
          <a:prstGeom prst="rect">
            <a:avLst/>
          </a:prstGeom>
          <a:noFill/>
          <a:ln/>
        </p:spPr>
        <p:txBody>
          <a:bodyPr wrap="square" lIns="0" tIns="0" rIns="0" bIns="0" rtlCol="0" anchor="ctr"/>
          <a:lstStyle/>
          <a:p>
            <a:pPr>
              <a:lnSpc>
                <a:spcPct val="110000"/>
              </a:lnSpc>
            </a:pPr>
            <a:r>
              <a:rPr lang="en-US" sz="900" b="1" dirty="0">
                <a:solidFill>
                  <a:srgbClr val="1E293B"/>
                </a:solidFill>
                <a:latin typeface="MiSans" pitchFamily="34" charset="0"/>
                <a:ea typeface="MiSans" pitchFamily="34" charset="-122"/>
                <a:cs typeface="MiSans" pitchFamily="34" charset="-120"/>
              </a:rPr>
              <a:t>Information Structure</a:t>
            </a:r>
            <a:pPr>
              <a:lnSpc>
                <a:spcPct val="110000"/>
              </a:lnSpc>
            </a:pPr>
            <a:r>
              <a:rPr lang="en-US" sz="900" dirty="0">
                <a:solidFill>
                  <a:srgbClr val="1E293B"/>
                </a:solidFill>
                <a:latin typeface="MiSans" pitchFamily="34" charset="0"/>
                <a:ea typeface="MiSans" pitchFamily="34" charset="-122"/>
                <a:cs typeface="MiSans" pitchFamily="34" charset="-120"/>
              </a:rPr>
              <a:t> (topic/focus)</a:t>
            </a:r>
            <a:endParaRPr lang="en-US" sz="1600" dirty="0"/>
          </a:p>
        </p:txBody>
      </p:sp>
      <p:sp>
        <p:nvSpPr>
          <p:cNvPr id="26" name="Text 24"/>
          <p:cNvSpPr/>
          <p:nvPr/>
        </p:nvSpPr>
        <p:spPr>
          <a:xfrm>
            <a:off x="447675" y="4657725"/>
            <a:ext cx="123825" cy="152400"/>
          </a:xfrm>
          <a:prstGeom prst="rect">
            <a:avLst/>
          </a:prstGeom>
          <a:noFill/>
          <a:ln/>
        </p:spPr>
        <p:txBody>
          <a:bodyPr wrap="square" lIns="0" tIns="0" rIns="0" bIns="0" rtlCol="0" anchor="ctr"/>
          <a:lstStyle/>
          <a:p>
            <a:pPr>
              <a:lnSpc>
                <a:spcPct val="110000"/>
              </a:lnSpc>
            </a:pPr>
            <a:r>
              <a:rPr lang="en-US" sz="900" dirty="0">
                <a:solidFill>
                  <a:srgbClr val="9810FA"/>
                </a:solidFill>
                <a:latin typeface="MiSans" pitchFamily="34" charset="0"/>
                <a:ea typeface="MiSans" pitchFamily="34" charset="-122"/>
                <a:cs typeface="MiSans" pitchFamily="34" charset="-120"/>
              </a:rPr>
              <a:t>●</a:t>
            </a:r>
            <a:endParaRPr lang="en-US" sz="1600" dirty="0"/>
          </a:p>
        </p:txBody>
      </p:sp>
      <p:sp>
        <p:nvSpPr>
          <p:cNvPr id="27" name="Text 25"/>
          <p:cNvSpPr/>
          <p:nvPr/>
        </p:nvSpPr>
        <p:spPr>
          <a:xfrm>
            <a:off x="592931" y="4667250"/>
            <a:ext cx="1232297" cy="133350"/>
          </a:xfrm>
          <a:prstGeom prst="rect">
            <a:avLst/>
          </a:prstGeom>
          <a:noFill/>
          <a:ln/>
        </p:spPr>
        <p:txBody>
          <a:bodyPr wrap="square" lIns="0" tIns="0" rIns="0" bIns="0" rtlCol="0" anchor="ctr"/>
          <a:lstStyle/>
          <a:p>
            <a:pPr>
              <a:lnSpc>
                <a:spcPct val="110000"/>
              </a:lnSpc>
            </a:pPr>
            <a:r>
              <a:rPr lang="en-US" sz="900" b="1" dirty="0">
                <a:solidFill>
                  <a:srgbClr val="1E293B"/>
                </a:solidFill>
                <a:latin typeface="MiSans" pitchFamily="34" charset="0"/>
                <a:ea typeface="MiSans" pitchFamily="34" charset="-122"/>
                <a:cs typeface="MiSans" pitchFamily="34" charset="-120"/>
              </a:rPr>
              <a:t>Grammar Constraints</a:t>
            </a:r>
            <a:endParaRPr lang="en-US" sz="1600" dirty="0"/>
          </a:p>
        </p:txBody>
      </p:sp>
      <p:sp>
        <p:nvSpPr>
          <p:cNvPr id="28" name="Text 26"/>
          <p:cNvSpPr/>
          <p:nvPr/>
        </p:nvSpPr>
        <p:spPr>
          <a:xfrm>
            <a:off x="447675" y="4886325"/>
            <a:ext cx="353377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Anti-UID effects are expected when principles conflict.</a:t>
            </a:r>
            <a:endParaRPr lang="en-US" sz="1600" dirty="0"/>
          </a:p>
        </p:txBody>
      </p:sp>
      <p:sp>
        <p:nvSpPr>
          <p:cNvPr id="29" name="Shape 27"/>
          <p:cNvSpPr/>
          <p:nvPr/>
        </p:nvSpPr>
        <p:spPr>
          <a:xfrm>
            <a:off x="4202013" y="785813"/>
            <a:ext cx="3790950" cy="2066925"/>
          </a:xfrm>
          <a:custGeom>
            <a:avLst/>
            <a:gdLst/>
            <a:ahLst/>
            <a:cxnLst/>
            <a:rect l="l" t="t" r="r" b="b"/>
            <a:pathLst>
              <a:path w="3790950" h="2066925">
                <a:moveTo>
                  <a:pt x="114301" y="0"/>
                </a:moveTo>
                <a:lnTo>
                  <a:pt x="3676649" y="0"/>
                </a:lnTo>
                <a:cubicBezTo>
                  <a:pt x="3739776" y="0"/>
                  <a:pt x="3790950" y="51174"/>
                  <a:pt x="3790950" y="114301"/>
                </a:cubicBezTo>
                <a:lnTo>
                  <a:pt x="3790950" y="1952624"/>
                </a:lnTo>
                <a:cubicBezTo>
                  <a:pt x="3790950" y="2015751"/>
                  <a:pt x="3739776" y="2066925"/>
                  <a:pt x="3676649" y="2066925"/>
                </a:cubicBezTo>
                <a:lnTo>
                  <a:pt x="114301" y="2066925"/>
                </a:lnTo>
                <a:cubicBezTo>
                  <a:pt x="51174" y="2066925"/>
                  <a:pt x="0" y="2015751"/>
                  <a:pt x="0" y="1952624"/>
                </a:cubicBezTo>
                <a:lnTo>
                  <a:pt x="0" y="114301"/>
                </a:lnTo>
                <a:cubicBezTo>
                  <a:pt x="0" y="51217"/>
                  <a:pt x="51217" y="0"/>
                  <a:pt x="114301" y="0"/>
                </a:cubicBezTo>
                <a:close/>
              </a:path>
            </a:pathLst>
          </a:custGeom>
          <a:solidFill>
            <a:srgbClr val="FFFBEB"/>
          </a:solidFill>
          <a:ln w="12700">
            <a:solidFill>
              <a:srgbClr val="FEE685"/>
            </a:solidFill>
            <a:prstDash val="solid"/>
          </a:ln>
        </p:spPr>
      </p:sp>
      <p:sp>
        <p:nvSpPr>
          <p:cNvPr id="30" name="Shape 28"/>
          <p:cNvSpPr/>
          <p:nvPr/>
        </p:nvSpPr>
        <p:spPr>
          <a:xfrm>
            <a:off x="4397276" y="981075"/>
            <a:ext cx="114300" cy="152400"/>
          </a:xfrm>
          <a:custGeom>
            <a:avLst/>
            <a:gdLst/>
            <a:ahLst/>
            <a:cxnLst/>
            <a:rect l="l" t="t" r="r" b="b"/>
            <a:pathLst>
              <a:path w="114300" h="152400">
                <a:moveTo>
                  <a:pt x="50423" y="149602"/>
                </a:moveTo>
                <a:cubicBezTo>
                  <a:pt x="54144" y="153323"/>
                  <a:pt x="60186" y="153323"/>
                  <a:pt x="63907" y="149602"/>
                </a:cubicBezTo>
                <a:lnTo>
                  <a:pt x="111532" y="101977"/>
                </a:lnTo>
                <a:cubicBezTo>
                  <a:pt x="115253" y="98256"/>
                  <a:pt x="115253" y="92214"/>
                  <a:pt x="111532" y="88493"/>
                </a:cubicBezTo>
                <a:cubicBezTo>
                  <a:pt x="107811" y="84773"/>
                  <a:pt x="101769" y="84773"/>
                  <a:pt x="98048" y="88493"/>
                </a:cubicBezTo>
                <a:lnTo>
                  <a:pt x="66675" y="119866"/>
                </a:lnTo>
                <a:lnTo>
                  <a:pt x="66675" y="9525"/>
                </a:lnTo>
                <a:cubicBezTo>
                  <a:pt x="66675" y="4256"/>
                  <a:pt x="62419" y="0"/>
                  <a:pt x="57150" y="0"/>
                </a:cubicBezTo>
                <a:cubicBezTo>
                  <a:pt x="51881" y="0"/>
                  <a:pt x="47625" y="4256"/>
                  <a:pt x="47625" y="9525"/>
                </a:cubicBezTo>
                <a:lnTo>
                  <a:pt x="47625" y="119866"/>
                </a:lnTo>
                <a:lnTo>
                  <a:pt x="16252" y="88493"/>
                </a:lnTo>
                <a:cubicBezTo>
                  <a:pt x="12531" y="84772"/>
                  <a:pt x="6489" y="84772"/>
                  <a:pt x="2768" y="88493"/>
                </a:cubicBezTo>
                <a:cubicBezTo>
                  <a:pt x="-953" y="92214"/>
                  <a:pt x="-953" y="98256"/>
                  <a:pt x="2768" y="101977"/>
                </a:cubicBezTo>
                <a:lnTo>
                  <a:pt x="50393" y="149602"/>
                </a:lnTo>
                <a:close/>
              </a:path>
            </a:pathLst>
          </a:custGeom>
          <a:solidFill>
            <a:srgbClr val="BB4D00"/>
          </a:solidFill>
          <a:ln/>
        </p:spPr>
      </p:sp>
      <p:sp>
        <p:nvSpPr>
          <p:cNvPr id="31" name="Text 29"/>
          <p:cNvSpPr/>
          <p:nvPr/>
        </p:nvSpPr>
        <p:spPr>
          <a:xfrm>
            <a:off x="4606826" y="942975"/>
            <a:ext cx="3305175" cy="228600"/>
          </a:xfrm>
          <a:prstGeom prst="rect">
            <a:avLst/>
          </a:prstGeom>
          <a:noFill/>
          <a:ln/>
        </p:spPr>
        <p:txBody>
          <a:bodyPr wrap="square" lIns="0" tIns="0" rIns="0" bIns="0" rtlCol="0" anchor="ctr"/>
          <a:lstStyle/>
          <a:p>
            <a:pPr>
              <a:lnSpc>
                <a:spcPct val="130000"/>
              </a:lnSpc>
            </a:pPr>
            <a:r>
              <a:rPr lang="en-US" sz="1200" b="1" dirty="0">
                <a:solidFill>
                  <a:srgbClr val="BB4D00"/>
                </a:solidFill>
                <a:latin typeface="MiSans" pitchFamily="34" charset="0"/>
                <a:ea typeface="MiSans" pitchFamily="34" charset="-122"/>
                <a:cs typeface="MiSans" pitchFamily="34" charset="-120"/>
              </a:rPr>
              <a:t>Verb-Final Pressure</a:t>
            </a:r>
            <a:endParaRPr lang="en-US" sz="1600" dirty="0"/>
          </a:p>
        </p:txBody>
      </p:sp>
      <p:sp>
        <p:nvSpPr>
          <p:cNvPr id="32" name="Text 30"/>
          <p:cNvSpPr/>
          <p:nvPr/>
        </p:nvSpPr>
        <p:spPr>
          <a:xfrm>
            <a:off x="4359176" y="1247775"/>
            <a:ext cx="3543300"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In SOV languages like Hindi, </a:t>
            </a:r>
            <a:pPr>
              <a:lnSpc>
                <a:spcPct val="120000"/>
              </a:lnSpc>
            </a:pPr>
            <a:r>
              <a:rPr lang="en-US" sz="1050" b="1" dirty="0">
                <a:solidFill>
                  <a:srgbClr val="314158"/>
                </a:solidFill>
                <a:latin typeface="MiSans" pitchFamily="34" charset="0"/>
                <a:ea typeface="MiSans" pitchFamily="34" charset="-122"/>
                <a:cs typeface="MiSans" pitchFamily="34" charset="-120"/>
              </a:rPr>
              <a:t>predicting the final verb</a:t>
            </a:r>
            <a:pPr>
              <a:lnSpc>
                <a:spcPct val="120000"/>
              </a:lnSpc>
            </a:pPr>
            <a:r>
              <a:rPr lang="en-US" sz="1050" dirty="0">
                <a:solidFill>
                  <a:srgbClr val="314158"/>
                </a:solidFill>
                <a:latin typeface="MiSans" pitchFamily="34" charset="0"/>
                <a:ea typeface="MiSans" pitchFamily="34" charset="-122"/>
                <a:cs typeface="MiSans" pitchFamily="34" charset="-120"/>
              </a:rPr>
              <a:t> is a stronger pressure than UID:</a:t>
            </a:r>
            <a:endParaRPr lang="en-US" sz="1600" dirty="0"/>
          </a:p>
        </p:txBody>
      </p:sp>
      <p:sp>
        <p:nvSpPr>
          <p:cNvPr id="33" name="Shape 31"/>
          <p:cNvSpPr/>
          <p:nvPr/>
        </p:nvSpPr>
        <p:spPr>
          <a:xfrm>
            <a:off x="4359176" y="1704975"/>
            <a:ext cx="3476625" cy="457200"/>
          </a:xfrm>
          <a:custGeom>
            <a:avLst/>
            <a:gdLst/>
            <a:ahLst/>
            <a:cxnLst/>
            <a:rect l="l" t="t" r="r" b="b"/>
            <a:pathLst>
              <a:path w="3476625" h="457200">
                <a:moveTo>
                  <a:pt x="76202" y="0"/>
                </a:moveTo>
                <a:lnTo>
                  <a:pt x="3400423" y="0"/>
                </a:lnTo>
                <a:cubicBezTo>
                  <a:pt x="3442508" y="0"/>
                  <a:pt x="3476625" y="34117"/>
                  <a:pt x="3476625" y="76202"/>
                </a:cubicBezTo>
                <a:lnTo>
                  <a:pt x="3476625" y="380998"/>
                </a:lnTo>
                <a:cubicBezTo>
                  <a:pt x="3476625" y="423083"/>
                  <a:pt x="3442508" y="457200"/>
                  <a:pt x="3400423"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34" name="Text 32"/>
          <p:cNvSpPr/>
          <p:nvPr/>
        </p:nvSpPr>
        <p:spPr>
          <a:xfrm>
            <a:off x="4435376" y="1781175"/>
            <a:ext cx="3381375" cy="3048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Preverbal elements help predict the verb. This grammatical pressure may override information uniformity.</a:t>
            </a:r>
            <a:endParaRPr lang="en-US" sz="1600" dirty="0"/>
          </a:p>
        </p:txBody>
      </p:sp>
      <p:sp>
        <p:nvSpPr>
          <p:cNvPr id="35" name="Shape 33"/>
          <p:cNvSpPr/>
          <p:nvPr/>
        </p:nvSpPr>
        <p:spPr>
          <a:xfrm>
            <a:off x="4359176" y="2238375"/>
            <a:ext cx="3476625" cy="457200"/>
          </a:xfrm>
          <a:custGeom>
            <a:avLst/>
            <a:gdLst/>
            <a:ahLst/>
            <a:cxnLst/>
            <a:rect l="l" t="t" r="r" b="b"/>
            <a:pathLst>
              <a:path w="3476625" h="457200">
                <a:moveTo>
                  <a:pt x="76202" y="0"/>
                </a:moveTo>
                <a:lnTo>
                  <a:pt x="3400423" y="0"/>
                </a:lnTo>
                <a:cubicBezTo>
                  <a:pt x="3442508" y="0"/>
                  <a:pt x="3476625" y="34117"/>
                  <a:pt x="3476625" y="76202"/>
                </a:cubicBezTo>
                <a:lnTo>
                  <a:pt x="3476625" y="380998"/>
                </a:lnTo>
                <a:cubicBezTo>
                  <a:pt x="3476625" y="423083"/>
                  <a:pt x="3442508" y="457200"/>
                  <a:pt x="3400423"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36" name="Text 34"/>
          <p:cNvSpPr/>
          <p:nvPr/>
        </p:nvSpPr>
        <p:spPr>
          <a:xfrm>
            <a:off x="4435376" y="2314575"/>
            <a:ext cx="3381375" cy="3048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"Predicting the final verb is a stronger processing pressure in verb-final languages than UID" - Ferrer-i-Cancho (2017)</a:t>
            </a:r>
            <a:endParaRPr lang="en-US" sz="1600" dirty="0"/>
          </a:p>
        </p:txBody>
      </p:sp>
      <p:sp>
        <p:nvSpPr>
          <p:cNvPr id="37" name="Shape 35"/>
          <p:cNvSpPr/>
          <p:nvPr/>
        </p:nvSpPr>
        <p:spPr>
          <a:xfrm>
            <a:off x="4202013" y="2976563"/>
            <a:ext cx="3790950" cy="2409825"/>
          </a:xfrm>
          <a:custGeom>
            <a:avLst/>
            <a:gdLst/>
            <a:ahLst/>
            <a:cxnLst/>
            <a:rect l="l" t="t" r="r" b="b"/>
            <a:pathLst>
              <a:path w="3790950" h="2409825">
                <a:moveTo>
                  <a:pt x="114298" y="0"/>
                </a:moveTo>
                <a:lnTo>
                  <a:pt x="3676652" y="0"/>
                </a:lnTo>
                <a:cubicBezTo>
                  <a:pt x="3739735" y="0"/>
                  <a:pt x="3790950" y="51215"/>
                  <a:pt x="3790950" y="114298"/>
                </a:cubicBezTo>
                <a:lnTo>
                  <a:pt x="3790950" y="2295527"/>
                </a:lnTo>
                <a:cubicBezTo>
                  <a:pt x="3790950" y="2358610"/>
                  <a:pt x="3739735" y="2409825"/>
                  <a:pt x="3676652" y="2409825"/>
                </a:cubicBezTo>
                <a:lnTo>
                  <a:pt x="114298" y="2409825"/>
                </a:lnTo>
                <a:cubicBezTo>
                  <a:pt x="51215" y="2409825"/>
                  <a:pt x="0" y="2358610"/>
                  <a:pt x="0" y="2295527"/>
                </a:cubicBezTo>
                <a:lnTo>
                  <a:pt x="0" y="114298"/>
                </a:lnTo>
                <a:cubicBezTo>
                  <a:pt x="0" y="51215"/>
                  <a:pt x="51215" y="0"/>
                  <a:pt x="114298" y="0"/>
                </a:cubicBezTo>
                <a:close/>
              </a:path>
            </a:pathLst>
          </a:custGeom>
          <a:solidFill>
            <a:srgbClr val="ECFDF5"/>
          </a:solidFill>
          <a:ln w="12700">
            <a:solidFill>
              <a:srgbClr val="A4F4CF"/>
            </a:solidFill>
            <a:prstDash val="solid"/>
          </a:ln>
        </p:spPr>
      </p:sp>
      <p:sp>
        <p:nvSpPr>
          <p:cNvPr id="38" name="Shape 36"/>
          <p:cNvSpPr/>
          <p:nvPr/>
        </p:nvSpPr>
        <p:spPr>
          <a:xfrm>
            <a:off x="4378226" y="3171825"/>
            <a:ext cx="152400" cy="152400"/>
          </a:xfrm>
          <a:custGeom>
            <a:avLst/>
            <a:gdLst/>
            <a:ahLst/>
            <a:cxnLst/>
            <a:rect l="l" t="t" r="r" b="b"/>
            <a:pathLst>
              <a:path w="152400" h="152400">
                <a:moveTo>
                  <a:pt x="76200" y="152400"/>
                </a:moveTo>
                <a:cubicBezTo>
                  <a:pt x="118256" y="152400"/>
                  <a:pt x="152400" y="118256"/>
                  <a:pt x="152400" y="76200"/>
                </a:cubicBezTo>
                <a:cubicBezTo>
                  <a:pt x="152400" y="34144"/>
                  <a:pt x="118256" y="0"/>
                  <a:pt x="76200" y="0"/>
                </a:cubicBezTo>
                <a:cubicBezTo>
                  <a:pt x="34144" y="0"/>
                  <a:pt x="0" y="34144"/>
                  <a:pt x="0" y="76200"/>
                </a:cubicBezTo>
                <a:cubicBezTo>
                  <a:pt x="0" y="118256"/>
                  <a:pt x="34144" y="152400"/>
                  <a:pt x="76200" y="152400"/>
                </a:cubicBezTo>
                <a:close/>
                <a:moveTo>
                  <a:pt x="101322" y="63311"/>
                </a:moveTo>
                <a:lnTo>
                  <a:pt x="77510" y="101411"/>
                </a:lnTo>
                <a:cubicBezTo>
                  <a:pt x="76260" y="103406"/>
                  <a:pt x="74116" y="104656"/>
                  <a:pt x="71765" y="104775"/>
                </a:cubicBezTo>
                <a:cubicBezTo>
                  <a:pt x="69413" y="104894"/>
                  <a:pt x="67151" y="103823"/>
                  <a:pt x="65752" y="101918"/>
                </a:cubicBezTo>
                <a:lnTo>
                  <a:pt x="51465" y="82867"/>
                </a:lnTo>
                <a:cubicBezTo>
                  <a:pt x="49084" y="79712"/>
                  <a:pt x="49738" y="75248"/>
                  <a:pt x="52894" y="72866"/>
                </a:cubicBezTo>
                <a:cubicBezTo>
                  <a:pt x="56049" y="70485"/>
                  <a:pt x="60514" y="71140"/>
                  <a:pt x="62895" y="74295"/>
                </a:cubicBezTo>
                <a:lnTo>
                  <a:pt x="70931" y="85011"/>
                </a:lnTo>
                <a:lnTo>
                  <a:pt x="89208" y="55751"/>
                </a:lnTo>
                <a:cubicBezTo>
                  <a:pt x="91291" y="52417"/>
                  <a:pt x="95696" y="51375"/>
                  <a:pt x="99060" y="53489"/>
                </a:cubicBezTo>
                <a:cubicBezTo>
                  <a:pt x="102424" y="55602"/>
                  <a:pt x="103436" y="59978"/>
                  <a:pt x="101322" y="63341"/>
                </a:cubicBezTo>
                <a:close/>
              </a:path>
            </a:pathLst>
          </a:custGeom>
          <a:solidFill>
            <a:srgbClr val="007A55"/>
          </a:solidFill>
          <a:ln/>
        </p:spPr>
      </p:sp>
      <p:sp>
        <p:nvSpPr>
          <p:cNvPr id="39" name="Text 37"/>
          <p:cNvSpPr/>
          <p:nvPr/>
        </p:nvSpPr>
        <p:spPr>
          <a:xfrm>
            <a:off x="4606826" y="3133725"/>
            <a:ext cx="3305175" cy="228600"/>
          </a:xfrm>
          <a:prstGeom prst="rect">
            <a:avLst/>
          </a:prstGeom>
          <a:noFill/>
          <a:ln/>
        </p:spPr>
        <p:txBody>
          <a:bodyPr wrap="square" lIns="0" tIns="0" rIns="0" bIns="0" rtlCol="0" anchor="ctr"/>
          <a:lstStyle/>
          <a:p>
            <a:pPr>
              <a:lnSpc>
                <a:spcPct val="130000"/>
              </a:lnSpc>
            </a:pPr>
            <a:r>
              <a:rPr lang="en-US" sz="1200" b="1" dirty="0">
                <a:solidFill>
                  <a:srgbClr val="007A55"/>
                </a:solidFill>
                <a:latin typeface="MiSans" pitchFamily="34" charset="0"/>
                <a:ea typeface="MiSans" pitchFamily="34" charset="-122"/>
                <a:cs typeface="MiSans" pitchFamily="34" charset="-120"/>
              </a:rPr>
              <a:t>Where UID DOES Work</a:t>
            </a:r>
            <a:endParaRPr lang="en-US" sz="1600" dirty="0"/>
          </a:p>
        </p:txBody>
      </p:sp>
      <p:sp>
        <p:nvSpPr>
          <p:cNvPr id="40" name="Text 38"/>
          <p:cNvSpPr/>
          <p:nvPr/>
        </p:nvSpPr>
        <p:spPr>
          <a:xfrm>
            <a:off x="4359176" y="34385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UID is successful for </a:t>
            </a:r>
            <a:pPr>
              <a:lnSpc>
                <a:spcPct val="120000"/>
              </a:lnSpc>
            </a:pPr>
            <a:r>
              <a:rPr lang="en-US" sz="1050" b="1" dirty="0">
                <a:solidFill>
                  <a:srgbClr val="314158"/>
                </a:solidFill>
                <a:latin typeface="MiSans" pitchFamily="34" charset="0"/>
                <a:ea typeface="MiSans" pitchFamily="34" charset="-122"/>
                <a:cs typeface="MiSans" pitchFamily="34" charset="-120"/>
              </a:rPr>
              <a:t>syntactic reduction</a:t>
            </a:r>
            <a:pPr>
              <a:lnSpc>
                <a:spcPct val="120000"/>
              </a:lnSpc>
            </a:pPr>
            <a:r>
              <a:rPr lang="en-US" sz="1050" dirty="0">
                <a:solidFill>
                  <a:srgbClr val="314158"/>
                </a:solidFill>
                <a:latin typeface="MiSans" pitchFamily="34" charset="0"/>
                <a:ea typeface="MiSans" pitchFamily="34" charset="-122"/>
                <a:cs typeface="MiSans" pitchFamily="34" charset="-120"/>
              </a:rPr>
              <a:t>:</a:t>
            </a:r>
            <a:endParaRPr lang="en-US" sz="1600" dirty="0"/>
          </a:p>
        </p:txBody>
      </p:sp>
      <p:sp>
        <p:nvSpPr>
          <p:cNvPr id="41" name="Shape 39"/>
          <p:cNvSpPr/>
          <p:nvPr/>
        </p:nvSpPr>
        <p:spPr>
          <a:xfrm>
            <a:off x="4359176" y="3705225"/>
            <a:ext cx="3476625" cy="457200"/>
          </a:xfrm>
          <a:custGeom>
            <a:avLst/>
            <a:gdLst/>
            <a:ahLst/>
            <a:cxnLst/>
            <a:rect l="l" t="t" r="r" b="b"/>
            <a:pathLst>
              <a:path w="3476625" h="457200">
                <a:moveTo>
                  <a:pt x="76202" y="0"/>
                </a:moveTo>
                <a:lnTo>
                  <a:pt x="3400423" y="0"/>
                </a:lnTo>
                <a:cubicBezTo>
                  <a:pt x="3442508" y="0"/>
                  <a:pt x="3476625" y="34117"/>
                  <a:pt x="3476625" y="76202"/>
                </a:cubicBezTo>
                <a:lnTo>
                  <a:pt x="3476625" y="380998"/>
                </a:lnTo>
                <a:cubicBezTo>
                  <a:pt x="3476625" y="423083"/>
                  <a:pt x="3442508" y="457200"/>
                  <a:pt x="3400423"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42" name="Text 40"/>
          <p:cNvSpPr/>
          <p:nvPr/>
        </p:nvSpPr>
        <p:spPr>
          <a:xfrm>
            <a:off x="4435376" y="3717925"/>
            <a:ext cx="3381375" cy="1524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That-Omission</a:t>
            </a:r>
            <a:endParaRPr lang="en-US" sz="1600" dirty="0"/>
          </a:p>
        </p:txBody>
      </p:sp>
      <p:sp>
        <p:nvSpPr>
          <p:cNvPr id="43" name="Text 41"/>
          <p:cNvSpPr/>
          <p:nvPr/>
        </p:nvSpPr>
        <p:spPr>
          <a:xfrm>
            <a:off x="4435376" y="3933825"/>
            <a:ext cx="338137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"I think (that) it is true"</a:t>
            </a:r>
            <a:endParaRPr lang="en-US" sz="1600" dirty="0"/>
          </a:p>
        </p:txBody>
      </p:sp>
      <p:sp>
        <p:nvSpPr>
          <p:cNvPr id="44" name="Shape 42"/>
          <p:cNvSpPr/>
          <p:nvPr/>
        </p:nvSpPr>
        <p:spPr>
          <a:xfrm>
            <a:off x="4359176" y="4238625"/>
            <a:ext cx="3476625" cy="457200"/>
          </a:xfrm>
          <a:custGeom>
            <a:avLst/>
            <a:gdLst/>
            <a:ahLst/>
            <a:cxnLst/>
            <a:rect l="l" t="t" r="r" b="b"/>
            <a:pathLst>
              <a:path w="3476625" h="457200">
                <a:moveTo>
                  <a:pt x="76202" y="0"/>
                </a:moveTo>
                <a:lnTo>
                  <a:pt x="3400423" y="0"/>
                </a:lnTo>
                <a:cubicBezTo>
                  <a:pt x="3442508" y="0"/>
                  <a:pt x="3476625" y="34117"/>
                  <a:pt x="3476625" y="76202"/>
                </a:cubicBezTo>
                <a:lnTo>
                  <a:pt x="3476625" y="380998"/>
                </a:lnTo>
                <a:cubicBezTo>
                  <a:pt x="3476625" y="423083"/>
                  <a:pt x="3442508" y="457200"/>
                  <a:pt x="3400423"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45" name="Text 43"/>
          <p:cNvSpPr/>
          <p:nvPr/>
        </p:nvSpPr>
        <p:spPr>
          <a:xfrm>
            <a:off x="4435376" y="4264025"/>
            <a:ext cx="3381375" cy="1524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Contractions</a:t>
            </a:r>
            <a:endParaRPr lang="en-US" sz="1600" dirty="0"/>
          </a:p>
        </p:txBody>
      </p:sp>
      <p:sp>
        <p:nvSpPr>
          <p:cNvPr id="46" name="Text 44"/>
          <p:cNvSpPr/>
          <p:nvPr/>
        </p:nvSpPr>
        <p:spPr>
          <a:xfrm>
            <a:off x="4435376" y="4467225"/>
            <a:ext cx="338137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"he's" vs "he is"</a:t>
            </a:r>
            <a:endParaRPr lang="en-US" sz="1600" dirty="0"/>
          </a:p>
        </p:txBody>
      </p:sp>
      <p:sp>
        <p:nvSpPr>
          <p:cNvPr id="47" name="Shape 45"/>
          <p:cNvSpPr/>
          <p:nvPr/>
        </p:nvSpPr>
        <p:spPr>
          <a:xfrm>
            <a:off x="4359176" y="4772025"/>
            <a:ext cx="3476625" cy="457200"/>
          </a:xfrm>
          <a:custGeom>
            <a:avLst/>
            <a:gdLst/>
            <a:ahLst/>
            <a:cxnLst/>
            <a:rect l="l" t="t" r="r" b="b"/>
            <a:pathLst>
              <a:path w="3476625" h="457200">
                <a:moveTo>
                  <a:pt x="76202" y="0"/>
                </a:moveTo>
                <a:lnTo>
                  <a:pt x="3400423" y="0"/>
                </a:lnTo>
                <a:cubicBezTo>
                  <a:pt x="3442508" y="0"/>
                  <a:pt x="3476625" y="34117"/>
                  <a:pt x="3476625" y="76202"/>
                </a:cubicBezTo>
                <a:lnTo>
                  <a:pt x="3476625" y="380998"/>
                </a:lnTo>
                <a:cubicBezTo>
                  <a:pt x="3476625" y="423083"/>
                  <a:pt x="3442508" y="457200"/>
                  <a:pt x="3400423"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48" name="Text 46"/>
          <p:cNvSpPr/>
          <p:nvPr/>
        </p:nvSpPr>
        <p:spPr>
          <a:xfrm>
            <a:off x="4435376" y="4848225"/>
            <a:ext cx="3381375" cy="3048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These are </a:t>
            </a:r>
            <a:pPr>
              <a:lnSpc>
                <a:spcPct val="110000"/>
              </a:lnSpc>
            </a:pPr>
            <a:r>
              <a:rPr lang="en-US" sz="900" b="1" dirty="0">
                <a:solidFill>
                  <a:srgbClr val="314158"/>
                </a:solidFill>
                <a:latin typeface="MiSans" pitchFamily="34" charset="0"/>
                <a:ea typeface="MiSans" pitchFamily="34" charset="-122"/>
                <a:cs typeface="MiSans" pitchFamily="34" charset="-120"/>
              </a:rPr>
              <a:t>choice points</a:t>
            </a:r>
            <a:pPr>
              <a:lnSpc>
                <a:spcPct val="110000"/>
              </a:lnSpc>
            </a:pPr>
            <a:r>
              <a:rPr lang="en-US" sz="900" dirty="0">
                <a:solidFill>
                  <a:srgbClr val="314158"/>
                </a:solidFill>
                <a:latin typeface="MiSans" pitchFamily="34" charset="0"/>
                <a:ea typeface="MiSans" pitchFamily="34" charset="-122"/>
                <a:cs typeface="MiSans" pitchFamily="34" charset="-120"/>
              </a:rPr>
              <a:t> where speakers actively manage information density.</a:t>
            </a:r>
            <a:endParaRPr lang="en-US" sz="1600" dirty="0"/>
          </a:p>
        </p:txBody>
      </p:sp>
      <p:sp>
        <p:nvSpPr>
          <p:cNvPr id="49" name="Shape 47"/>
          <p:cNvSpPr/>
          <p:nvPr/>
        </p:nvSpPr>
        <p:spPr>
          <a:xfrm>
            <a:off x="8108900" y="781050"/>
            <a:ext cx="3800475" cy="1800225"/>
          </a:xfrm>
          <a:custGeom>
            <a:avLst/>
            <a:gdLst/>
            <a:ahLst/>
            <a:cxnLst/>
            <a:rect l="l" t="t" r="r" b="b"/>
            <a:pathLst>
              <a:path w="3800475" h="1800225">
                <a:moveTo>
                  <a:pt x="114296" y="0"/>
                </a:moveTo>
                <a:lnTo>
                  <a:pt x="3686179" y="0"/>
                </a:lnTo>
                <a:cubicBezTo>
                  <a:pt x="3749261" y="0"/>
                  <a:pt x="3800475" y="51214"/>
                  <a:pt x="3800475" y="114296"/>
                </a:cubicBezTo>
                <a:lnTo>
                  <a:pt x="3800475" y="1685929"/>
                </a:lnTo>
                <a:cubicBezTo>
                  <a:pt x="3800475" y="1749011"/>
                  <a:pt x="3749261" y="1800225"/>
                  <a:pt x="3686179" y="1800225"/>
                </a:cubicBezTo>
                <a:lnTo>
                  <a:pt x="114296" y="1800225"/>
                </a:lnTo>
                <a:cubicBezTo>
                  <a:pt x="51214" y="1800225"/>
                  <a:pt x="0" y="1749011"/>
                  <a:pt x="0" y="1685929"/>
                </a:cubicBezTo>
                <a:lnTo>
                  <a:pt x="0" y="114296"/>
                </a:lnTo>
                <a:cubicBezTo>
                  <a:pt x="0" y="51214"/>
                  <a:pt x="51214" y="0"/>
                  <a:pt x="114296" y="0"/>
                </a:cubicBezTo>
                <a:close/>
              </a:path>
            </a:pathLst>
          </a:custGeom>
          <a:solidFill>
            <a:srgbClr val="1D293D"/>
          </a:solidFill>
          <a:ln/>
        </p:spPr>
      </p:sp>
      <p:sp>
        <p:nvSpPr>
          <p:cNvPr id="50" name="Shape 48"/>
          <p:cNvSpPr/>
          <p:nvPr/>
        </p:nvSpPr>
        <p:spPr>
          <a:xfrm>
            <a:off x="8299400" y="971550"/>
            <a:ext cx="114300" cy="152400"/>
          </a:xfrm>
          <a:custGeom>
            <a:avLst/>
            <a:gdLst/>
            <a:ahLst/>
            <a:cxnLst/>
            <a:rect l="l" t="t" r="r" b="b"/>
            <a:pathLst>
              <a:path w="114300" h="152400">
                <a:moveTo>
                  <a:pt x="0" y="19050"/>
                </a:moveTo>
                <a:cubicBezTo>
                  <a:pt x="0" y="8543"/>
                  <a:pt x="8543" y="0"/>
                  <a:pt x="19050" y="0"/>
                </a:cubicBezTo>
                <a:lnTo>
                  <a:pt x="63550" y="0"/>
                </a:lnTo>
                <a:cubicBezTo>
                  <a:pt x="68610" y="0"/>
                  <a:pt x="73462" y="1994"/>
                  <a:pt x="77033" y="5566"/>
                </a:cubicBezTo>
                <a:lnTo>
                  <a:pt x="108734" y="37296"/>
                </a:lnTo>
                <a:cubicBezTo>
                  <a:pt x="112306" y="40868"/>
                  <a:pt x="114300" y="45720"/>
                  <a:pt x="114300" y="50780"/>
                </a:cubicBezTo>
                <a:lnTo>
                  <a:pt x="114300" y="133350"/>
                </a:lnTo>
                <a:cubicBezTo>
                  <a:pt x="114300" y="143857"/>
                  <a:pt x="105757" y="152400"/>
                  <a:pt x="95250" y="152400"/>
                </a:cubicBezTo>
                <a:lnTo>
                  <a:pt x="19050" y="152400"/>
                </a:lnTo>
                <a:cubicBezTo>
                  <a:pt x="8543" y="152400"/>
                  <a:pt x="0" y="143857"/>
                  <a:pt x="0" y="133350"/>
                </a:cubicBezTo>
                <a:lnTo>
                  <a:pt x="0" y="19050"/>
                </a:lnTo>
                <a:close/>
                <a:moveTo>
                  <a:pt x="61912" y="17413"/>
                </a:moveTo>
                <a:lnTo>
                  <a:pt x="61912" y="45244"/>
                </a:lnTo>
                <a:cubicBezTo>
                  <a:pt x="61912" y="49203"/>
                  <a:pt x="65097" y="52388"/>
                  <a:pt x="69056" y="52388"/>
                </a:cubicBezTo>
                <a:lnTo>
                  <a:pt x="96887" y="52388"/>
                </a:lnTo>
                <a:lnTo>
                  <a:pt x="61912" y="17413"/>
                </a:lnTo>
                <a:close/>
                <a:moveTo>
                  <a:pt x="35719" y="76200"/>
                </a:moveTo>
                <a:cubicBezTo>
                  <a:pt x="31760" y="76200"/>
                  <a:pt x="28575" y="79385"/>
                  <a:pt x="28575" y="83344"/>
                </a:cubicBezTo>
                <a:cubicBezTo>
                  <a:pt x="28575" y="87303"/>
                  <a:pt x="31760" y="90488"/>
                  <a:pt x="35719" y="90488"/>
                </a:cubicBezTo>
                <a:lnTo>
                  <a:pt x="78581" y="90488"/>
                </a:lnTo>
                <a:cubicBezTo>
                  <a:pt x="82540" y="90488"/>
                  <a:pt x="85725" y="87303"/>
                  <a:pt x="85725" y="83344"/>
                </a:cubicBezTo>
                <a:cubicBezTo>
                  <a:pt x="85725" y="79385"/>
                  <a:pt x="82540" y="76200"/>
                  <a:pt x="78581" y="76200"/>
                </a:cubicBezTo>
                <a:lnTo>
                  <a:pt x="35719" y="76200"/>
                </a:lnTo>
                <a:close/>
                <a:moveTo>
                  <a:pt x="35719" y="104775"/>
                </a:moveTo>
                <a:cubicBezTo>
                  <a:pt x="31760" y="104775"/>
                  <a:pt x="28575" y="107960"/>
                  <a:pt x="28575" y="111919"/>
                </a:cubicBezTo>
                <a:cubicBezTo>
                  <a:pt x="28575" y="115878"/>
                  <a:pt x="31760" y="119062"/>
                  <a:pt x="35719" y="119062"/>
                </a:cubicBezTo>
                <a:lnTo>
                  <a:pt x="78581" y="119062"/>
                </a:lnTo>
                <a:cubicBezTo>
                  <a:pt x="82540" y="119062"/>
                  <a:pt x="85725" y="115878"/>
                  <a:pt x="85725" y="111919"/>
                </a:cubicBezTo>
                <a:cubicBezTo>
                  <a:pt x="85725" y="107960"/>
                  <a:pt x="82540" y="104775"/>
                  <a:pt x="78581" y="104775"/>
                </a:cubicBezTo>
                <a:lnTo>
                  <a:pt x="35719" y="104775"/>
                </a:lnTo>
                <a:close/>
              </a:path>
            </a:pathLst>
          </a:custGeom>
          <a:solidFill>
            <a:srgbClr val="FFFFFF"/>
          </a:solidFill>
          <a:ln/>
        </p:spPr>
      </p:sp>
      <p:sp>
        <p:nvSpPr>
          <p:cNvPr id="51" name="Text 49"/>
          <p:cNvSpPr/>
          <p:nvPr/>
        </p:nvSpPr>
        <p:spPr>
          <a:xfrm>
            <a:off x="8508950" y="933450"/>
            <a:ext cx="3324225" cy="228600"/>
          </a:xfrm>
          <a:prstGeom prst="rect">
            <a:avLst/>
          </a:prstGeom>
          <a:noFill/>
          <a:ln/>
        </p:spPr>
        <p:txBody>
          <a:bodyPr wrap="square" lIns="0" tIns="0" rIns="0" bIns="0" rtlCol="0" anchor="ctr"/>
          <a:lstStyle/>
          <a:p>
            <a:pPr>
              <a:lnSpc>
                <a:spcPct val="130000"/>
              </a:lnSpc>
            </a:pPr>
            <a:r>
              <a:rPr lang="en-US" sz="1200" b="1" dirty="0">
                <a:solidFill>
                  <a:srgbClr val="FFFFFF"/>
                </a:solidFill>
                <a:latin typeface="MiSans" pitchFamily="34" charset="0"/>
                <a:ea typeface="MiSans" pitchFamily="34" charset="-122"/>
                <a:cs typeface="MiSans" pitchFamily="34" charset="-120"/>
              </a:rPr>
              <a:t>Paper's Main Conclusion</a:t>
            </a:r>
            <a:endParaRPr lang="en-US" sz="1600" dirty="0"/>
          </a:p>
        </p:txBody>
      </p:sp>
      <p:sp>
        <p:nvSpPr>
          <p:cNvPr id="52" name="Text 50"/>
          <p:cNvSpPr/>
          <p:nvPr/>
        </p:nvSpPr>
        <p:spPr>
          <a:xfrm>
            <a:off x="8261300" y="1238250"/>
            <a:ext cx="3562350" cy="647700"/>
          </a:xfrm>
          <a:prstGeom prst="rect">
            <a:avLst/>
          </a:prstGeom>
          <a:noFill/>
          <a:ln/>
        </p:spPr>
        <p:txBody>
          <a:bodyPr wrap="square" lIns="0" tIns="0" rIns="0" bIns="0" rtlCol="0" anchor="ctr"/>
          <a:lstStyle/>
          <a:p>
            <a:pPr>
              <a:lnSpc>
                <a:spcPct val="140000"/>
              </a:lnSpc>
            </a:pPr>
            <a:r>
              <a:rPr lang="en-US" sz="1050" dirty="0">
                <a:solidFill>
                  <a:srgbClr val="FFFFFF"/>
                </a:solidFill>
                <a:latin typeface="MiSans" pitchFamily="34" charset="0"/>
                <a:ea typeface="MiSans" pitchFamily="34" charset="-122"/>
                <a:cs typeface="MiSans" pitchFamily="34" charset="-120"/>
              </a:rPr>
              <a:t>"Our results suggest that the UID hypothesis for word order (as quantified by our UID measures) </a:t>
            </a:r>
            <a:pPr>
              <a:lnSpc>
                <a:spcPct val="140000"/>
              </a:lnSpc>
            </a:pPr>
            <a:r>
              <a:rPr lang="en-US" sz="1050" b="1" dirty="0">
                <a:solidFill>
                  <a:srgbClr val="FFFFFF"/>
                </a:solidFill>
                <a:latin typeface="MiSans" pitchFamily="34" charset="0"/>
                <a:ea typeface="MiSans" pitchFamily="34" charset="-122"/>
                <a:cs typeface="MiSans" pitchFamily="34" charset="-120"/>
              </a:rPr>
              <a:t>does not shape word order choices in Hindi</a:t>
            </a:r>
            <a:pPr>
              <a:lnSpc>
                <a:spcPct val="140000"/>
              </a:lnSpc>
            </a:pPr>
            <a:r>
              <a:rPr lang="en-US" sz="1050" dirty="0">
                <a:solidFill>
                  <a:srgbClr val="FFFFFF"/>
                </a:solidFill>
                <a:latin typeface="MiSans" pitchFamily="34" charset="0"/>
                <a:ea typeface="MiSans" pitchFamily="34" charset="-122"/>
                <a:cs typeface="MiSans" pitchFamily="34" charset="-120"/>
              </a:rPr>
              <a:t>."</a:t>
            </a:r>
            <a:endParaRPr lang="en-US" sz="1600" dirty="0"/>
          </a:p>
        </p:txBody>
      </p:sp>
      <p:sp>
        <p:nvSpPr>
          <p:cNvPr id="53" name="Shape 51"/>
          <p:cNvSpPr/>
          <p:nvPr/>
        </p:nvSpPr>
        <p:spPr>
          <a:xfrm>
            <a:off x="8261300" y="2007394"/>
            <a:ext cx="3495675" cy="9525"/>
          </a:xfrm>
          <a:custGeom>
            <a:avLst/>
            <a:gdLst/>
            <a:ahLst/>
            <a:cxnLst/>
            <a:rect l="l" t="t" r="r" b="b"/>
            <a:pathLst>
              <a:path w="3495675" h="9525">
                <a:moveTo>
                  <a:pt x="0" y="0"/>
                </a:moveTo>
                <a:lnTo>
                  <a:pt x="3495675" y="0"/>
                </a:lnTo>
                <a:lnTo>
                  <a:pt x="3495675" y="9525"/>
                </a:lnTo>
                <a:lnTo>
                  <a:pt x="0" y="9525"/>
                </a:lnTo>
                <a:lnTo>
                  <a:pt x="0" y="0"/>
                </a:lnTo>
                <a:close/>
              </a:path>
            </a:pathLst>
          </a:custGeom>
          <a:solidFill>
            <a:srgbClr val="FFFFFF">
              <a:alpha val="20000"/>
            </a:srgbClr>
          </a:solidFill>
          <a:ln/>
        </p:spPr>
      </p:sp>
      <p:sp>
        <p:nvSpPr>
          <p:cNvPr id="54" name="Text 52"/>
          <p:cNvSpPr/>
          <p:nvPr/>
        </p:nvSpPr>
        <p:spPr>
          <a:xfrm>
            <a:off x="8261300" y="2126456"/>
            <a:ext cx="3552825" cy="304800"/>
          </a:xfrm>
          <a:prstGeom prst="rect">
            <a:avLst/>
          </a:prstGeom>
          <a:noFill/>
          <a:ln/>
        </p:spPr>
        <p:txBody>
          <a:bodyPr wrap="square" lIns="0" tIns="0" rIns="0" bIns="0" rtlCol="0" anchor="ctr"/>
          <a:lstStyle/>
          <a:p>
            <a:pPr>
              <a:lnSpc>
                <a:spcPct val="110000"/>
              </a:lnSpc>
            </a:pPr>
            <a:r>
              <a:rPr lang="en-US" sz="900" dirty="0">
                <a:solidFill>
                  <a:srgbClr val="FFFFFF">
                    <a:alpha val="80000"/>
                  </a:srgbClr>
                </a:solidFill>
                <a:latin typeface="MiSans" pitchFamily="34" charset="0"/>
                <a:ea typeface="MiSans" pitchFamily="34" charset="-122"/>
                <a:cs typeface="MiSans" pitchFamily="34" charset="-120"/>
              </a:rPr>
              <a:t>Lexical surprisal IS a robust predictor, but UID measures don't add significant value beyond it.</a:t>
            </a:r>
            <a:endParaRPr lang="en-US" sz="1600" dirty="0"/>
          </a:p>
        </p:txBody>
      </p:sp>
      <p:sp>
        <p:nvSpPr>
          <p:cNvPr id="55" name="Shape 53"/>
          <p:cNvSpPr/>
          <p:nvPr/>
        </p:nvSpPr>
        <p:spPr>
          <a:xfrm>
            <a:off x="8113663" y="2702719"/>
            <a:ext cx="3790950" cy="1685925"/>
          </a:xfrm>
          <a:custGeom>
            <a:avLst/>
            <a:gdLst/>
            <a:ahLst/>
            <a:cxnLst/>
            <a:rect l="l" t="t" r="r" b="b"/>
            <a:pathLst>
              <a:path w="3790950" h="1685925">
                <a:moveTo>
                  <a:pt x="114306" y="0"/>
                </a:moveTo>
                <a:lnTo>
                  <a:pt x="3676644" y="0"/>
                </a:lnTo>
                <a:cubicBezTo>
                  <a:pt x="3739774" y="0"/>
                  <a:pt x="3790950" y="51176"/>
                  <a:pt x="3790950" y="114306"/>
                </a:cubicBezTo>
                <a:lnTo>
                  <a:pt x="3790950" y="1571619"/>
                </a:lnTo>
                <a:cubicBezTo>
                  <a:pt x="3790950" y="1634749"/>
                  <a:pt x="3739774" y="1685925"/>
                  <a:pt x="3676644" y="1685925"/>
                </a:cubicBezTo>
                <a:lnTo>
                  <a:pt x="114306" y="1685925"/>
                </a:lnTo>
                <a:cubicBezTo>
                  <a:pt x="51176" y="1685925"/>
                  <a:pt x="0" y="1634749"/>
                  <a:pt x="0" y="1571619"/>
                </a:cubicBezTo>
                <a:lnTo>
                  <a:pt x="0" y="114306"/>
                </a:lnTo>
                <a:cubicBezTo>
                  <a:pt x="0" y="51176"/>
                  <a:pt x="51176" y="0"/>
                  <a:pt x="114306" y="0"/>
                </a:cubicBezTo>
                <a:close/>
              </a:path>
            </a:pathLst>
          </a:custGeom>
          <a:solidFill>
            <a:srgbClr val="EEF2FF"/>
          </a:solidFill>
          <a:ln w="12700">
            <a:solidFill>
              <a:srgbClr val="C6D2FF"/>
            </a:solidFill>
            <a:prstDash val="solid"/>
          </a:ln>
        </p:spPr>
      </p:sp>
      <p:sp>
        <p:nvSpPr>
          <p:cNvPr id="56" name="Shape 54"/>
          <p:cNvSpPr/>
          <p:nvPr/>
        </p:nvSpPr>
        <p:spPr>
          <a:xfrm>
            <a:off x="8299400" y="2897981"/>
            <a:ext cx="133350" cy="152400"/>
          </a:xfrm>
          <a:custGeom>
            <a:avLst/>
            <a:gdLst/>
            <a:ahLst/>
            <a:cxnLst/>
            <a:rect l="l" t="t" r="r" b="b"/>
            <a:pathLst>
              <a:path w="133350" h="152400">
                <a:moveTo>
                  <a:pt x="85725" y="0"/>
                </a:moveTo>
                <a:lnTo>
                  <a:pt x="38100" y="0"/>
                </a:lnTo>
                <a:cubicBezTo>
                  <a:pt x="32831" y="0"/>
                  <a:pt x="28575" y="4256"/>
                  <a:pt x="28575" y="9525"/>
                </a:cubicBezTo>
                <a:cubicBezTo>
                  <a:pt x="28575" y="14794"/>
                  <a:pt x="32831" y="19050"/>
                  <a:pt x="38100" y="19050"/>
                </a:cubicBezTo>
                <a:lnTo>
                  <a:pt x="38100" y="64145"/>
                </a:lnTo>
                <a:lnTo>
                  <a:pt x="2232" y="126891"/>
                </a:lnTo>
                <a:cubicBezTo>
                  <a:pt x="774" y="129480"/>
                  <a:pt x="0" y="132368"/>
                  <a:pt x="0" y="135344"/>
                </a:cubicBezTo>
                <a:cubicBezTo>
                  <a:pt x="0" y="144780"/>
                  <a:pt x="7620" y="152400"/>
                  <a:pt x="17056" y="152400"/>
                </a:cubicBezTo>
                <a:lnTo>
                  <a:pt x="116294" y="152400"/>
                </a:lnTo>
                <a:cubicBezTo>
                  <a:pt x="125700" y="152400"/>
                  <a:pt x="133350" y="144780"/>
                  <a:pt x="133350" y="135344"/>
                </a:cubicBezTo>
                <a:cubicBezTo>
                  <a:pt x="133350" y="132368"/>
                  <a:pt x="132576" y="129451"/>
                  <a:pt x="131118" y="126891"/>
                </a:cubicBezTo>
                <a:lnTo>
                  <a:pt x="95250" y="64145"/>
                </a:lnTo>
                <a:lnTo>
                  <a:pt x="95250" y="19050"/>
                </a:lnTo>
                <a:cubicBezTo>
                  <a:pt x="100519" y="19050"/>
                  <a:pt x="104775" y="14794"/>
                  <a:pt x="104775" y="9525"/>
                </a:cubicBezTo>
                <a:cubicBezTo>
                  <a:pt x="104775" y="4256"/>
                  <a:pt x="100519" y="0"/>
                  <a:pt x="95250" y="0"/>
                </a:cubicBezTo>
                <a:lnTo>
                  <a:pt x="85725" y="0"/>
                </a:lnTo>
                <a:close/>
                <a:moveTo>
                  <a:pt x="57150" y="64145"/>
                </a:moveTo>
                <a:lnTo>
                  <a:pt x="57150" y="19050"/>
                </a:lnTo>
                <a:lnTo>
                  <a:pt x="76200" y="19050"/>
                </a:lnTo>
                <a:lnTo>
                  <a:pt x="76200" y="64145"/>
                </a:lnTo>
                <a:cubicBezTo>
                  <a:pt x="76200" y="67449"/>
                  <a:pt x="77063" y="70723"/>
                  <a:pt x="78700" y="73610"/>
                </a:cubicBezTo>
                <a:lnTo>
                  <a:pt x="91083" y="95250"/>
                </a:lnTo>
                <a:lnTo>
                  <a:pt x="42267" y="95250"/>
                </a:lnTo>
                <a:lnTo>
                  <a:pt x="54650" y="73610"/>
                </a:lnTo>
                <a:cubicBezTo>
                  <a:pt x="56287" y="70723"/>
                  <a:pt x="57150" y="67479"/>
                  <a:pt x="57150" y="64145"/>
                </a:cubicBezTo>
                <a:close/>
              </a:path>
            </a:pathLst>
          </a:custGeom>
          <a:solidFill>
            <a:srgbClr val="432DD7"/>
          </a:solidFill>
          <a:ln/>
        </p:spPr>
      </p:sp>
      <p:sp>
        <p:nvSpPr>
          <p:cNvPr id="57" name="Text 55"/>
          <p:cNvSpPr/>
          <p:nvPr/>
        </p:nvSpPr>
        <p:spPr>
          <a:xfrm>
            <a:off x="8518475" y="2859881"/>
            <a:ext cx="3305175" cy="228600"/>
          </a:xfrm>
          <a:prstGeom prst="rect">
            <a:avLst/>
          </a:prstGeom>
          <a:noFill/>
          <a:ln/>
        </p:spPr>
        <p:txBody>
          <a:bodyPr wrap="square" lIns="0" tIns="0" rIns="0" bIns="0" rtlCol="0" anchor="ctr"/>
          <a:lstStyle/>
          <a:p>
            <a:pPr>
              <a:lnSpc>
                <a:spcPct val="130000"/>
              </a:lnSpc>
            </a:pPr>
            <a:r>
              <a:rPr lang="en-US" sz="1200" b="1" dirty="0">
                <a:solidFill>
                  <a:srgbClr val="432DD7"/>
                </a:solidFill>
                <a:latin typeface="MiSans" pitchFamily="34" charset="0"/>
                <a:ea typeface="MiSans" pitchFamily="34" charset="-122"/>
                <a:cs typeface="MiSans" pitchFamily="34" charset="-120"/>
              </a:rPr>
              <a:t>Cross-Linguistic Evidence</a:t>
            </a:r>
            <a:endParaRPr lang="en-US" sz="1600" dirty="0"/>
          </a:p>
        </p:txBody>
      </p:sp>
      <p:sp>
        <p:nvSpPr>
          <p:cNvPr id="58" name="Text 56"/>
          <p:cNvSpPr/>
          <p:nvPr/>
        </p:nvSpPr>
        <p:spPr>
          <a:xfrm>
            <a:off x="8270825" y="3164681"/>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Similar findings for other languages:</a:t>
            </a:r>
            <a:endParaRPr lang="en-US" sz="1600" dirty="0"/>
          </a:p>
        </p:txBody>
      </p:sp>
      <p:sp>
        <p:nvSpPr>
          <p:cNvPr id="59" name="Text 57"/>
          <p:cNvSpPr/>
          <p:nvPr/>
        </p:nvSpPr>
        <p:spPr>
          <a:xfrm>
            <a:off x="8172400" y="3418681"/>
            <a:ext cx="3632200" cy="5080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a:t>
            </a:r>
            <a:pPr>
              <a:lnSpc>
                <a:spcPct val="110000"/>
              </a:lnSpc>
            </a:pPr>
            <a:r>
              <a:rPr lang="en-US" sz="900" b="1" dirty="0">
                <a:solidFill>
                  <a:srgbClr val="314158"/>
                </a:solidFill>
                <a:latin typeface="MiSans" pitchFamily="34" charset="0"/>
                <a:ea typeface="MiSans" pitchFamily="34" charset="-122"/>
                <a:cs typeface="MiSans" pitchFamily="34" charset="-120"/>
              </a:rPr>
              <a:t>English, German, Arabic, Czech, Mandarin:</a:t>
            </a:r>
            <a:pPr>
              <a:lnSpc>
                <a:spcPct val="110000"/>
              </a:lnSpc>
            </a:pPr>
            <a:r>
              <a:rPr lang="en-US" sz="900" dirty="0">
                <a:solidFill>
                  <a:srgbClr val="314158"/>
                </a:solidFill>
                <a:latin typeface="MiSans" pitchFamily="34" charset="0"/>
                <a:ea typeface="MiSans" pitchFamily="34" charset="-122"/>
                <a:cs typeface="MiSans" pitchFamily="34" charset="-120"/>
              </a:rPr>
              <a:t> No evidence that variance of information is lower than chance (Gildea &amp; Jaeger, 2015)</a:t>
            </a:r>
            <a:endParaRPr lang="en-US" sz="1600" dirty="0"/>
          </a:p>
        </p:txBody>
      </p:sp>
      <p:sp>
        <p:nvSpPr>
          <p:cNvPr id="60" name="Text 58"/>
          <p:cNvSpPr/>
          <p:nvPr/>
        </p:nvSpPr>
        <p:spPr>
          <a:xfrm>
            <a:off x="8172400" y="3908425"/>
            <a:ext cx="3651250" cy="5080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a:t>
            </a:r>
            <a:pPr>
              <a:lnSpc>
                <a:spcPct val="110000"/>
              </a:lnSpc>
            </a:pPr>
            <a:r>
              <a:rPr lang="en-US" sz="900" b="1" dirty="0">
                <a:solidFill>
                  <a:srgbClr val="314158"/>
                </a:solidFill>
                <a:latin typeface="MiSans" pitchFamily="34" charset="0"/>
                <a:ea typeface="MiSans" pitchFamily="34" charset="-122"/>
                <a:cs typeface="MiSans" pitchFamily="34" charset="-120"/>
              </a:rPr>
              <a:t>English (our preliminary):</a:t>
            </a:r>
            <a:pPr>
              <a:lnSpc>
                <a:spcPct val="110000"/>
              </a:lnSpc>
            </a:pPr>
            <a:r>
              <a:rPr lang="en-US" sz="900" dirty="0">
                <a:solidFill>
                  <a:srgbClr val="314158"/>
                </a:solidFill>
                <a:latin typeface="MiSans" pitchFamily="34" charset="0"/>
                <a:ea typeface="MiSans" pitchFamily="34" charset="-122"/>
                <a:cs typeface="MiSans" pitchFamily="34" charset="-120"/>
              </a:rPr>
              <a:t> UID measures don't improve over surprisal</a:t>
            </a:r>
            <a:endParaRPr lang="en-US" sz="1600" dirty="0"/>
          </a:p>
        </p:txBody>
      </p:sp>
      <p:sp>
        <p:nvSpPr>
          <p:cNvPr id="61" name="Shape 59"/>
          <p:cNvSpPr/>
          <p:nvPr/>
        </p:nvSpPr>
        <p:spPr>
          <a:xfrm>
            <a:off x="8113663" y="4512469"/>
            <a:ext cx="3790950" cy="1190625"/>
          </a:xfrm>
          <a:custGeom>
            <a:avLst/>
            <a:gdLst/>
            <a:ahLst/>
            <a:cxnLst/>
            <a:rect l="l" t="t" r="r" b="b"/>
            <a:pathLst>
              <a:path w="3790950" h="1190625">
                <a:moveTo>
                  <a:pt x="114300" y="0"/>
                </a:moveTo>
                <a:lnTo>
                  <a:pt x="3676650" y="0"/>
                </a:lnTo>
                <a:cubicBezTo>
                  <a:pt x="3739734" y="0"/>
                  <a:pt x="3790950" y="51216"/>
                  <a:pt x="3790950" y="114300"/>
                </a:cubicBezTo>
                <a:lnTo>
                  <a:pt x="3790950" y="1076325"/>
                </a:lnTo>
                <a:cubicBezTo>
                  <a:pt x="3790950" y="1139409"/>
                  <a:pt x="3739734" y="1190625"/>
                  <a:pt x="3676650" y="1190625"/>
                </a:cubicBezTo>
                <a:lnTo>
                  <a:pt x="114300" y="1190625"/>
                </a:lnTo>
                <a:cubicBezTo>
                  <a:pt x="51216" y="1190625"/>
                  <a:pt x="0" y="1139409"/>
                  <a:pt x="0" y="1076325"/>
                </a:cubicBezTo>
                <a:lnTo>
                  <a:pt x="0" y="114300"/>
                </a:lnTo>
                <a:cubicBezTo>
                  <a:pt x="0" y="51216"/>
                  <a:pt x="51216" y="0"/>
                  <a:pt x="114300" y="0"/>
                </a:cubicBezTo>
                <a:close/>
              </a:path>
            </a:pathLst>
          </a:custGeom>
          <a:solidFill>
            <a:srgbClr val="FAF5FF"/>
          </a:solidFill>
          <a:ln w="12700">
            <a:solidFill>
              <a:srgbClr val="E9D4FF"/>
            </a:solidFill>
            <a:prstDash val="solid"/>
          </a:ln>
        </p:spPr>
      </p:sp>
      <p:sp>
        <p:nvSpPr>
          <p:cNvPr id="62" name="Shape 60"/>
          <p:cNvSpPr/>
          <p:nvPr/>
        </p:nvSpPr>
        <p:spPr>
          <a:xfrm>
            <a:off x="8308925" y="4707731"/>
            <a:ext cx="114300" cy="152400"/>
          </a:xfrm>
          <a:custGeom>
            <a:avLst/>
            <a:gdLst/>
            <a:ahLst/>
            <a:cxnLst/>
            <a:rect l="l" t="t" r="r" b="b"/>
            <a:pathLst>
              <a:path w="114300" h="152400">
                <a:moveTo>
                  <a:pt x="87184" y="114300"/>
                </a:moveTo>
                <a:cubicBezTo>
                  <a:pt x="89356" y="107662"/>
                  <a:pt x="93702" y="101650"/>
                  <a:pt x="98614" y="96470"/>
                </a:cubicBezTo>
                <a:cubicBezTo>
                  <a:pt x="108347" y="86231"/>
                  <a:pt x="114300" y="72390"/>
                  <a:pt x="114300" y="57150"/>
                </a:cubicBezTo>
                <a:cubicBezTo>
                  <a:pt x="114300" y="25598"/>
                  <a:pt x="88702" y="0"/>
                  <a:pt x="57150" y="0"/>
                </a:cubicBezTo>
                <a:cubicBezTo>
                  <a:pt x="25598" y="0"/>
                  <a:pt x="0" y="25598"/>
                  <a:pt x="0" y="57150"/>
                </a:cubicBezTo>
                <a:cubicBezTo>
                  <a:pt x="0" y="72390"/>
                  <a:pt x="5953" y="86231"/>
                  <a:pt x="15686" y="96470"/>
                </a:cubicBezTo>
                <a:cubicBezTo>
                  <a:pt x="20598" y="101650"/>
                  <a:pt x="24973" y="107662"/>
                  <a:pt x="27116" y="114300"/>
                </a:cubicBezTo>
                <a:lnTo>
                  <a:pt x="87154" y="114300"/>
                </a:lnTo>
                <a:close/>
                <a:moveTo>
                  <a:pt x="85725" y="128588"/>
                </a:moveTo>
                <a:lnTo>
                  <a:pt x="28575" y="128588"/>
                </a:lnTo>
                <a:lnTo>
                  <a:pt x="28575" y="133350"/>
                </a:lnTo>
                <a:cubicBezTo>
                  <a:pt x="28575" y="146506"/>
                  <a:pt x="39231" y="157163"/>
                  <a:pt x="52388" y="157163"/>
                </a:cubicBezTo>
                <a:lnTo>
                  <a:pt x="61912" y="157163"/>
                </a:lnTo>
                <a:cubicBezTo>
                  <a:pt x="75069" y="157163"/>
                  <a:pt x="85725" y="146506"/>
                  <a:pt x="85725" y="133350"/>
                </a:cubicBezTo>
                <a:lnTo>
                  <a:pt x="85725" y="128588"/>
                </a:lnTo>
                <a:close/>
                <a:moveTo>
                  <a:pt x="54769" y="33338"/>
                </a:moveTo>
                <a:cubicBezTo>
                  <a:pt x="42922" y="33338"/>
                  <a:pt x="33338" y="42922"/>
                  <a:pt x="33338" y="54769"/>
                </a:cubicBezTo>
                <a:cubicBezTo>
                  <a:pt x="33338" y="58728"/>
                  <a:pt x="30153" y="61912"/>
                  <a:pt x="26194" y="61912"/>
                </a:cubicBezTo>
                <a:cubicBezTo>
                  <a:pt x="22235" y="61912"/>
                  <a:pt x="19050" y="58728"/>
                  <a:pt x="19050" y="54769"/>
                </a:cubicBezTo>
                <a:cubicBezTo>
                  <a:pt x="19050" y="35034"/>
                  <a:pt x="35034" y="19050"/>
                  <a:pt x="54769" y="19050"/>
                </a:cubicBezTo>
                <a:cubicBezTo>
                  <a:pt x="58728" y="19050"/>
                  <a:pt x="61912" y="22235"/>
                  <a:pt x="61912" y="26194"/>
                </a:cubicBezTo>
                <a:cubicBezTo>
                  <a:pt x="61912" y="30153"/>
                  <a:pt x="58728" y="33338"/>
                  <a:pt x="54769" y="33338"/>
                </a:cubicBezTo>
                <a:close/>
              </a:path>
            </a:pathLst>
          </a:custGeom>
          <a:solidFill>
            <a:srgbClr val="8200DB"/>
          </a:solidFill>
          <a:ln/>
        </p:spPr>
      </p:sp>
      <p:sp>
        <p:nvSpPr>
          <p:cNvPr id="63" name="Text 61"/>
          <p:cNvSpPr/>
          <p:nvPr/>
        </p:nvSpPr>
        <p:spPr>
          <a:xfrm>
            <a:off x="8518475" y="4669631"/>
            <a:ext cx="3305175" cy="228600"/>
          </a:xfrm>
          <a:prstGeom prst="rect">
            <a:avLst/>
          </a:prstGeom>
          <a:noFill/>
          <a:ln/>
        </p:spPr>
        <p:txBody>
          <a:bodyPr wrap="square" lIns="0" tIns="0" rIns="0" bIns="0" rtlCol="0" anchor="ctr"/>
          <a:lstStyle/>
          <a:p>
            <a:pPr>
              <a:lnSpc>
                <a:spcPct val="130000"/>
              </a:lnSpc>
            </a:pPr>
            <a:r>
              <a:rPr lang="en-US" sz="1200" b="1" dirty="0">
                <a:solidFill>
                  <a:srgbClr val="8200DB"/>
                </a:solidFill>
                <a:latin typeface="MiSans" pitchFamily="34" charset="0"/>
                <a:ea typeface="MiSans" pitchFamily="34" charset="-122"/>
                <a:cs typeface="MiSans" pitchFamily="34" charset="-120"/>
              </a:rPr>
              <a:t>Key Takeaway</a:t>
            </a:r>
            <a:endParaRPr lang="en-US" sz="1600" dirty="0"/>
          </a:p>
        </p:txBody>
      </p:sp>
      <p:sp>
        <p:nvSpPr>
          <p:cNvPr id="64" name="Text 62"/>
          <p:cNvSpPr/>
          <p:nvPr/>
        </p:nvSpPr>
        <p:spPr>
          <a:xfrm>
            <a:off x="8270825" y="4974431"/>
            <a:ext cx="3543300" cy="571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UID may be </a:t>
            </a:r>
            <a:pPr>
              <a:lnSpc>
                <a:spcPct val="120000"/>
              </a:lnSpc>
            </a:pPr>
            <a:r>
              <a:rPr lang="en-US" sz="1050" b="1" dirty="0">
                <a:solidFill>
                  <a:srgbClr val="314158"/>
                </a:solidFill>
                <a:latin typeface="MiSans" pitchFamily="34" charset="0"/>
                <a:ea typeface="MiSans" pitchFamily="34" charset="-122"/>
                <a:cs typeface="MiSans" pitchFamily="34" charset="-120"/>
              </a:rPr>
              <a:t>restricted to syntactic reduction phenomena</a:t>
            </a:r>
            <a:pPr>
              <a:lnSpc>
                <a:spcPct val="120000"/>
              </a:lnSpc>
            </a:pPr>
            <a:r>
              <a:rPr lang="en-US" sz="1050" dirty="0">
                <a:solidFill>
                  <a:srgbClr val="314158"/>
                </a:solidFill>
                <a:latin typeface="MiSans" pitchFamily="34" charset="0"/>
                <a:ea typeface="MiSans" pitchFamily="34" charset="-122"/>
                <a:cs typeface="MiSans" pitchFamily="34" charset="-120"/>
              </a:rPr>
              <a:t> only, not suitable as a general theory of word order. Predictability (surprisal) is the stronger predictor.</a:t>
            </a:r>
            <a:endParaRPr lang="en-US" sz="1600" dirty="0"/>
          </a:p>
        </p:txBody>
      </p:sp>
    </p:spTree>
  </p:cSld>
  <p:clrMapOvr>
    <a:masterClrMapping/>
  </p:clrMapOvr>
  <p:transition>
    <p:fade/>
    <p:spd val="med"/>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68546" y="268546"/>
            <a:ext cx="358062" cy="358062"/>
          </a:xfrm>
          <a:custGeom>
            <a:avLst/>
            <a:gdLst/>
            <a:ahLst/>
            <a:cxnLst/>
            <a:rect l="l" t="t" r="r" b="b"/>
            <a:pathLst>
              <a:path w="358062" h="358062">
                <a:moveTo>
                  <a:pt x="71612" y="0"/>
                </a:moveTo>
                <a:lnTo>
                  <a:pt x="286449" y="0"/>
                </a:lnTo>
                <a:cubicBezTo>
                  <a:pt x="326000" y="0"/>
                  <a:pt x="358062" y="32062"/>
                  <a:pt x="358062" y="71612"/>
                </a:cubicBezTo>
                <a:lnTo>
                  <a:pt x="358062" y="286449"/>
                </a:lnTo>
                <a:cubicBezTo>
                  <a:pt x="358062" y="326000"/>
                  <a:pt x="326000" y="358062"/>
                  <a:pt x="286449" y="358062"/>
                </a:cubicBezTo>
                <a:lnTo>
                  <a:pt x="71612" y="358062"/>
                </a:lnTo>
                <a:cubicBezTo>
                  <a:pt x="32062" y="358062"/>
                  <a:pt x="0" y="326000"/>
                  <a:pt x="0" y="286449"/>
                </a:cubicBezTo>
                <a:lnTo>
                  <a:pt x="0" y="71612"/>
                </a:lnTo>
                <a:cubicBezTo>
                  <a:pt x="0" y="32088"/>
                  <a:pt x="32088" y="0"/>
                  <a:pt x="71612" y="0"/>
                </a:cubicBezTo>
                <a:close/>
              </a:path>
            </a:pathLst>
          </a:custGeom>
          <a:solidFill>
            <a:srgbClr val="314158"/>
          </a:solidFill>
          <a:ln/>
        </p:spPr>
      </p:sp>
      <p:sp>
        <p:nvSpPr>
          <p:cNvPr id="3" name="Shape 1"/>
          <p:cNvSpPr/>
          <p:nvPr/>
        </p:nvSpPr>
        <p:spPr>
          <a:xfrm>
            <a:off x="358062" y="375965"/>
            <a:ext cx="179031" cy="143225"/>
          </a:xfrm>
          <a:custGeom>
            <a:avLst/>
            <a:gdLst/>
            <a:ahLst/>
            <a:cxnLst/>
            <a:rect l="l" t="t" r="r" b="b"/>
            <a:pathLst>
              <a:path w="179031" h="143225">
                <a:moveTo>
                  <a:pt x="116342" y="58884"/>
                </a:moveTo>
                <a:cubicBezTo>
                  <a:pt x="119755" y="57961"/>
                  <a:pt x="123335" y="59584"/>
                  <a:pt x="124874" y="62745"/>
                </a:cubicBezTo>
                <a:lnTo>
                  <a:pt x="130077" y="73263"/>
                </a:lnTo>
                <a:cubicBezTo>
                  <a:pt x="132958" y="73654"/>
                  <a:pt x="135784" y="74438"/>
                  <a:pt x="138441" y="75529"/>
                </a:cubicBezTo>
                <a:lnTo>
                  <a:pt x="148232" y="69011"/>
                </a:lnTo>
                <a:cubicBezTo>
                  <a:pt x="151169" y="67053"/>
                  <a:pt x="155057" y="67444"/>
                  <a:pt x="157547" y="69934"/>
                </a:cubicBezTo>
                <a:lnTo>
                  <a:pt x="162918" y="75305"/>
                </a:lnTo>
                <a:cubicBezTo>
                  <a:pt x="165408" y="77794"/>
                  <a:pt x="165799" y="81711"/>
                  <a:pt x="163841" y="84620"/>
                </a:cubicBezTo>
                <a:lnTo>
                  <a:pt x="157323" y="94383"/>
                </a:lnTo>
                <a:cubicBezTo>
                  <a:pt x="157855" y="95698"/>
                  <a:pt x="158330" y="97068"/>
                  <a:pt x="158722" y="98495"/>
                </a:cubicBezTo>
                <a:cubicBezTo>
                  <a:pt x="159114" y="99922"/>
                  <a:pt x="159365" y="101320"/>
                  <a:pt x="159561" y="102747"/>
                </a:cubicBezTo>
                <a:lnTo>
                  <a:pt x="170107" y="107950"/>
                </a:lnTo>
                <a:cubicBezTo>
                  <a:pt x="173268" y="109517"/>
                  <a:pt x="174891" y="113097"/>
                  <a:pt x="173968" y="116482"/>
                </a:cubicBezTo>
                <a:lnTo>
                  <a:pt x="172009" y="123811"/>
                </a:lnTo>
                <a:cubicBezTo>
                  <a:pt x="171086" y="127196"/>
                  <a:pt x="167925" y="129490"/>
                  <a:pt x="164401" y="129266"/>
                </a:cubicBezTo>
                <a:lnTo>
                  <a:pt x="152652" y="128511"/>
                </a:lnTo>
                <a:cubicBezTo>
                  <a:pt x="150889" y="130776"/>
                  <a:pt x="148847" y="132874"/>
                  <a:pt x="146526" y="134665"/>
                </a:cubicBezTo>
                <a:lnTo>
                  <a:pt x="147281" y="146386"/>
                </a:lnTo>
                <a:cubicBezTo>
                  <a:pt x="147505" y="149910"/>
                  <a:pt x="145211" y="153099"/>
                  <a:pt x="141826" y="153994"/>
                </a:cubicBezTo>
                <a:lnTo>
                  <a:pt x="134497" y="155953"/>
                </a:lnTo>
                <a:cubicBezTo>
                  <a:pt x="131084" y="156876"/>
                  <a:pt x="127531" y="155253"/>
                  <a:pt x="125965" y="152092"/>
                </a:cubicBezTo>
                <a:lnTo>
                  <a:pt x="120762" y="141574"/>
                </a:lnTo>
                <a:cubicBezTo>
                  <a:pt x="117881" y="141183"/>
                  <a:pt x="115055" y="140399"/>
                  <a:pt x="112398" y="139308"/>
                </a:cubicBezTo>
                <a:lnTo>
                  <a:pt x="102607" y="145826"/>
                </a:lnTo>
                <a:cubicBezTo>
                  <a:pt x="99670" y="147784"/>
                  <a:pt x="95781" y="147393"/>
                  <a:pt x="93292" y="144903"/>
                </a:cubicBezTo>
                <a:lnTo>
                  <a:pt x="87921" y="139532"/>
                </a:lnTo>
                <a:cubicBezTo>
                  <a:pt x="85431" y="137043"/>
                  <a:pt x="85040" y="133154"/>
                  <a:pt x="86998" y="130217"/>
                </a:cubicBezTo>
                <a:lnTo>
                  <a:pt x="93516" y="120426"/>
                </a:lnTo>
                <a:cubicBezTo>
                  <a:pt x="92984" y="119111"/>
                  <a:pt x="92509" y="117741"/>
                  <a:pt x="92117" y="116314"/>
                </a:cubicBezTo>
                <a:cubicBezTo>
                  <a:pt x="91725" y="114887"/>
                  <a:pt x="91474" y="113461"/>
                  <a:pt x="91278" y="112062"/>
                </a:cubicBezTo>
                <a:lnTo>
                  <a:pt x="80732" y="106859"/>
                </a:lnTo>
                <a:cubicBezTo>
                  <a:pt x="77571" y="105293"/>
                  <a:pt x="75976" y="101712"/>
                  <a:pt x="76871" y="98327"/>
                </a:cubicBezTo>
                <a:lnTo>
                  <a:pt x="78830" y="90998"/>
                </a:lnTo>
                <a:cubicBezTo>
                  <a:pt x="79753" y="87613"/>
                  <a:pt x="82914" y="85319"/>
                  <a:pt x="86438" y="85543"/>
                </a:cubicBezTo>
                <a:lnTo>
                  <a:pt x="98159" y="86298"/>
                </a:lnTo>
                <a:cubicBezTo>
                  <a:pt x="99922" y="84033"/>
                  <a:pt x="101964" y="81935"/>
                  <a:pt x="104285" y="80144"/>
                </a:cubicBezTo>
                <a:lnTo>
                  <a:pt x="103530" y="68451"/>
                </a:lnTo>
                <a:cubicBezTo>
                  <a:pt x="103306" y="64927"/>
                  <a:pt x="105600" y="61738"/>
                  <a:pt x="108985" y="60843"/>
                </a:cubicBezTo>
                <a:lnTo>
                  <a:pt x="116314" y="58884"/>
                </a:lnTo>
                <a:close/>
                <a:moveTo>
                  <a:pt x="125433" y="95110"/>
                </a:moveTo>
                <a:cubicBezTo>
                  <a:pt x="118640" y="95118"/>
                  <a:pt x="113131" y="100639"/>
                  <a:pt x="113139" y="107432"/>
                </a:cubicBezTo>
                <a:cubicBezTo>
                  <a:pt x="113147" y="114226"/>
                  <a:pt x="118668" y="119735"/>
                  <a:pt x="125461" y="119727"/>
                </a:cubicBezTo>
                <a:cubicBezTo>
                  <a:pt x="132255" y="119719"/>
                  <a:pt x="137764" y="114198"/>
                  <a:pt x="137756" y="107405"/>
                </a:cubicBezTo>
                <a:cubicBezTo>
                  <a:pt x="137748" y="100611"/>
                  <a:pt x="132227" y="95102"/>
                  <a:pt x="125433" y="95110"/>
                </a:cubicBezTo>
                <a:close/>
                <a:moveTo>
                  <a:pt x="62913" y="-12728"/>
                </a:moveTo>
                <a:lnTo>
                  <a:pt x="70242" y="-10770"/>
                </a:lnTo>
                <a:cubicBezTo>
                  <a:pt x="73626" y="-9847"/>
                  <a:pt x="75920" y="-6658"/>
                  <a:pt x="75696" y="-3161"/>
                </a:cubicBezTo>
                <a:lnTo>
                  <a:pt x="74941" y="8532"/>
                </a:lnTo>
                <a:cubicBezTo>
                  <a:pt x="77263" y="10322"/>
                  <a:pt x="79305" y="12392"/>
                  <a:pt x="81067" y="14686"/>
                </a:cubicBezTo>
                <a:lnTo>
                  <a:pt x="92816" y="13931"/>
                </a:lnTo>
                <a:cubicBezTo>
                  <a:pt x="96313" y="13707"/>
                  <a:pt x="99502" y="16001"/>
                  <a:pt x="100425" y="19386"/>
                </a:cubicBezTo>
                <a:lnTo>
                  <a:pt x="102383" y="26715"/>
                </a:lnTo>
                <a:cubicBezTo>
                  <a:pt x="103278" y="30100"/>
                  <a:pt x="101684" y="33680"/>
                  <a:pt x="98523" y="35247"/>
                </a:cubicBezTo>
                <a:lnTo>
                  <a:pt x="87977" y="40450"/>
                </a:lnTo>
                <a:cubicBezTo>
                  <a:pt x="87781" y="41876"/>
                  <a:pt x="87501" y="43303"/>
                  <a:pt x="87138" y="44702"/>
                </a:cubicBezTo>
                <a:cubicBezTo>
                  <a:pt x="86774" y="46100"/>
                  <a:pt x="86270" y="47499"/>
                  <a:pt x="85739" y="48814"/>
                </a:cubicBezTo>
                <a:lnTo>
                  <a:pt x="92257" y="58605"/>
                </a:lnTo>
                <a:cubicBezTo>
                  <a:pt x="94215" y="61542"/>
                  <a:pt x="93823" y="65430"/>
                  <a:pt x="91334" y="67920"/>
                </a:cubicBezTo>
                <a:lnTo>
                  <a:pt x="85963" y="73291"/>
                </a:lnTo>
                <a:cubicBezTo>
                  <a:pt x="83473" y="75780"/>
                  <a:pt x="79585" y="76172"/>
                  <a:pt x="76648" y="74214"/>
                </a:cubicBezTo>
                <a:lnTo>
                  <a:pt x="66857" y="67696"/>
                </a:lnTo>
                <a:cubicBezTo>
                  <a:pt x="64199" y="68787"/>
                  <a:pt x="61374" y="69570"/>
                  <a:pt x="58493" y="69962"/>
                </a:cubicBezTo>
                <a:lnTo>
                  <a:pt x="53290" y="80480"/>
                </a:lnTo>
                <a:cubicBezTo>
                  <a:pt x="51723" y="83641"/>
                  <a:pt x="48143" y="85235"/>
                  <a:pt x="44758" y="84340"/>
                </a:cubicBezTo>
                <a:lnTo>
                  <a:pt x="37429" y="82382"/>
                </a:lnTo>
                <a:cubicBezTo>
                  <a:pt x="34016" y="81459"/>
                  <a:pt x="31750" y="78270"/>
                  <a:pt x="31974" y="74773"/>
                </a:cubicBezTo>
                <a:lnTo>
                  <a:pt x="32729" y="63052"/>
                </a:lnTo>
                <a:cubicBezTo>
                  <a:pt x="30407" y="61262"/>
                  <a:pt x="28365" y="59192"/>
                  <a:pt x="26603" y="56898"/>
                </a:cubicBezTo>
                <a:lnTo>
                  <a:pt x="14854" y="57654"/>
                </a:lnTo>
                <a:cubicBezTo>
                  <a:pt x="11357" y="57877"/>
                  <a:pt x="8168" y="55583"/>
                  <a:pt x="7245" y="52199"/>
                </a:cubicBezTo>
                <a:lnTo>
                  <a:pt x="5287" y="44870"/>
                </a:lnTo>
                <a:cubicBezTo>
                  <a:pt x="4392" y="41485"/>
                  <a:pt x="5986" y="37904"/>
                  <a:pt x="9147" y="36338"/>
                </a:cubicBezTo>
                <a:lnTo>
                  <a:pt x="19693" y="31135"/>
                </a:lnTo>
                <a:cubicBezTo>
                  <a:pt x="19889" y="29708"/>
                  <a:pt x="20169" y="28309"/>
                  <a:pt x="20533" y="26883"/>
                </a:cubicBezTo>
                <a:cubicBezTo>
                  <a:pt x="20924" y="25456"/>
                  <a:pt x="21372" y="24085"/>
                  <a:pt x="21931" y="22770"/>
                </a:cubicBezTo>
                <a:lnTo>
                  <a:pt x="15413" y="13008"/>
                </a:lnTo>
                <a:cubicBezTo>
                  <a:pt x="13455" y="10070"/>
                  <a:pt x="13847" y="6182"/>
                  <a:pt x="16337" y="3693"/>
                </a:cubicBezTo>
                <a:lnTo>
                  <a:pt x="21707" y="-1678"/>
                </a:lnTo>
                <a:cubicBezTo>
                  <a:pt x="24197" y="-4168"/>
                  <a:pt x="28085" y="-4560"/>
                  <a:pt x="31023" y="-2602"/>
                </a:cubicBezTo>
                <a:lnTo>
                  <a:pt x="40813" y="3916"/>
                </a:lnTo>
                <a:cubicBezTo>
                  <a:pt x="43471" y="2825"/>
                  <a:pt x="46296" y="2042"/>
                  <a:pt x="49178" y="1650"/>
                </a:cubicBezTo>
                <a:lnTo>
                  <a:pt x="54381" y="-8868"/>
                </a:lnTo>
                <a:cubicBezTo>
                  <a:pt x="55947" y="-12029"/>
                  <a:pt x="59500" y="-13623"/>
                  <a:pt x="62913" y="-12728"/>
                </a:cubicBezTo>
                <a:close/>
                <a:moveTo>
                  <a:pt x="53821" y="23498"/>
                </a:moveTo>
                <a:cubicBezTo>
                  <a:pt x="47028" y="23498"/>
                  <a:pt x="41513" y="29013"/>
                  <a:pt x="41513" y="35806"/>
                </a:cubicBezTo>
                <a:cubicBezTo>
                  <a:pt x="41513" y="42599"/>
                  <a:pt x="47028" y="48115"/>
                  <a:pt x="53821" y="48115"/>
                </a:cubicBezTo>
                <a:cubicBezTo>
                  <a:pt x="60614" y="48115"/>
                  <a:pt x="66130" y="42599"/>
                  <a:pt x="66130" y="35806"/>
                </a:cubicBezTo>
                <a:cubicBezTo>
                  <a:pt x="66130" y="29013"/>
                  <a:pt x="60614" y="23498"/>
                  <a:pt x="53821" y="23498"/>
                </a:cubicBezTo>
                <a:close/>
              </a:path>
            </a:pathLst>
          </a:custGeom>
          <a:solidFill>
            <a:srgbClr val="FFFFFF"/>
          </a:solidFill>
          <a:ln/>
        </p:spPr>
      </p:sp>
      <p:sp>
        <p:nvSpPr>
          <p:cNvPr id="4" name="Text 2"/>
          <p:cNvSpPr/>
          <p:nvPr/>
        </p:nvSpPr>
        <p:spPr>
          <a:xfrm>
            <a:off x="734026" y="286449"/>
            <a:ext cx="4386256" cy="322256"/>
          </a:xfrm>
          <a:prstGeom prst="rect">
            <a:avLst/>
          </a:prstGeom>
          <a:noFill/>
          <a:ln/>
        </p:spPr>
        <p:txBody>
          <a:bodyPr wrap="square" lIns="0" tIns="0" rIns="0" bIns="0" rtlCol="0" anchor="ctr"/>
          <a:lstStyle/>
          <a:p>
            <a:pPr>
              <a:lnSpc>
                <a:spcPct val="100000"/>
              </a:lnSpc>
            </a:pPr>
            <a:r>
              <a:rPr lang="en-US" sz="2115" b="1" dirty="0">
                <a:solidFill>
                  <a:srgbClr val="1D293D"/>
                </a:solidFill>
                <a:latin typeface="Noto Sans SC" pitchFamily="34" charset="0"/>
                <a:ea typeface="Noto Sans SC" pitchFamily="34" charset="-122"/>
                <a:cs typeface="Noto Sans SC" pitchFamily="34" charset="-120"/>
              </a:rPr>
              <a:t>Technical Implementation Details</a:t>
            </a:r>
            <a:endParaRPr lang="en-US" sz="1600" dirty="0"/>
          </a:p>
        </p:txBody>
      </p:sp>
      <p:sp>
        <p:nvSpPr>
          <p:cNvPr id="5" name="Shape 3"/>
          <p:cNvSpPr/>
          <p:nvPr/>
        </p:nvSpPr>
        <p:spPr>
          <a:xfrm>
            <a:off x="273022" y="738502"/>
            <a:ext cx="5764793" cy="2801833"/>
          </a:xfrm>
          <a:custGeom>
            <a:avLst/>
            <a:gdLst/>
            <a:ahLst/>
            <a:cxnLst/>
            <a:rect l="l" t="t" r="r" b="b"/>
            <a:pathLst>
              <a:path w="5764793" h="2801833">
                <a:moveTo>
                  <a:pt x="107422" y="0"/>
                </a:moveTo>
                <a:lnTo>
                  <a:pt x="5657371" y="0"/>
                </a:lnTo>
                <a:cubicBezTo>
                  <a:pt x="5716698" y="0"/>
                  <a:pt x="5764793" y="48095"/>
                  <a:pt x="5764793" y="107422"/>
                </a:cubicBezTo>
                <a:lnTo>
                  <a:pt x="5764793" y="2694410"/>
                </a:lnTo>
                <a:cubicBezTo>
                  <a:pt x="5764793" y="2753738"/>
                  <a:pt x="5716698" y="2801833"/>
                  <a:pt x="5657371" y="2801833"/>
                </a:cubicBezTo>
                <a:lnTo>
                  <a:pt x="107422" y="2801833"/>
                </a:lnTo>
                <a:cubicBezTo>
                  <a:pt x="48095" y="2801833"/>
                  <a:pt x="0" y="2753738"/>
                  <a:pt x="0" y="2694410"/>
                </a:cubicBezTo>
                <a:lnTo>
                  <a:pt x="0" y="107422"/>
                </a:lnTo>
                <a:cubicBezTo>
                  <a:pt x="0" y="48134"/>
                  <a:pt x="48134" y="0"/>
                  <a:pt x="107422" y="0"/>
                </a:cubicBezTo>
                <a:close/>
              </a:path>
            </a:pathLst>
          </a:custGeom>
          <a:solidFill>
            <a:srgbClr val="F8FAFC"/>
          </a:solidFill>
          <a:ln w="12700">
            <a:solidFill>
              <a:srgbClr val="E2E8F0"/>
            </a:solidFill>
            <a:prstDash val="solid"/>
          </a:ln>
        </p:spPr>
      </p:sp>
      <p:sp>
        <p:nvSpPr>
          <p:cNvPr id="6" name="Text 4"/>
          <p:cNvSpPr/>
          <p:nvPr/>
        </p:nvSpPr>
        <p:spPr>
          <a:xfrm>
            <a:off x="420722" y="886203"/>
            <a:ext cx="5541004" cy="214837"/>
          </a:xfrm>
          <a:prstGeom prst="rect">
            <a:avLst/>
          </a:prstGeom>
          <a:noFill/>
          <a:ln/>
        </p:spPr>
        <p:txBody>
          <a:bodyPr wrap="square" lIns="0" tIns="0" rIns="0" bIns="0" rtlCol="0" anchor="ctr"/>
          <a:lstStyle/>
          <a:p>
            <a:pPr>
              <a:lnSpc>
                <a:spcPct val="130000"/>
              </a:lnSpc>
            </a:pPr>
            <a:r>
              <a:rPr lang="en-US" sz="1128" b="1" dirty="0">
                <a:solidFill>
                  <a:srgbClr val="314158"/>
                </a:solidFill>
                <a:latin typeface="MiSans" pitchFamily="34" charset="0"/>
                <a:ea typeface="MiSans" pitchFamily="34" charset="-122"/>
                <a:cs typeface="MiSans" pitchFamily="34" charset="-120"/>
              </a:rPr>
              <a:t>CoNLL-U Parser Implementation</a:t>
            </a:r>
            <a:endParaRPr lang="en-US" sz="1600" dirty="0"/>
          </a:p>
        </p:txBody>
      </p:sp>
      <p:sp>
        <p:nvSpPr>
          <p:cNvPr id="7" name="Shape 5"/>
          <p:cNvSpPr/>
          <p:nvPr/>
        </p:nvSpPr>
        <p:spPr>
          <a:xfrm>
            <a:off x="420722" y="1172652"/>
            <a:ext cx="5469392" cy="2219982"/>
          </a:xfrm>
          <a:custGeom>
            <a:avLst/>
            <a:gdLst/>
            <a:ahLst/>
            <a:cxnLst/>
            <a:rect l="l" t="t" r="r" b="b"/>
            <a:pathLst>
              <a:path w="5469392" h="2219982">
                <a:moveTo>
                  <a:pt x="71617" y="0"/>
                </a:moveTo>
                <a:lnTo>
                  <a:pt x="5397775" y="0"/>
                </a:lnTo>
                <a:cubicBezTo>
                  <a:pt x="5437328" y="0"/>
                  <a:pt x="5469392" y="32064"/>
                  <a:pt x="5469392" y="71617"/>
                </a:cubicBezTo>
                <a:lnTo>
                  <a:pt x="5469392" y="2148366"/>
                </a:lnTo>
                <a:cubicBezTo>
                  <a:pt x="5469392" y="2187919"/>
                  <a:pt x="5437328" y="2219982"/>
                  <a:pt x="5397775" y="2219982"/>
                </a:cubicBezTo>
                <a:lnTo>
                  <a:pt x="71617" y="2219982"/>
                </a:lnTo>
                <a:cubicBezTo>
                  <a:pt x="32064" y="2219982"/>
                  <a:pt x="0" y="2187919"/>
                  <a:pt x="0" y="2148366"/>
                </a:cubicBezTo>
                <a:lnTo>
                  <a:pt x="0" y="71617"/>
                </a:lnTo>
                <a:cubicBezTo>
                  <a:pt x="0" y="32064"/>
                  <a:pt x="32064" y="0"/>
                  <a:pt x="71617" y="0"/>
                </a:cubicBezTo>
                <a:close/>
              </a:path>
            </a:pathLst>
          </a:custGeom>
          <a:solidFill>
            <a:srgbClr val="1D293D"/>
          </a:solidFill>
          <a:ln/>
        </p:spPr>
      </p:sp>
      <p:sp>
        <p:nvSpPr>
          <p:cNvPr id="8" name="Text 6"/>
          <p:cNvSpPr/>
          <p:nvPr/>
        </p:nvSpPr>
        <p:spPr>
          <a:xfrm>
            <a:off x="528141" y="1280070"/>
            <a:ext cx="5308264"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def parse_conllu(filepath, max_sent=None):</a:t>
            </a:r>
            <a:endParaRPr lang="en-US" sz="1600" dirty="0"/>
          </a:p>
        </p:txBody>
      </p:sp>
      <p:sp>
        <p:nvSpPr>
          <p:cNvPr id="9" name="Text 7"/>
          <p:cNvSpPr/>
          <p:nvPr/>
        </p:nvSpPr>
        <p:spPr>
          <a:xfrm>
            <a:off x="671366" y="1423295"/>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sentences = []</a:t>
            </a:r>
            <a:endParaRPr lang="en-US" sz="1600" dirty="0"/>
          </a:p>
        </p:txBody>
      </p:sp>
      <p:sp>
        <p:nvSpPr>
          <p:cNvPr id="10" name="Text 8"/>
          <p:cNvSpPr/>
          <p:nvPr/>
        </p:nvSpPr>
        <p:spPr>
          <a:xfrm>
            <a:off x="671366" y="1566520"/>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current_sent = []</a:t>
            </a:r>
            <a:endParaRPr lang="en-US" sz="1600" dirty="0"/>
          </a:p>
        </p:txBody>
      </p:sp>
      <p:sp>
        <p:nvSpPr>
          <p:cNvPr id="11" name="Text 9"/>
          <p:cNvSpPr/>
          <p:nvPr/>
        </p:nvSpPr>
        <p:spPr>
          <a:xfrm>
            <a:off x="671366" y="1709744"/>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for line in open(filepath):</a:t>
            </a:r>
            <a:endParaRPr lang="en-US" sz="1600" dirty="0"/>
          </a:p>
        </p:txBody>
      </p:sp>
      <p:sp>
        <p:nvSpPr>
          <p:cNvPr id="12" name="Text 10"/>
          <p:cNvSpPr/>
          <p:nvPr/>
        </p:nvSpPr>
        <p:spPr>
          <a:xfrm>
            <a:off x="814590" y="1852969"/>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if line.strip():</a:t>
            </a:r>
            <a:endParaRPr lang="en-US" sz="1600" dirty="0"/>
          </a:p>
        </p:txBody>
      </p:sp>
      <p:sp>
        <p:nvSpPr>
          <p:cNvPr id="13" name="Text 11"/>
          <p:cNvSpPr/>
          <p:nvPr/>
        </p:nvSpPr>
        <p:spPr>
          <a:xfrm>
            <a:off x="957815" y="1996194"/>
            <a:ext cx="487859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fields = line.split('\t')</a:t>
            </a:r>
            <a:endParaRPr lang="en-US" sz="1600" dirty="0"/>
          </a:p>
        </p:txBody>
      </p:sp>
      <p:sp>
        <p:nvSpPr>
          <p:cNvPr id="14" name="Text 12"/>
          <p:cNvSpPr/>
          <p:nvPr/>
        </p:nvSpPr>
        <p:spPr>
          <a:xfrm>
            <a:off x="957815" y="2139419"/>
            <a:ext cx="487859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if len(fields) == 10:</a:t>
            </a:r>
            <a:endParaRPr lang="en-US" sz="1600" dirty="0"/>
          </a:p>
        </p:txBody>
      </p:sp>
      <p:sp>
        <p:nvSpPr>
          <p:cNvPr id="15" name="Text 13"/>
          <p:cNvSpPr/>
          <p:nvPr/>
        </p:nvSpPr>
        <p:spPr>
          <a:xfrm>
            <a:off x="1101040" y="2282643"/>
            <a:ext cx="4735366"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token = Token(*fields)</a:t>
            </a:r>
            <a:endParaRPr lang="en-US" sz="1600" dirty="0"/>
          </a:p>
        </p:txBody>
      </p:sp>
      <p:sp>
        <p:nvSpPr>
          <p:cNvPr id="16" name="Text 14"/>
          <p:cNvSpPr/>
          <p:nvPr/>
        </p:nvSpPr>
        <p:spPr>
          <a:xfrm>
            <a:off x="1101040" y="2425868"/>
            <a:ext cx="4735366"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current_sent.append(token)</a:t>
            </a:r>
            <a:endParaRPr lang="en-US" sz="1600" dirty="0"/>
          </a:p>
        </p:txBody>
      </p:sp>
      <p:sp>
        <p:nvSpPr>
          <p:cNvPr id="17" name="Text 15"/>
          <p:cNvSpPr/>
          <p:nvPr/>
        </p:nvSpPr>
        <p:spPr>
          <a:xfrm>
            <a:off x="814590" y="2569093"/>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else: # Empty line = end</a:t>
            </a:r>
            <a:endParaRPr lang="en-US" sz="1600" dirty="0"/>
          </a:p>
        </p:txBody>
      </p:sp>
      <p:sp>
        <p:nvSpPr>
          <p:cNvPr id="18" name="Text 16"/>
          <p:cNvSpPr/>
          <p:nvPr/>
        </p:nvSpPr>
        <p:spPr>
          <a:xfrm>
            <a:off x="957815" y="2712317"/>
            <a:ext cx="487859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if current_sent:</a:t>
            </a:r>
            <a:endParaRPr lang="en-US" sz="1600" dirty="0"/>
          </a:p>
        </p:txBody>
      </p:sp>
      <p:sp>
        <p:nvSpPr>
          <p:cNvPr id="19" name="Text 17"/>
          <p:cNvSpPr/>
          <p:nvPr/>
        </p:nvSpPr>
        <p:spPr>
          <a:xfrm>
            <a:off x="1101040" y="2855542"/>
            <a:ext cx="4735366"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sentences.append(Sentence(current_sent))</a:t>
            </a:r>
            <a:endParaRPr lang="en-US" sz="1600" dirty="0"/>
          </a:p>
        </p:txBody>
      </p:sp>
      <p:sp>
        <p:nvSpPr>
          <p:cNvPr id="20" name="Text 18"/>
          <p:cNvSpPr/>
          <p:nvPr/>
        </p:nvSpPr>
        <p:spPr>
          <a:xfrm>
            <a:off x="1101040" y="2998767"/>
            <a:ext cx="4735366"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current_sent = []</a:t>
            </a:r>
            <a:endParaRPr lang="en-US" sz="1600" dirty="0"/>
          </a:p>
        </p:txBody>
      </p:sp>
      <p:sp>
        <p:nvSpPr>
          <p:cNvPr id="21" name="Text 19"/>
          <p:cNvSpPr/>
          <p:nvPr/>
        </p:nvSpPr>
        <p:spPr>
          <a:xfrm>
            <a:off x="671366" y="3141991"/>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return sentences</a:t>
            </a:r>
            <a:endParaRPr lang="en-US" sz="1600" dirty="0"/>
          </a:p>
        </p:txBody>
      </p:sp>
      <p:sp>
        <p:nvSpPr>
          <p:cNvPr id="22" name="Shape 20"/>
          <p:cNvSpPr/>
          <p:nvPr/>
        </p:nvSpPr>
        <p:spPr>
          <a:xfrm>
            <a:off x="273022" y="3656705"/>
            <a:ext cx="5764793" cy="2515383"/>
          </a:xfrm>
          <a:custGeom>
            <a:avLst/>
            <a:gdLst/>
            <a:ahLst/>
            <a:cxnLst/>
            <a:rect l="l" t="t" r="r" b="b"/>
            <a:pathLst>
              <a:path w="5764793" h="2515383">
                <a:moveTo>
                  <a:pt x="107407" y="0"/>
                </a:moveTo>
                <a:lnTo>
                  <a:pt x="5657386" y="0"/>
                </a:lnTo>
                <a:cubicBezTo>
                  <a:pt x="5716705" y="0"/>
                  <a:pt x="5764793" y="48088"/>
                  <a:pt x="5764793" y="107407"/>
                </a:cubicBezTo>
                <a:lnTo>
                  <a:pt x="5764793" y="2407976"/>
                </a:lnTo>
                <a:cubicBezTo>
                  <a:pt x="5764793" y="2467296"/>
                  <a:pt x="5716705" y="2515383"/>
                  <a:pt x="5657386" y="2515383"/>
                </a:cubicBezTo>
                <a:lnTo>
                  <a:pt x="107407" y="2515383"/>
                </a:lnTo>
                <a:cubicBezTo>
                  <a:pt x="48088" y="2515383"/>
                  <a:pt x="0" y="2467296"/>
                  <a:pt x="0" y="2407976"/>
                </a:cubicBezTo>
                <a:lnTo>
                  <a:pt x="0" y="107407"/>
                </a:lnTo>
                <a:cubicBezTo>
                  <a:pt x="0" y="48127"/>
                  <a:pt x="48127" y="0"/>
                  <a:pt x="107407" y="0"/>
                </a:cubicBezTo>
                <a:close/>
              </a:path>
            </a:pathLst>
          </a:custGeom>
          <a:solidFill>
            <a:srgbClr val="F8FAFC"/>
          </a:solidFill>
          <a:ln w="12700">
            <a:solidFill>
              <a:srgbClr val="E2E8F0"/>
            </a:solidFill>
            <a:prstDash val="solid"/>
          </a:ln>
        </p:spPr>
      </p:sp>
      <p:sp>
        <p:nvSpPr>
          <p:cNvPr id="23" name="Text 21"/>
          <p:cNvSpPr/>
          <p:nvPr/>
        </p:nvSpPr>
        <p:spPr>
          <a:xfrm>
            <a:off x="420722" y="3804405"/>
            <a:ext cx="5541004" cy="214837"/>
          </a:xfrm>
          <a:prstGeom prst="rect">
            <a:avLst/>
          </a:prstGeom>
          <a:noFill/>
          <a:ln/>
        </p:spPr>
        <p:txBody>
          <a:bodyPr wrap="square" lIns="0" tIns="0" rIns="0" bIns="0" rtlCol="0" anchor="ctr"/>
          <a:lstStyle/>
          <a:p>
            <a:pPr>
              <a:lnSpc>
                <a:spcPct val="130000"/>
              </a:lnSpc>
            </a:pPr>
            <a:r>
              <a:rPr lang="en-US" sz="1128" b="1" dirty="0">
                <a:solidFill>
                  <a:srgbClr val="314158"/>
                </a:solidFill>
                <a:latin typeface="MiSans" pitchFamily="34" charset="0"/>
                <a:ea typeface="MiSans" pitchFamily="34" charset="-122"/>
                <a:cs typeface="MiSans" pitchFamily="34" charset="-120"/>
              </a:rPr>
              <a:t>Variant Generation Logic</a:t>
            </a:r>
            <a:endParaRPr lang="en-US" sz="1600" dirty="0"/>
          </a:p>
        </p:txBody>
      </p:sp>
      <p:sp>
        <p:nvSpPr>
          <p:cNvPr id="24" name="Shape 22"/>
          <p:cNvSpPr/>
          <p:nvPr/>
        </p:nvSpPr>
        <p:spPr>
          <a:xfrm>
            <a:off x="420722" y="4090855"/>
            <a:ext cx="5469392" cy="1933533"/>
          </a:xfrm>
          <a:custGeom>
            <a:avLst/>
            <a:gdLst/>
            <a:ahLst/>
            <a:cxnLst/>
            <a:rect l="l" t="t" r="r" b="b"/>
            <a:pathLst>
              <a:path w="5469392" h="1933533">
                <a:moveTo>
                  <a:pt x="71618" y="0"/>
                </a:moveTo>
                <a:lnTo>
                  <a:pt x="5397774" y="0"/>
                </a:lnTo>
                <a:cubicBezTo>
                  <a:pt x="5437328" y="0"/>
                  <a:pt x="5469392" y="32064"/>
                  <a:pt x="5469392" y="71618"/>
                </a:cubicBezTo>
                <a:lnTo>
                  <a:pt x="5469392" y="1861915"/>
                </a:lnTo>
                <a:cubicBezTo>
                  <a:pt x="5469392" y="1901469"/>
                  <a:pt x="5437328" y="1933533"/>
                  <a:pt x="5397774" y="1933533"/>
                </a:cubicBezTo>
                <a:lnTo>
                  <a:pt x="71618" y="1933533"/>
                </a:lnTo>
                <a:cubicBezTo>
                  <a:pt x="32064" y="1933533"/>
                  <a:pt x="0" y="1901469"/>
                  <a:pt x="0" y="1861915"/>
                </a:cubicBezTo>
                <a:lnTo>
                  <a:pt x="0" y="71618"/>
                </a:lnTo>
                <a:cubicBezTo>
                  <a:pt x="0" y="32091"/>
                  <a:pt x="32091" y="0"/>
                  <a:pt x="71618" y="0"/>
                </a:cubicBezTo>
                <a:close/>
              </a:path>
            </a:pathLst>
          </a:custGeom>
          <a:solidFill>
            <a:srgbClr val="1D293D"/>
          </a:solidFill>
          <a:ln/>
        </p:spPr>
      </p:sp>
      <p:sp>
        <p:nvSpPr>
          <p:cNvPr id="25" name="Text 23"/>
          <p:cNvSpPr/>
          <p:nvPr/>
        </p:nvSpPr>
        <p:spPr>
          <a:xfrm>
            <a:off x="528141" y="4198273"/>
            <a:ext cx="5308264"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def generate_variants(sentence, max_var=99):</a:t>
            </a:r>
            <a:endParaRPr lang="en-US" sz="1600" dirty="0"/>
          </a:p>
        </p:txBody>
      </p:sp>
      <p:sp>
        <p:nvSpPr>
          <p:cNvPr id="26" name="Text 24"/>
          <p:cNvSpPr/>
          <p:nvPr/>
        </p:nvSpPr>
        <p:spPr>
          <a:xfrm>
            <a:off x="671366" y="4341498"/>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constituents = sentence.get_preverbal_constituents()</a:t>
            </a:r>
            <a:endParaRPr lang="en-US" sz="1600" dirty="0"/>
          </a:p>
        </p:txBody>
      </p:sp>
      <p:sp>
        <p:nvSpPr>
          <p:cNvPr id="27" name="Text 25"/>
          <p:cNvSpPr/>
          <p:nvPr/>
        </p:nvSpPr>
        <p:spPr>
          <a:xfrm>
            <a:off x="671366" y="4484722"/>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if len(constituents) &lt; 2:</a:t>
            </a:r>
            <a:endParaRPr lang="en-US" sz="1600" dirty="0"/>
          </a:p>
        </p:txBody>
      </p:sp>
      <p:sp>
        <p:nvSpPr>
          <p:cNvPr id="28" name="Text 26"/>
          <p:cNvSpPr/>
          <p:nvPr/>
        </p:nvSpPr>
        <p:spPr>
          <a:xfrm>
            <a:off x="814590" y="4627947"/>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return []</a:t>
            </a:r>
            <a:endParaRPr lang="en-US" sz="1600" dirty="0"/>
          </a:p>
        </p:txBody>
      </p:sp>
      <p:sp>
        <p:nvSpPr>
          <p:cNvPr id="29" name="Text 27"/>
          <p:cNvSpPr/>
          <p:nvPr/>
        </p:nvSpPr>
        <p:spPr>
          <a:xfrm>
            <a:off x="671366" y="4771172"/>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variants = []</a:t>
            </a:r>
            <a:endParaRPr lang="en-US" sz="1600" dirty="0"/>
          </a:p>
        </p:txBody>
      </p:sp>
      <p:sp>
        <p:nvSpPr>
          <p:cNvPr id="30" name="Text 28"/>
          <p:cNvSpPr/>
          <p:nvPr/>
        </p:nvSpPr>
        <p:spPr>
          <a:xfrm>
            <a:off x="671366" y="4914396"/>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for perm in permutations(range(len(constituents))):</a:t>
            </a:r>
            <a:endParaRPr lang="en-US" sz="1600" dirty="0"/>
          </a:p>
        </p:txBody>
      </p:sp>
      <p:sp>
        <p:nvSpPr>
          <p:cNvPr id="31" name="Text 29"/>
          <p:cNvSpPr/>
          <p:nvPr/>
        </p:nvSpPr>
        <p:spPr>
          <a:xfrm>
            <a:off x="814590" y="5057621"/>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if len(variants) &gt;= max_var:</a:t>
            </a:r>
            <a:endParaRPr lang="en-US" sz="1600" dirty="0"/>
          </a:p>
        </p:txBody>
      </p:sp>
      <p:sp>
        <p:nvSpPr>
          <p:cNvPr id="32" name="Text 30"/>
          <p:cNvSpPr/>
          <p:nvPr/>
        </p:nvSpPr>
        <p:spPr>
          <a:xfrm>
            <a:off x="957815" y="5200846"/>
            <a:ext cx="487859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break</a:t>
            </a:r>
            <a:endParaRPr lang="en-US" sz="1600" dirty="0"/>
          </a:p>
        </p:txBody>
      </p:sp>
      <p:sp>
        <p:nvSpPr>
          <p:cNvPr id="33" name="Text 31"/>
          <p:cNvSpPr/>
          <p:nvPr/>
        </p:nvSpPr>
        <p:spPr>
          <a:xfrm>
            <a:off x="814590" y="5344070"/>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variant = apply_permutation(sentence, perm)</a:t>
            </a:r>
            <a:endParaRPr lang="en-US" sz="1600" dirty="0"/>
          </a:p>
        </p:txBody>
      </p:sp>
      <p:sp>
        <p:nvSpPr>
          <p:cNvPr id="34" name="Text 32"/>
          <p:cNvSpPr/>
          <p:nvPr/>
        </p:nvSpPr>
        <p:spPr>
          <a:xfrm>
            <a:off x="814590" y="5487295"/>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if is_attested(variant):</a:t>
            </a:r>
            <a:endParaRPr lang="en-US" sz="1600" dirty="0"/>
          </a:p>
        </p:txBody>
      </p:sp>
      <p:sp>
        <p:nvSpPr>
          <p:cNvPr id="35" name="Text 33"/>
          <p:cNvSpPr/>
          <p:nvPr/>
        </p:nvSpPr>
        <p:spPr>
          <a:xfrm>
            <a:off x="957815" y="5630520"/>
            <a:ext cx="487859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variants.append(variant)</a:t>
            </a:r>
            <a:endParaRPr lang="en-US" sz="1600" dirty="0"/>
          </a:p>
        </p:txBody>
      </p:sp>
      <p:sp>
        <p:nvSpPr>
          <p:cNvPr id="36" name="Text 34"/>
          <p:cNvSpPr/>
          <p:nvPr/>
        </p:nvSpPr>
        <p:spPr>
          <a:xfrm>
            <a:off x="671366" y="5773744"/>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return variants</a:t>
            </a:r>
            <a:endParaRPr lang="en-US" sz="1600" dirty="0"/>
          </a:p>
        </p:txBody>
      </p:sp>
      <p:sp>
        <p:nvSpPr>
          <p:cNvPr id="37" name="Shape 35"/>
          <p:cNvSpPr/>
          <p:nvPr/>
        </p:nvSpPr>
        <p:spPr>
          <a:xfrm>
            <a:off x="6153066" y="738502"/>
            <a:ext cx="5764793" cy="2658608"/>
          </a:xfrm>
          <a:custGeom>
            <a:avLst/>
            <a:gdLst/>
            <a:ahLst/>
            <a:cxnLst/>
            <a:rect l="l" t="t" r="r" b="b"/>
            <a:pathLst>
              <a:path w="5764793" h="2658608">
                <a:moveTo>
                  <a:pt x="107408" y="0"/>
                </a:moveTo>
                <a:lnTo>
                  <a:pt x="5657385" y="0"/>
                </a:lnTo>
                <a:cubicBezTo>
                  <a:pt x="5716705" y="0"/>
                  <a:pt x="5764793" y="48088"/>
                  <a:pt x="5764793" y="107408"/>
                </a:cubicBezTo>
                <a:lnTo>
                  <a:pt x="5764793" y="2551200"/>
                </a:lnTo>
                <a:cubicBezTo>
                  <a:pt x="5764793" y="2610520"/>
                  <a:pt x="5716705" y="2658608"/>
                  <a:pt x="5657385" y="2658608"/>
                </a:cubicBezTo>
                <a:lnTo>
                  <a:pt x="107408" y="2658608"/>
                </a:lnTo>
                <a:cubicBezTo>
                  <a:pt x="48088" y="2658608"/>
                  <a:pt x="0" y="2610520"/>
                  <a:pt x="0" y="2551200"/>
                </a:cubicBezTo>
                <a:lnTo>
                  <a:pt x="0" y="107408"/>
                </a:lnTo>
                <a:cubicBezTo>
                  <a:pt x="0" y="48128"/>
                  <a:pt x="48128" y="0"/>
                  <a:pt x="107408" y="0"/>
                </a:cubicBezTo>
                <a:close/>
              </a:path>
            </a:pathLst>
          </a:custGeom>
          <a:solidFill>
            <a:srgbClr val="F8FAFC"/>
          </a:solidFill>
          <a:ln w="12700">
            <a:solidFill>
              <a:srgbClr val="E2E8F0"/>
            </a:solidFill>
            <a:prstDash val="solid"/>
          </a:ln>
        </p:spPr>
      </p:sp>
      <p:sp>
        <p:nvSpPr>
          <p:cNvPr id="38" name="Text 36"/>
          <p:cNvSpPr/>
          <p:nvPr/>
        </p:nvSpPr>
        <p:spPr>
          <a:xfrm>
            <a:off x="6300767" y="886203"/>
            <a:ext cx="5541004" cy="214837"/>
          </a:xfrm>
          <a:prstGeom prst="rect">
            <a:avLst/>
          </a:prstGeom>
          <a:noFill/>
          <a:ln/>
        </p:spPr>
        <p:txBody>
          <a:bodyPr wrap="square" lIns="0" tIns="0" rIns="0" bIns="0" rtlCol="0" anchor="ctr"/>
          <a:lstStyle/>
          <a:p>
            <a:pPr>
              <a:lnSpc>
                <a:spcPct val="130000"/>
              </a:lnSpc>
            </a:pPr>
            <a:r>
              <a:rPr lang="en-US" sz="1128" b="1" dirty="0">
                <a:solidFill>
                  <a:srgbClr val="314158"/>
                </a:solidFill>
                <a:latin typeface="MiSans" pitchFamily="34" charset="0"/>
                <a:ea typeface="MiSans" pitchFamily="34" charset="-122"/>
                <a:cs typeface="MiSans" pitchFamily="34" charset="-120"/>
              </a:rPr>
              <a:t>Pairwise Classification</a:t>
            </a:r>
            <a:endParaRPr lang="en-US" sz="1600" dirty="0"/>
          </a:p>
        </p:txBody>
      </p:sp>
      <p:sp>
        <p:nvSpPr>
          <p:cNvPr id="39" name="Shape 37"/>
          <p:cNvSpPr/>
          <p:nvPr/>
        </p:nvSpPr>
        <p:spPr>
          <a:xfrm>
            <a:off x="6300767" y="1172652"/>
            <a:ext cx="5469392" cy="2076758"/>
          </a:xfrm>
          <a:custGeom>
            <a:avLst/>
            <a:gdLst/>
            <a:ahLst/>
            <a:cxnLst/>
            <a:rect l="l" t="t" r="r" b="b"/>
            <a:pathLst>
              <a:path w="5469392" h="2076758">
                <a:moveTo>
                  <a:pt x="71607" y="0"/>
                </a:moveTo>
                <a:lnTo>
                  <a:pt x="5397785" y="0"/>
                </a:lnTo>
                <a:cubicBezTo>
                  <a:pt x="5437306" y="0"/>
                  <a:pt x="5469392" y="32086"/>
                  <a:pt x="5469392" y="71607"/>
                </a:cubicBezTo>
                <a:lnTo>
                  <a:pt x="5469392" y="2005151"/>
                </a:lnTo>
                <a:cubicBezTo>
                  <a:pt x="5469392" y="2044672"/>
                  <a:pt x="5437306" y="2076758"/>
                  <a:pt x="5397785" y="2076758"/>
                </a:cubicBezTo>
                <a:lnTo>
                  <a:pt x="71607" y="2076758"/>
                </a:lnTo>
                <a:cubicBezTo>
                  <a:pt x="32086" y="2076758"/>
                  <a:pt x="0" y="2044672"/>
                  <a:pt x="0" y="2005151"/>
                </a:cubicBezTo>
                <a:lnTo>
                  <a:pt x="0" y="71607"/>
                </a:lnTo>
                <a:cubicBezTo>
                  <a:pt x="0" y="32086"/>
                  <a:pt x="32086" y="0"/>
                  <a:pt x="71607" y="0"/>
                </a:cubicBezTo>
                <a:close/>
              </a:path>
            </a:pathLst>
          </a:custGeom>
          <a:solidFill>
            <a:srgbClr val="1D293D"/>
          </a:solidFill>
          <a:ln/>
        </p:spPr>
      </p:sp>
      <p:sp>
        <p:nvSpPr>
          <p:cNvPr id="40" name="Text 38"/>
          <p:cNvSpPr/>
          <p:nvPr/>
        </p:nvSpPr>
        <p:spPr>
          <a:xfrm>
            <a:off x="6408185" y="1280070"/>
            <a:ext cx="5308264"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def create_pairs(corpus_features, variant_features):</a:t>
            </a:r>
            <a:endParaRPr lang="en-US" sz="1600" dirty="0"/>
          </a:p>
        </p:txBody>
      </p:sp>
      <p:sp>
        <p:nvSpPr>
          <p:cNvPr id="41" name="Text 39"/>
          <p:cNvSpPr/>
          <p:nvPr/>
        </p:nvSpPr>
        <p:spPr>
          <a:xfrm>
            <a:off x="6551410" y="1423295"/>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X, y = [], []</a:t>
            </a:r>
            <a:endParaRPr lang="en-US" sz="1600" dirty="0"/>
          </a:p>
        </p:txBody>
      </p:sp>
      <p:sp>
        <p:nvSpPr>
          <p:cNvPr id="42" name="Text 40"/>
          <p:cNvSpPr/>
          <p:nvPr/>
        </p:nvSpPr>
        <p:spPr>
          <a:xfrm>
            <a:off x="6551410" y="1566520"/>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 (corpus, variant) pairs</a:t>
            </a:r>
            <a:endParaRPr lang="en-US" sz="1600" dirty="0"/>
          </a:p>
        </p:txBody>
      </p:sp>
      <p:sp>
        <p:nvSpPr>
          <p:cNvPr id="43" name="Text 41"/>
          <p:cNvSpPr/>
          <p:nvPr/>
        </p:nvSpPr>
        <p:spPr>
          <a:xfrm>
            <a:off x="6551410" y="1709744"/>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for c, v in zip(corpus_features, variant_features):</a:t>
            </a:r>
            <a:endParaRPr lang="en-US" sz="1600" dirty="0"/>
          </a:p>
        </p:txBody>
      </p:sp>
      <p:sp>
        <p:nvSpPr>
          <p:cNvPr id="44" name="Text 42"/>
          <p:cNvSpPr/>
          <p:nvPr/>
        </p:nvSpPr>
        <p:spPr>
          <a:xfrm>
            <a:off x="6694634" y="1852969"/>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diff = [v[k] - c[k] for k in features]</a:t>
            </a:r>
            <a:endParaRPr lang="en-US" sz="1600" dirty="0"/>
          </a:p>
        </p:txBody>
      </p:sp>
      <p:sp>
        <p:nvSpPr>
          <p:cNvPr id="45" name="Text 43"/>
          <p:cNvSpPr/>
          <p:nvPr/>
        </p:nvSpPr>
        <p:spPr>
          <a:xfrm>
            <a:off x="6694634" y="1996194"/>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X.append(diff)</a:t>
            </a:r>
            <a:endParaRPr lang="en-US" sz="1600" dirty="0"/>
          </a:p>
        </p:txBody>
      </p:sp>
      <p:sp>
        <p:nvSpPr>
          <p:cNvPr id="46" name="Text 44"/>
          <p:cNvSpPr/>
          <p:nvPr/>
        </p:nvSpPr>
        <p:spPr>
          <a:xfrm>
            <a:off x="6694634" y="2139419"/>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y.append(0)</a:t>
            </a:r>
            <a:endParaRPr lang="en-US" sz="1600" dirty="0"/>
          </a:p>
        </p:txBody>
      </p:sp>
      <p:sp>
        <p:nvSpPr>
          <p:cNvPr id="47" name="Text 45"/>
          <p:cNvSpPr/>
          <p:nvPr/>
        </p:nvSpPr>
        <p:spPr>
          <a:xfrm>
            <a:off x="6551410" y="2282643"/>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 (variant, corpus) pairs</a:t>
            </a:r>
            <a:endParaRPr lang="en-US" sz="1600" dirty="0"/>
          </a:p>
        </p:txBody>
      </p:sp>
      <p:sp>
        <p:nvSpPr>
          <p:cNvPr id="48" name="Text 46"/>
          <p:cNvSpPr/>
          <p:nvPr/>
        </p:nvSpPr>
        <p:spPr>
          <a:xfrm>
            <a:off x="6551410" y="2425868"/>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for c, v in zip(corpus_features, variant_features):</a:t>
            </a:r>
            <a:endParaRPr lang="en-US" sz="1600" dirty="0"/>
          </a:p>
        </p:txBody>
      </p:sp>
      <p:sp>
        <p:nvSpPr>
          <p:cNvPr id="49" name="Text 47"/>
          <p:cNvSpPr/>
          <p:nvPr/>
        </p:nvSpPr>
        <p:spPr>
          <a:xfrm>
            <a:off x="6694634" y="2569093"/>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diff = [c[k] - v[k] for k in features]</a:t>
            </a:r>
            <a:endParaRPr lang="en-US" sz="1600" dirty="0"/>
          </a:p>
        </p:txBody>
      </p:sp>
      <p:sp>
        <p:nvSpPr>
          <p:cNvPr id="50" name="Text 48"/>
          <p:cNvSpPr/>
          <p:nvPr/>
        </p:nvSpPr>
        <p:spPr>
          <a:xfrm>
            <a:off x="6694634" y="2712317"/>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X.append(diff)</a:t>
            </a:r>
            <a:endParaRPr lang="en-US" sz="1600" dirty="0"/>
          </a:p>
        </p:txBody>
      </p:sp>
      <p:sp>
        <p:nvSpPr>
          <p:cNvPr id="51" name="Text 49"/>
          <p:cNvSpPr/>
          <p:nvPr/>
        </p:nvSpPr>
        <p:spPr>
          <a:xfrm>
            <a:off x="6694634" y="2855542"/>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y.append(1)</a:t>
            </a:r>
            <a:endParaRPr lang="en-US" sz="1600" dirty="0"/>
          </a:p>
        </p:txBody>
      </p:sp>
      <p:sp>
        <p:nvSpPr>
          <p:cNvPr id="52" name="Text 50"/>
          <p:cNvSpPr/>
          <p:nvPr/>
        </p:nvSpPr>
        <p:spPr>
          <a:xfrm>
            <a:off x="6551410" y="2998767"/>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return np.array(X), np.array(y)</a:t>
            </a:r>
            <a:endParaRPr lang="en-US" sz="1600" dirty="0"/>
          </a:p>
        </p:txBody>
      </p:sp>
      <p:sp>
        <p:nvSpPr>
          <p:cNvPr id="53" name="Shape 51"/>
          <p:cNvSpPr/>
          <p:nvPr/>
        </p:nvSpPr>
        <p:spPr>
          <a:xfrm>
            <a:off x="6153066" y="3513480"/>
            <a:ext cx="5764793" cy="2372159"/>
          </a:xfrm>
          <a:custGeom>
            <a:avLst/>
            <a:gdLst/>
            <a:ahLst/>
            <a:cxnLst/>
            <a:rect l="l" t="t" r="r" b="b"/>
            <a:pathLst>
              <a:path w="5764793" h="2372159">
                <a:moveTo>
                  <a:pt x="107411" y="0"/>
                </a:moveTo>
                <a:lnTo>
                  <a:pt x="5657382" y="0"/>
                </a:lnTo>
                <a:cubicBezTo>
                  <a:pt x="5716703" y="0"/>
                  <a:pt x="5764793" y="48090"/>
                  <a:pt x="5764793" y="107411"/>
                </a:cubicBezTo>
                <a:lnTo>
                  <a:pt x="5764793" y="2264747"/>
                </a:lnTo>
                <a:cubicBezTo>
                  <a:pt x="5764793" y="2324069"/>
                  <a:pt x="5716703" y="2372159"/>
                  <a:pt x="5657382" y="2372159"/>
                </a:cubicBezTo>
                <a:lnTo>
                  <a:pt x="107411" y="2372159"/>
                </a:lnTo>
                <a:cubicBezTo>
                  <a:pt x="48090" y="2372159"/>
                  <a:pt x="0" y="2324069"/>
                  <a:pt x="0" y="2264747"/>
                </a:cubicBezTo>
                <a:lnTo>
                  <a:pt x="0" y="107411"/>
                </a:lnTo>
                <a:cubicBezTo>
                  <a:pt x="0" y="48090"/>
                  <a:pt x="48090" y="0"/>
                  <a:pt x="107411" y="0"/>
                </a:cubicBezTo>
                <a:close/>
              </a:path>
            </a:pathLst>
          </a:custGeom>
          <a:solidFill>
            <a:srgbClr val="F8FAFC"/>
          </a:solidFill>
          <a:ln w="12700">
            <a:solidFill>
              <a:srgbClr val="E2E8F0"/>
            </a:solidFill>
            <a:prstDash val="solid"/>
          </a:ln>
        </p:spPr>
      </p:sp>
      <p:sp>
        <p:nvSpPr>
          <p:cNvPr id="54" name="Text 52"/>
          <p:cNvSpPr/>
          <p:nvPr/>
        </p:nvSpPr>
        <p:spPr>
          <a:xfrm>
            <a:off x="6300767" y="3661181"/>
            <a:ext cx="5541004" cy="214837"/>
          </a:xfrm>
          <a:prstGeom prst="rect">
            <a:avLst/>
          </a:prstGeom>
          <a:noFill/>
          <a:ln/>
        </p:spPr>
        <p:txBody>
          <a:bodyPr wrap="square" lIns="0" tIns="0" rIns="0" bIns="0" rtlCol="0" anchor="ctr"/>
          <a:lstStyle/>
          <a:p>
            <a:pPr>
              <a:lnSpc>
                <a:spcPct val="130000"/>
              </a:lnSpc>
            </a:pPr>
            <a:r>
              <a:rPr lang="en-US" sz="1128" b="1" dirty="0">
                <a:solidFill>
                  <a:srgbClr val="314158"/>
                </a:solidFill>
                <a:latin typeface="MiSans" pitchFamily="34" charset="0"/>
                <a:ea typeface="MiSans" pitchFamily="34" charset="-122"/>
                <a:cs typeface="MiSans" pitchFamily="34" charset="-120"/>
              </a:rPr>
              <a:t>27-Fold Cross-Validation</a:t>
            </a:r>
            <a:endParaRPr lang="en-US" sz="1600" dirty="0"/>
          </a:p>
        </p:txBody>
      </p:sp>
      <p:sp>
        <p:nvSpPr>
          <p:cNvPr id="55" name="Shape 53"/>
          <p:cNvSpPr/>
          <p:nvPr/>
        </p:nvSpPr>
        <p:spPr>
          <a:xfrm>
            <a:off x="6300767" y="3947630"/>
            <a:ext cx="5469392" cy="1790308"/>
          </a:xfrm>
          <a:custGeom>
            <a:avLst/>
            <a:gdLst/>
            <a:ahLst/>
            <a:cxnLst/>
            <a:rect l="l" t="t" r="r" b="b"/>
            <a:pathLst>
              <a:path w="5469392" h="1790308">
                <a:moveTo>
                  <a:pt x="71612" y="0"/>
                </a:moveTo>
                <a:lnTo>
                  <a:pt x="5397780" y="0"/>
                </a:lnTo>
                <a:cubicBezTo>
                  <a:pt x="5437330" y="0"/>
                  <a:pt x="5469392" y="32062"/>
                  <a:pt x="5469392" y="71612"/>
                </a:cubicBezTo>
                <a:lnTo>
                  <a:pt x="5469392" y="1718696"/>
                </a:lnTo>
                <a:cubicBezTo>
                  <a:pt x="5469392" y="1758246"/>
                  <a:pt x="5437330" y="1790308"/>
                  <a:pt x="5397780" y="1790308"/>
                </a:cubicBezTo>
                <a:lnTo>
                  <a:pt x="71612" y="1790308"/>
                </a:lnTo>
                <a:cubicBezTo>
                  <a:pt x="32062" y="1790308"/>
                  <a:pt x="0" y="1758246"/>
                  <a:pt x="0" y="1718696"/>
                </a:cubicBezTo>
                <a:lnTo>
                  <a:pt x="0" y="71612"/>
                </a:lnTo>
                <a:cubicBezTo>
                  <a:pt x="0" y="32088"/>
                  <a:pt x="32088" y="0"/>
                  <a:pt x="71612" y="0"/>
                </a:cubicBezTo>
                <a:close/>
              </a:path>
            </a:pathLst>
          </a:custGeom>
          <a:solidFill>
            <a:srgbClr val="1D293D"/>
          </a:solidFill>
          <a:ln/>
        </p:spPr>
      </p:sp>
      <p:sp>
        <p:nvSpPr>
          <p:cNvPr id="56" name="Text 54"/>
          <p:cNvSpPr/>
          <p:nvPr/>
        </p:nvSpPr>
        <p:spPr>
          <a:xfrm>
            <a:off x="6408185" y="4055048"/>
            <a:ext cx="5308264"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def cross_validate(X, y, n_folds=27):</a:t>
            </a:r>
            <a:endParaRPr lang="en-US" sz="1600" dirty="0"/>
          </a:p>
        </p:txBody>
      </p:sp>
      <p:sp>
        <p:nvSpPr>
          <p:cNvPr id="57" name="Text 55"/>
          <p:cNvSpPr/>
          <p:nvPr/>
        </p:nvSpPr>
        <p:spPr>
          <a:xfrm>
            <a:off x="6551410" y="4198273"/>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kf = KFold(n_splits=n_folds, shuffle=True)</a:t>
            </a:r>
            <a:endParaRPr lang="en-US" sz="1600" dirty="0"/>
          </a:p>
        </p:txBody>
      </p:sp>
      <p:sp>
        <p:nvSpPr>
          <p:cNvPr id="58" name="Text 56"/>
          <p:cNvSpPr/>
          <p:nvPr/>
        </p:nvSpPr>
        <p:spPr>
          <a:xfrm>
            <a:off x="6551410" y="4341498"/>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accuracies = []</a:t>
            </a:r>
            <a:endParaRPr lang="en-US" sz="1600" dirty="0"/>
          </a:p>
        </p:txBody>
      </p:sp>
      <p:sp>
        <p:nvSpPr>
          <p:cNvPr id="59" name="Text 57"/>
          <p:cNvSpPr/>
          <p:nvPr/>
        </p:nvSpPr>
        <p:spPr>
          <a:xfrm>
            <a:off x="6551410" y="4484722"/>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for train_idx, test_idx in kf.split(X):</a:t>
            </a:r>
            <a:endParaRPr lang="en-US" sz="1600" dirty="0"/>
          </a:p>
        </p:txBody>
      </p:sp>
      <p:sp>
        <p:nvSpPr>
          <p:cNvPr id="60" name="Text 58"/>
          <p:cNvSpPr/>
          <p:nvPr/>
        </p:nvSpPr>
        <p:spPr>
          <a:xfrm>
            <a:off x="6694634" y="4627947"/>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X_train, X_test = X[train_idx], X[test_idx]</a:t>
            </a:r>
            <a:endParaRPr lang="en-US" sz="1600" dirty="0"/>
          </a:p>
        </p:txBody>
      </p:sp>
      <p:sp>
        <p:nvSpPr>
          <p:cNvPr id="61" name="Text 59"/>
          <p:cNvSpPr/>
          <p:nvPr/>
        </p:nvSpPr>
        <p:spPr>
          <a:xfrm>
            <a:off x="6694634" y="4771172"/>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y_train, y_test = y[train_idx], y[test_idx]</a:t>
            </a:r>
            <a:endParaRPr lang="en-US" sz="1600" dirty="0"/>
          </a:p>
        </p:txBody>
      </p:sp>
      <p:sp>
        <p:nvSpPr>
          <p:cNvPr id="62" name="Text 60"/>
          <p:cNvSpPr/>
          <p:nvPr/>
        </p:nvSpPr>
        <p:spPr>
          <a:xfrm>
            <a:off x="6694634" y="4914396"/>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model = LogisticRegression(max_iter=100)</a:t>
            </a:r>
            <a:endParaRPr lang="en-US" sz="1600" dirty="0"/>
          </a:p>
        </p:txBody>
      </p:sp>
      <p:sp>
        <p:nvSpPr>
          <p:cNvPr id="63" name="Text 61"/>
          <p:cNvSpPr/>
          <p:nvPr/>
        </p:nvSpPr>
        <p:spPr>
          <a:xfrm>
            <a:off x="6694634" y="5057621"/>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model.fit(X_train, y_train)</a:t>
            </a:r>
            <a:endParaRPr lang="en-US" sz="1600" dirty="0"/>
          </a:p>
        </p:txBody>
      </p:sp>
      <p:sp>
        <p:nvSpPr>
          <p:cNvPr id="64" name="Text 62"/>
          <p:cNvSpPr/>
          <p:nvPr/>
        </p:nvSpPr>
        <p:spPr>
          <a:xfrm>
            <a:off x="6694634" y="5200846"/>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acc = model.score(X_test, y_test)</a:t>
            </a:r>
            <a:endParaRPr lang="en-US" sz="1600" dirty="0"/>
          </a:p>
        </p:txBody>
      </p:sp>
      <p:sp>
        <p:nvSpPr>
          <p:cNvPr id="65" name="Text 63"/>
          <p:cNvSpPr/>
          <p:nvPr/>
        </p:nvSpPr>
        <p:spPr>
          <a:xfrm>
            <a:off x="6694634" y="5344070"/>
            <a:ext cx="5021815"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accuracies.append(acc)</a:t>
            </a:r>
            <a:endParaRPr lang="en-US" sz="1600" dirty="0"/>
          </a:p>
        </p:txBody>
      </p:sp>
      <p:sp>
        <p:nvSpPr>
          <p:cNvPr id="66" name="Text 64"/>
          <p:cNvSpPr/>
          <p:nvPr/>
        </p:nvSpPr>
        <p:spPr>
          <a:xfrm>
            <a:off x="6551410" y="5487295"/>
            <a:ext cx="5165040" cy="143225"/>
          </a:xfrm>
          <a:prstGeom prst="rect">
            <a:avLst/>
          </a:prstGeom>
          <a:noFill/>
          <a:ln/>
        </p:spPr>
        <p:txBody>
          <a:bodyPr wrap="square" lIns="0" tIns="0" rIns="0" bIns="0" rtlCol="0" anchor="ctr"/>
          <a:lstStyle/>
          <a:p>
            <a:pPr>
              <a:lnSpc>
                <a:spcPct val="110000"/>
              </a:lnSpc>
            </a:pPr>
            <a:r>
              <a:rPr lang="en-US" sz="846" dirty="0">
                <a:solidFill>
                  <a:srgbClr val="05DF72"/>
                </a:solidFill>
                <a:latin typeface="MiSans" pitchFamily="34" charset="0"/>
                <a:ea typeface="MiSans" pitchFamily="34" charset="-122"/>
                <a:cs typeface="MiSans" pitchFamily="34" charset="-120"/>
              </a:rPr>
              <a:t>return np.mean(accuracies), model.coef_</a:t>
            </a:r>
            <a:endParaRPr lang="en-US" sz="1600" dirty="0"/>
          </a:p>
        </p:txBody>
      </p:sp>
      <p:sp>
        <p:nvSpPr>
          <p:cNvPr id="67" name="Shape 65"/>
          <p:cNvSpPr/>
          <p:nvPr/>
        </p:nvSpPr>
        <p:spPr>
          <a:xfrm>
            <a:off x="6153066" y="6002009"/>
            <a:ext cx="5764793" cy="581850"/>
          </a:xfrm>
          <a:custGeom>
            <a:avLst/>
            <a:gdLst/>
            <a:ahLst/>
            <a:cxnLst/>
            <a:rect l="l" t="t" r="r" b="b"/>
            <a:pathLst>
              <a:path w="5764793" h="581850">
                <a:moveTo>
                  <a:pt x="107421" y="0"/>
                </a:moveTo>
                <a:lnTo>
                  <a:pt x="5657372" y="0"/>
                </a:lnTo>
                <a:cubicBezTo>
                  <a:pt x="5716699" y="0"/>
                  <a:pt x="5764793" y="48094"/>
                  <a:pt x="5764793" y="107421"/>
                </a:cubicBezTo>
                <a:lnTo>
                  <a:pt x="5764793" y="474429"/>
                </a:lnTo>
                <a:cubicBezTo>
                  <a:pt x="5764793" y="533756"/>
                  <a:pt x="5716699" y="581850"/>
                  <a:pt x="5657372" y="581850"/>
                </a:cubicBezTo>
                <a:lnTo>
                  <a:pt x="107421" y="581850"/>
                </a:lnTo>
                <a:cubicBezTo>
                  <a:pt x="48094" y="581850"/>
                  <a:pt x="0" y="533756"/>
                  <a:pt x="0" y="474429"/>
                </a:cubicBezTo>
                <a:lnTo>
                  <a:pt x="0" y="107421"/>
                </a:lnTo>
                <a:cubicBezTo>
                  <a:pt x="0" y="48134"/>
                  <a:pt x="48134" y="0"/>
                  <a:pt x="107421" y="0"/>
                </a:cubicBezTo>
                <a:close/>
              </a:path>
            </a:pathLst>
          </a:custGeom>
          <a:solidFill>
            <a:srgbClr val="ECFDF5"/>
          </a:solidFill>
          <a:ln w="12700">
            <a:solidFill>
              <a:srgbClr val="A4F4CF"/>
            </a:solidFill>
            <a:prstDash val="solid"/>
          </a:ln>
        </p:spPr>
      </p:sp>
      <p:sp>
        <p:nvSpPr>
          <p:cNvPr id="68" name="Shape 66"/>
          <p:cNvSpPr/>
          <p:nvPr/>
        </p:nvSpPr>
        <p:spPr>
          <a:xfrm>
            <a:off x="6282863" y="6149709"/>
            <a:ext cx="125322" cy="125322"/>
          </a:xfrm>
          <a:custGeom>
            <a:avLst/>
            <a:gdLst/>
            <a:ahLst/>
            <a:cxnLst/>
            <a:rect l="l" t="t" r="r" b="b"/>
            <a:pathLst>
              <a:path w="125322" h="125322">
                <a:moveTo>
                  <a:pt x="62661" y="125322"/>
                </a:moveTo>
                <a:cubicBezTo>
                  <a:pt x="97244" y="125322"/>
                  <a:pt x="125322" y="97244"/>
                  <a:pt x="125322" y="62661"/>
                </a:cubicBezTo>
                <a:cubicBezTo>
                  <a:pt x="125322" y="28077"/>
                  <a:pt x="97244" y="0"/>
                  <a:pt x="62661" y="0"/>
                </a:cubicBezTo>
                <a:cubicBezTo>
                  <a:pt x="28077" y="0"/>
                  <a:pt x="0" y="28077"/>
                  <a:pt x="0" y="62661"/>
                </a:cubicBezTo>
                <a:cubicBezTo>
                  <a:pt x="0" y="97244"/>
                  <a:pt x="28077" y="125322"/>
                  <a:pt x="62661" y="125322"/>
                </a:cubicBezTo>
                <a:close/>
                <a:moveTo>
                  <a:pt x="54828" y="39163"/>
                </a:moveTo>
                <a:cubicBezTo>
                  <a:pt x="54828" y="34840"/>
                  <a:pt x="58338" y="31330"/>
                  <a:pt x="62661" y="31330"/>
                </a:cubicBezTo>
                <a:cubicBezTo>
                  <a:pt x="66984" y="31330"/>
                  <a:pt x="70493" y="34840"/>
                  <a:pt x="70493" y="39163"/>
                </a:cubicBezTo>
                <a:cubicBezTo>
                  <a:pt x="70493" y="43486"/>
                  <a:pt x="66984" y="46996"/>
                  <a:pt x="62661" y="46996"/>
                </a:cubicBezTo>
                <a:cubicBezTo>
                  <a:pt x="58338" y="46996"/>
                  <a:pt x="54828" y="43486"/>
                  <a:pt x="54828" y="39163"/>
                </a:cubicBezTo>
                <a:close/>
                <a:moveTo>
                  <a:pt x="52870" y="54828"/>
                </a:moveTo>
                <a:lnTo>
                  <a:pt x="64619" y="54828"/>
                </a:lnTo>
                <a:cubicBezTo>
                  <a:pt x="67874" y="54828"/>
                  <a:pt x="70493" y="57447"/>
                  <a:pt x="70493" y="60703"/>
                </a:cubicBezTo>
                <a:lnTo>
                  <a:pt x="70493" y="82242"/>
                </a:lnTo>
                <a:lnTo>
                  <a:pt x="72452" y="82242"/>
                </a:lnTo>
                <a:cubicBezTo>
                  <a:pt x="75707" y="82242"/>
                  <a:pt x="78326" y="84861"/>
                  <a:pt x="78326" y="88117"/>
                </a:cubicBezTo>
                <a:cubicBezTo>
                  <a:pt x="78326" y="91372"/>
                  <a:pt x="75707" y="93991"/>
                  <a:pt x="72452" y="93991"/>
                </a:cubicBezTo>
                <a:lnTo>
                  <a:pt x="52870" y="93991"/>
                </a:lnTo>
                <a:cubicBezTo>
                  <a:pt x="49615" y="93991"/>
                  <a:pt x="46996" y="91372"/>
                  <a:pt x="46996" y="88117"/>
                </a:cubicBezTo>
                <a:cubicBezTo>
                  <a:pt x="46996" y="84861"/>
                  <a:pt x="49615" y="82242"/>
                  <a:pt x="52870" y="82242"/>
                </a:cubicBezTo>
                <a:lnTo>
                  <a:pt x="58744" y="82242"/>
                </a:lnTo>
                <a:lnTo>
                  <a:pt x="58744" y="66577"/>
                </a:lnTo>
                <a:lnTo>
                  <a:pt x="52870" y="66577"/>
                </a:lnTo>
                <a:cubicBezTo>
                  <a:pt x="49615" y="66577"/>
                  <a:pt x="46996" y="63958"/>
                  <a:pt x="46996" y="60703"/>
                </a:cubicBezTo>
                <a:cubicBezTo>
                  <a:pt x="46996" y="57447"/>
                  <a:pt x="49615" y="54828"/>
                  <a:pt x="52870" y="54828"/>
                </a:cubicBezTo>
                <a:close/>
              </a:path>
            </a:pathLst>
          </a:custGeom>
          <a:solidFill>
            <a:srgbClr val="006045"/>
          </a:solidFill>
          <a:ln/>
        </p:spPr>
      </p:sp>
      <p:sp>
        <p:nvSpPr>
          <p:cNvPr id="69" name="Text 67"/>
          <p:cNvSpPr/>
          <p:nvPr/>
        </p:nvSpPr>
        <p:spPr>
          <a:xfrm>
            <a:off x="6476564" y="6113903"/>
            <a:ext cx="5392062" cy="358062"/>
          </a:xfrm>
          <a:prstGeom prst="rect">
            <a:avLst/>
          </a:prstGeom>
          <a:noFill/>
          <a:ln/>
        </p:spPr>
        <p:txBody>
          <a:bodyPr wrap="square" lIns="0" tIns="0" rIns="0" bIns="0" rtlCol="0" anchor="ctr"/>
          <a:lstStyle/>
          <a:p>
            <a:pPr>
              <a:lnSpc>
                <a:spcPct val="120000"/>
              </a:lnSpc>
            </a:pPr>
            <a:r>
              <a:rPr lang="en-US" sz="987" b="1" dirty="0">
                <a:solidFill>
                  <a:srgbClr val="006045"/>
                </a:solidFill>
                <a:latin typeface="MiSans" pitchFamily="34" charset="0"/>
                <a:ea typeface="MiSans" pitchFamily="34" charset="-122"/>
                <a:cs typeface="MiSans" pitchFamily="34" charset="-120"/>
              </a:rPr>
              <a:t>Reproducibility:</a:t>
            </a:r>
            <a:pPr>
              <a:lnSpc>
                <a:spcPct val="120000"/>
              </a:lnSpc>
            </a:pPr>
            <a:r>
              <a:rPr lang="en-US" sz="987" dirty="0">
                <a:solidFill>
                  <a:srgbClr val="006045"/>
                </a:solidFill>
                <a:latin typeface="MiSans" pitchFamily="34" charset="0"/>
                <a:ea typeface="MiSans" pitchFamily="34" charset="-122"/>
                <a:cs typeface="MiSans" pitchFamily="34" charset="-120"/>
              </a:rPr>
              <a:t> Random seed = 42 for consistent results. All tests pass before running full experiment.</a:t>
            </a:r>
            <a:endParaRPr lang="en-US" sz="1600" dirty="0"/>
          </a:p>
        </p:txBody>
      </p:sp>
    </p:spTree>
  </p:cSld>
  <p:clrMapOvr>
    <a:masterClrMapping/>
  </p:clrMapOvr>
  <p:transition>
    <p:fade/>
    <p:spd val="med"/>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7F22FE"/>
          </a:solidFill>
          <a:ln/>
        </p:spPr>
      </p:sp>
      <p:sp>
        <p:nvSpPr>
          <p:cNvPr id="3" name="Shape 1"/>
          <p:cNvSpPr/>
          <p:nvPr/>
        </p:nvSpPr>
        <p:spPr>
          <a:xfrm>
            <a:off x="400050" y="400050"/>
            <a:ext cx="152400" cy="152400"/>
          </a:xfrm>
          <a:custGeom>
            <a:avLst/>
            <a:gdLst/>
            <a:ahLst/>
            <a:cxnLst/>
            <a:rect l="l" t="t" r="r" b="b"/>
            <a:pathLst>
              <a:path w="152400" h="152400">
                <a:moveTo>
                  <a:pt x="38100" y="95250"/>
                </a:moveTo>
                <a:lnTo>
                  <a:pt x="7293" y="95250"/>
                </a:lnTo>
                <a:cubicBezTo>
                  <a:pt x="-119" y="95250"/>
                  <a:pt x="-4673" y="87184"/>
                  <a:pt x="-863" y="80814"/>
                </a:cubicBezTo>
                <a:lnTo>
                  <a:pt x="14883" y="54560"/>
                </a:lnTo>
                <a:cubicBezTo>
                  <a:pt x="17472" y="50244"/>
                  <a:pt x="22116" y="47625"/>
                  <a:pt x="27146" y="47625"/>
                </a:cubicBezTo>
                <a:lnTo>
                  <a:pt x="55424" y="47625"/>
                </a:lnTo>
                <a:cubicBezTo>
                  <a:pt x="78075" y="9257"/>
                  <a:pt x="111859" y="7322"/>
                  <a:pt x="134451" y="10626"/>
                </a:cubicBezTo>
                <a:cubicBezTo>
                  <a:pt x="138261" y="11192"/>
                  <a:pt x="141238" y="14168"/>
                  <a:pt x="141774" y="17949"/>
                </a:cubicBezTo>
                <a:cubicBezTo>
                  <a:pt x="145078" y="40541"/>
                  <a:pt x="143143" y="74325"/>
                  <a:pt x="104775" y="96976"/>
                </a:cubicBezTo>
                <a:lnTo>
                  <a:pt x="104775" y="125254"/>
                </a:lnTo>
                <a:cubicBezTo>
                  <a:pt x="104775" y="130284"/>
                  <a:pt x="102156" y="134928"/>
                  <a:pt x="97840" y="137517"/>
                </a:cubicBezTo>
                <a:lnTo>
                  <a:pt x="71586" y="153263"/>
                </a:lnTo>
                <a:cubicBezTo>
                  <a:pt x="65246" y="157073"/>
                  <a:pt x="57150" y="152489"/>
                  <a:pt x="57150" y="145107"/>
                </a:cubicBezTo>
                <a:lnTo>
                  <a:pt x="57150" y="114300"/>
                </a:lnTo>
                <a:cubicBezTo>
                  <a:pt x="57150" y="103793"/>
                  <a:pt x="48607" y="95250"/>
                  <a:pt x="38100" y="95250"/>
                </a:cubicBezTo>
                <a:lnTo>
                  <a:pt x="38070" y="95250"/>
                </a:lnTo>
                <a:close/>
                <a:moveTo>
                  <a:pt x="119062" y="47625"/>
                </a:moveTo>
                <a:cubicBezTo>
                  <a:pt x="119062" y="39740"/>
                  <a:pt x="112660" y="33338"/>
                  <a:pt x="104775" y="33338"/>
                </a:cubicBezTo>
                <a:cubicBezTo>
                  <a:pt x="96890" y="33338"/>
                  <a:pt x="90488" y="39740"/>
                  <a:pt x="90488" y="47625"/>
                </a:cubicBezTo>
                <a:cubicBezTo>
                  <a:pt x="90488" y="55510"/>
                  <a:pt x="96890" y="61912"/>
                  <a:pt x="104775" y="61912"/>
                </a:cubicBezTo>
                <a:cubicBezTo>
                  <a:pt x="112660" y="61912"/>
                  <a:pt x="119062" y="55510"/>
                  <a:pt x="119062" y="47625"/>
                </a:cubicBezTo>
                <a:close/>
              </a:path>
            </a:pathLst>
          </a:custGeom>
          <a:solidFill>
            <a:srgbClr val="FFFFFF"/>
          </a:solidFill>
          <a:ln/>
        </p:spPr>
      </p:sp>
      <p:sp>
        <p:nvSpPr>
          <p:cNvPr id="4" name="Text 2"/>
          <p:cNvSpPr/>
          <p:nvPr/>
        </p:nvSpPr>
        <p:spPr>
          <a:xfrm>
            <a:off x="781050" y="304800"/>
            <a:ext cx="4400550"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Future Directions &amp; Extensions</a:t>
            </a:r>
            <a:endParaRPr lang="en-US" sz="1600" dirty="0"/>
          </a:p>
        </p:txBody>
      </p:sp>
      <p:sp>
        <p:nvSpPr>
          <p:cNvPr id="5" name="Shape 3"/>
          <p:cNvSpPr/>
          <p:nvPr/>
        </p:nvSpPr>
        <p:spPr>
          <a:xfrm>
            <a:off x="285750" y="778669"/>
            <a:ext cx="3790950" cy="2576513"/>
          </a:xfrm>
          <a:custGeom>
            <a:avLst/>
            <a:gdLst/>
            <a:ahLst/>
            <a:cxnLst/>
            <a:rect l="l" t="t" r="r" b="b"/>
            <a:pathLst>
              <a:path w="3790950" h="2576513">
                <a:moveTo>
                  <a:pt x="114298" y="0"/>
                </a:moveTo>
                <a:lnTo>
                  <a:pt x="3676652" y="0"/>
                </a:lnTo>
                <a:cubicBezTo>
                  <a:pt x="3739735" y="0"/>
                  <a:pt x="3790950" y="54758"/>
                  <a:pt x="3790950" y="122204"/>
                </a:cubicBezTo>
                <a:lnTo>
                  <a:pt x="3790950" y="2454309"/>
                </a:lnTo>
                <a:cubicBezTo>
                  <a:pt x="3790950" y="2521755"/>
                  <a:pt x="3739735" y="2576513"/>
                  <a:pt x="3676652" y="2576513"/>
                </a:cubicBezTo>
                <a:lnTo>
                  <a:pt x="114298" y="2576513"/>
                </a:lnTo>
                <a:cubicBezTo>
                  <a:pt x="51215" y="2576513"/>
                  <a:pt x="0" y="2521755"/>
                  <a:pt x="0" y="2454309"/>
                </a:cubicBezTo>
                <a:lnTo>
                  <a:pt x="0" y="122204"/>
                </a:lnTo>
                <a:cubicBezTo>
                  <a:pt x="0" y="54758"/>
                  <a:pt x="51215" y="0"/>
                  <a:pt x="114298" y="0"/>
                </a:cubicBezTo>
                <a:close/>
              </a:path>
            </a:pathLst>
          </a:custGeom>
          <a:solidFill>
            <a:srgbClr val="F5F3FF"/>
          </a:solidFill>
          <a:ln w="12700">
            <a:solidFill>
              <a:srgbClr val="DDD6FF"/>
            </a:solidFill>
            <a:prstDash val="solid"/>
          </a:ln>
        </p:spPr>
      </p:sp>
      <p:sp>
        <p:nvSpPr>
          <p:cNvPr id="6" name="Shape 4"/>
          <p:cNvSpPr/>
          <p:nvPr/>
        </p:nvSpPr>
        <p:spPr>
          <a:xfrm>
            <a:off x="466725" y="981075"/>
            <a:ext cx="152400" cy="152400"/>
          </a:xfrm>
          <a:custGeom>
            <a:avLst/>
            <a:gdLst/>
            <a:ahLst/>
            <a:cxnLst/>
            <a:rect l="l" t="t" r="r" b="b"/>
            <a:pathLst>
              <a:path w="152400" h="152400">
                <a:moveTo>
                  <a:pt x="35719" y="16669"/>
                </a:moveTo>
                <a:cubicBezTo>
                  <a:pt x="35719" y="7471"/>
                  <a:pt x="43190" y="0"/>
                  <a:pt x="52388" y="0"/>
                </a:cubicBezTo>
                <a:lnTo>
                  <a:pt x="59531" y="0"/>
                </a:lnTo>
                <a:cubicBezTo>
                  <a:pt x="64800" y="0"/>
                  <a:pt x="69056" y="4256"/>
                  <a:pt x="69056" y="9525"/>
                </a:cubicBezTo>
                <a:lnTo>
                  <a:pt x="69056" y="142875"/>
                </a:lnTo>
                <a:cubicBezTo>
                  <a:pt x="69056" y="148144"/>
                  <a:pt x="64800" y="152400"/>
                  <a:pt x="59531" y="152400"/>
                </a:cubicBezTo>
                <a:lnTo>
                  <a:pt x="50006" y="152400"/>
                </a:lnTo>
                <a:cubicBezTo>
                  <a:pt x="41136" y="152400"/>
                  <a:pt x="33665" y="146328"/>
                  <a:pt x="31552" y="138113"/>
                </a:cubicBezTo>
                <a:cubicBezTo>
                  <a:pt x="31343" y="138113"/>
                  <a:pt x="31165" y="138113"/>
                  <a:pt x="30956" y="138113"/>
                </a:cubicBezTo>
                <a:cubicBezTo>
                  <a:pt x="17800" y="138113"/>
                  <a:pt x="7144" y="127456"/>
                  <a:pt x="7144" y="114300"/>
                </a:cubicBezTo>
                <a:cubicBezTo>
                  <a:pt x="7144" y="108942"/>
                  <a:pt x="8930" y="104001"/>
                  <a:pt x="11906" y="100013"/>
                </a:cubicBezTo>
                <a:cubicBezTo>
                  <a:pt x="6132" y="95667"/>
                  <a:pt x="2381" y="88761"/>
                  <a:pt x="2381" y="80962"/>
                </a:cubicBezTo>
                <a:cubicBezTo>
                  <a:pt x="2381" y="71765"/>
                  <a:pt x="7620" y="63758"/>
                  <a:pt x="15240" y="59799"/>
                </a:cubicBezTo>
                <a:cubicBezTo>
                  <a:pt x="13127" y="56227"/>
                  <a:pt x="11906" y="52060"/>
                  <a:pt x="11906" y="47625"/>
                </a:cubicBezTo>
                <a:cubicBezTo>
                  <a:pt x="11906" y="34469"/>
                  <a:pt x="22562" y="23813"/>
                  <a:pt x="35719" y="23813"/>
                </a:cubicBezTo>
                <a:lnTo>
                  <a:pt x="35719" y="16669"/>
                </a:lnTo>
                <a:close/>
                <a:moveTo>
                  <a:pt x="116681" y="16669"/>
                </a:moveTo>
                <a:lnTo>
                  <a:pt x="116681" y="23813"/>
                </a:lnTo>
                <a:cubicBezTo>
                  <a:pt x="129838" y="23813"/>
                  <a:pt x="140494" y="34469"/>
                  <a:pt x="140494" y="47625"/>
                </a:cubicBezTo>
                <a:cubicBezTo>
                  <a:pt x="140494" y="52090"/>
                  <a:pt x="139273" y="56257"/>
                  <a:pt x="137160" y="59799"/>
                </a:cubicBezTo>
                <a:cubicBezTo>
                  <a:pt x="144810" y="63758"/>
                  <a:pt x="150019" y="71735"/>
                  <a:pt x="150019" y="80962"/>
                </a:cubicBezTo>
                <a:cubicBezTo>
                  <a:pt x="150019" y="88761"/>
                  <a:pt x="146268" y="95667"/>
                  <a:pt x="140494" y="100013"/>
                </a:cubicBezTo>
                <a:cubicBezTo>
                  <a:pt x="143470" y="104001"/>
                  <a:pt x="145256" y="108942"/>
                  <a:pt x="145256" y="114300"/>
                </a:cubicBezTo>
                <a:cubicBezTo>
                  <a:pt x="145256" y="127456"/>
                  <a:pt x="134600" y="138113"/>
                  <a:pt x="121444" y="138113"/>
                </a:cubicBezTo>
                <a:cubicBezTo>
                  <a:pt x="121235" y="138113"/>
                  <a:pt x="121057" y="138113"/>
                  <a:pt x="120848" y="138113"/>
                </a:cubicBezTo>
                <a:cubicBezTo>
                  <a:pt x="118735" y="146328"/>
                  <a:pt x="111264" y="152400"/>
                  <a:pt x="102394" y="152400"/>
                </a:cubicBezTo>
                <a:lnTo>
                  <a:pt x="92869" y="152400"/>
                </a:lnTo>
                <a:cubicBezTo>
                  <a:pt x="87600" y="152400"/>
                  <a:pt x="83344" y="148144"/>
                  <a:pt x="83344" y="142875"/>
                </a:cubicBezTo>
                <a:lnTo>
                  <a:pt x="83344" y="9525"/>
                </a:lnTo>
                <a:cubicBezTo>
                  <a:pt x="83344" y="4256"/>
                  <a:pt x="87600" y="0"/>
                  <a:pt x="92869" y="0"/>
                </a:cubicBezTo>
                <a:lnTo>
                  <a:pt x="100013" y="0"/>
                </a:lnTo>
                <a:cubicBezTo>
                  <a:pt x="109210" y="0"/>
                  <a:pt x="116681" y="7471"/>
                  <a:pt x="116681" y="16669"/>
                </a:cubicBezTo>
                <a:close/>
              </a:path>
            </a:pathLst>
          </a:custGeom>
          <a:solidFill>
            <a:srgbClr val="7008E7"/>
          </a:solidFill>
          <a:ln/>
        </p:spPr>
      </p:sp>
      <p:sp>
        <p:nvSpPr>
          <p:cNvPr id="7" name="Text 5"/>
          <p:cNvSpPr/>
          <p:nvPr/>
        </p:nvSpPr>
        <p:spPr>
          <a:xfrm>
            <a:off x="695325" y="942975"/>
            <a:ext cx="3305175" cy="228600"/>
          </a:xfrm>
          <a:prstGeom prst="rect">
            <a:avLst/>
          </a:prstGeom>
          <a:noFill/>
          <a:ln/>
        </p:spPr>
        <p:txBody>
          <a:bodyPr wrap="square" lIns="0" tIns="0" rIns="0" bIns="0" rtlCol="0" anchor="ctr"/>
          <a:lstStyle/>
          <a:p>
            <a:pPr>
              <a:lnSpc>
                <a:spcPct val="130000"/>
              </a:lnSpc>
            </a:pPr>
            <a:r>
              <a:rPr lang="en-US" sz="1200" b="1" dirty="0">
                <a:solidFill>
                  <a:srgbClr val="7008E7"/>
                </a:solidFill>
                <a:latin typeface="MiSans" pitchFamily="34" charset="0"/>
                <a:ea typeface="MiSans" pitchFamily="34" charset="-122"/>
                <a:cs typeface="MiSans" pitchFamily="34" charset="-120"/>
              </a:rPr>
              <a:t>Enhanced Surprisal Models</a:t>
            </a:r>
            <a:endParaRPr lang="en-US" sz="1600" dirty="0"/>
          </a:p>
        </p:txBody>
      </p:sp>
      <p:sp>
        <p:nvSpPr>
          <p:cNvPr id="8" name="Shape 6"/>
          <p:cNvSpPr/>
          <p:nvPr/>
        </p:nvSpPr>
        <p:spPr>
          <a:xfrm>
            <a:off x="447675" y="1247775"/>
            <a:ext cx="3476625" cy="495300"/>
          </a:xfrm>
          <a:custGeom>
            <a:avLst/>
            <a:gdLst/>
            <a:ahLst/>
            <a:cxnLst/>
            <a:rect l="l" t="t" r="r" b="b"/>
            <a:pathLst>
              <a:path w="3476625" h="495300">
                <a:moveTo>
                  <a:pt x="76202" y="0"/>
                </a:moveTo>
                <a:lnTo>
                  <a:pt x="3400423" y="0"/>
                </a:lnTo>
                <a:cubicBezTo>
                  <a:pt x="3442508" y="0"/>
                  <a:pt x="3476625" y="34117"/>
                  <a:pt x="3476625" y="76202"/>
                </a:cubicBezTo>
                <a:lnTo>
                  <a:pt x="3476625" y="419098"/>
                </a:lnTo>
                <a:cubicBezTo>
                  <a:pt x="3476625" y="461183"/>
                  <a:pt x="3442508" y="495300"/>
                  <a:pt x="3400423" y="495300"/>
                </a:cubicBezTo>
                <a:lnTo>
                  <a:pt x="76202" y="495300"/>
                </a:lnTo>
                <a:cubicBezTo>
                  <a:pt x="34117" y="495300"/>
                  <a:pt x="0" y="461183"/>
                  <a:pt x="0" y="419098"/>
                </a:cubicBezTo>
                <a:lnTo>
                  <a:pt x="0" y="76202"/>
                </a:lnTo>
                <a:cubicBezTo>
                  <a:pt x="0" y="34117"/>
                  <a:pt x="34117" y="0"/>
                  <a:pt x="76202" y="0"/>
                </a:cubicBezTo>
                <a:close/>
              </a:path>
            </a:pathLst>
          </a:custGeom>
          <a:solidFill>
            <a:srgbClr val="FFFFFF"/>
          </a:solidFill>
          <a:ln/>
        </p:spPr>
      </p:sp>
      <p:sp>
        <p:nvSpPr>
          <p:cNvPr id="9" name="Text 7"/>
          <p:cNvSpPr/>
          <p:nvPr/>
        </p:nvSpPr>
        <p:spPr>
          <a:xfrm>
            <a:off x="523875" y="1247775"/>
            <a:ext cx="3390900"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RNNs &amp; LSTMs</a:t>
            </a:r>
            <a:endParaRPr lang="en-US" sz="1600" dirty="0"/>
          </a:p>
        </p:txBody>
      </p:sp>
      <p:sp>
        <p:nvSpPr>
          <p:cNvPr id="10" name="Text 8"/>
          <p:cNvSpPr/>
          <p:nvPr/>
        </p:nvSpPr>
        <p:spPr>
          <a:xfrm>
            <a:off x="523875" y="1514475"/>
            <a:ext cx="338137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Capture longer context than trigrams</a:t>
            </a:r>
            <a:endParaRPr lang="en-US" sz="1600" dirty="0"/>
          </a:p>
        </p:txBody>
      </p:sp>
      <p:sp>
        <p:nvSpPr>
          <p:cNvPr id="11" name="Shape 9"/>
          <p:cNvSpPr/>
          <p:nvPr/>
        </p:nvSpPr>
        <p:spPr>
          <a:xfrm>
            <a:off x="447675" y="1819275"/>
            <a:ext cx="3476625" cy="495300"/>
          </a:xfrm>
          <a:custGeom>
            <a:avLst/>
            <a:gdLst/>
            <a:ahLst/>
            <a:cxnLst/>
            <a:rect l="l" t="t" r="r" b="b"/>
            <a:pathLst>
              <a:path w="3476625" h="495300">
                <a:moveTo>
                  <a:pt x="76202" y="0"/>
                </a:moveTo>
                <a:lnTo>
                  <a:pt x="3400423" y="0"/>
                </a:lnTo>
                <a:cubicBezTo>
                  <a:pt x="3442508" y="0"/>
                  <a:pt x="3476625" y="34117"/>
                  <a:pt x="3476625" y="76202"/>
                </a:cubicBezTo>
                <a:lnTo>
                  <a:pt x="3476625" y="419098"/>
                </a:lnTo>
                <a:cubicBezTo>
                  <a:pt x="3476625" y="461183"/>
                  <a:pt x="3442508" y="495300"/>
                  <a:pt x="3400423" y="495300"/>
                </a:cubicBezTo>
                <a:lnTo>
                  <a:pt x="76202" y="495300"/>
                </a:lnTo>
                <a:cubicBezTo>
                  <a:pt x="34117" y="495300"/>
                  <a:pt x="0" y="461183"/>
                  <a:pt x="0" y="419098"/>
                </a:cubicBezTo>
                <a:lnTo>
                  <a:pt x="0" y="76202"/>
                </a:lnTo>
                <a:cubicBezTo>
                  <a:pt x="0" y="34117"/>
                  <a:pt x="34117" y="0"/>
                  <a:pt x="76202" y="0"/>
                </a:cubicBezTo>
                <a:close/>
              </a:path>
            </a:pathLst>
          </a:custGeom>
          <a:solidFill>
            <a:srgbClr val="FFFFFF"/>
          </a:solidFill>
          <a:ln/>
        </p:spPr>
      </p:sp>
      <p:sp>
        <p:nvSpPr>
          <p:cNvPr id="12" name="Text 10"/>
          <p:cNvSpPr/>
          <p:nvPr/>
        </p:nvSpPr>
        <p:spPr>
          <a:xfrm>
            <a:off x="523875" y="1831975"/>
            <a:ext cx="3390900"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Transformer Models</a:t>
            </a:r>
            <a:endParaRPr lang="en-US" sz="1600" dirty="0"/>
          </a:p>
        </p:txBody>
      </p:sp>
      <p:sp>
        <p:nvSpPr>
          <p:cNvPr id="13" name="Text 11"/>
          <p:cNvSpPr/>
          <p:nvPr/>
        </p:nvSpPr>
        <p:spPr>
          <a:xfrm>
            <a:off x="523875" y="2085975"/>
            <a:ext cx="338137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BERT, GPT for contextualized representations</a:t>
            </a:r>
            <a:endParaRPr lang="en-US" sz="1600" dirty="0"/>
          </a:p>
        </p:txBody>
      </p:sp>
      <p:sp>
        <p:nvSpPr>
          <p:cNvPr id="14" name="Shape 12"/>
          <p:cNvSpPr/>
          <p:nvPr/>
        </p:nvSpPr>
        <p:spPr>
          <a:xfrm>
            <a:off x="447675" y="2390775"/>
            <a:ext cx="3476625" cy="776287"/>
          </a:xfrm>
          <a:custGeom>
            <a:avLst/>
            <a:gdLst/>
            <a:ahLst/>
            <a:cxnLst/>
            <a:rect l="l" t="t" r="r" b="b"/>
            <a:pathLst>
              <a:path w="3476625" h="776287">
                <a:moveTo>
                  <a:pt x="76202" y="0"/>
                </a:moveTo>
                <a:lnTo>
                  <a:pt x="3400423" y="0"/>
                </a:lnTo>
                <a:cubicBezTo>
                  <a:pt x="3442508" y="0"/>
                  <a:pt x="3476625" y="40890"/>
                  <a:pt x="3476625" y="91330"/>
                </a:cubicBezTo>
                <a:lnTo>
                  <a:pt x="3476625" y="684957"/>
                </a:lnTo>
                <a:cubicBezTo>
                  <a:pt x="3476625" y="735398"/>
                  <a:pt x="3442508" y="776288"/>
                  <a:pt x="3400423" y="776287"/>
                </a:cubicBezTo>
                <a:lnTo>
                  <a:pt x="76202" y="776287"/>
                </a:lnTo>
                <a:cubicBezTo>
                  <a:pt x="34117" y="776287"/>
                  <a:pt x="0" y="735398"/>
                  <a:pt x="0" y="684957"/>
                </a:cubicBezTo>
                <a:lnTo>
                  <a:pt x="0" y="91330"/>
                </a:lnTo>
                <a:cubicBezTo>
                  <a:pt x="0" y="40890"/>
                  <a:pt x="34117" y="0"/>
                  <a:pt x="76202" y="0"/>
                </a:cubicBezTo>
                <a:close/>
              </a:path>
            </a:pathLst>
          </a:custGeom>
          <a:solidFill>
            <a:srgbClr val="FFFFFF"/>
          </a:solidFill>
          <a:ln/>
        </p:spPr>
      </p:sp>
      <p:sp>
        <p:nvSpPr>
          <p:cNvPr id="15" name="Text 13"/>
          <p:cNvSpPr/>
          <p:nvPr/>
        </p:nvSpPr>
        <p:spPr>
          <a:xfrm>
            <a:off x="523875" y="2390775"/>
            <a:ext cx="3390900"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Discourse Context</a:t>
            </a:r>
            <a:endParaRPr lang="en-US" sz="1600" dirty="0"/>
          </a:p>
        </p:txBody>
      </p:sp>
      <p:sp>
        <p:nvSpPr>
          <p:cNvPr id="16" name="Text 14"/>
          <p:cNvSpPr/>
          <p:nvPr/>
        </p:nvSpPr>
        <p:spPr>
          <a:xfrm>
            <a:off x="523875" y="2695575"/>
            <a:ext cx="3381375" cy="5080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71% of HUTB sentences have content words mentioned in previous sentence</a:t>
            </a:r>
            <a:endParaRPr lang="en-US" sz="1600" dirty="0"/>
          </a:p>
        </p:txBody>
      </p:sp>
      <p:sp>
        <p:nvSpPr>
          <p:cNvPr id="17" name="Shape 15"/>
          <p:cNvSpPr/>
          <p:nvPr/>
        </p:nvSpPr>
        <p:spPr>
          <a:xfrm>
            <a:off x="290513" y="3611563"/>
            <a:ext cx="3790950" cy="1876425"/>
          </a:xfrm>
          <a:custGeom>
            <a:avLst/>
            <a:gdLst/>
            <a:ahLst/>
            <a:cxnLst/>
            <a:rect l="l" t="t" r="r" b="b"/>
            <a:pathLst>
              <a:path w="3790950" h="1876425">
                <a:moveTo>
                  <a:pt x="114293" y="0"/>
                </a:moveTo>
                <a:lnTo>
                  <a:pt x="3676657" y="0"/>
                </a:lnTo>
                <a:cubicBezTo>
                  <a:pt x="3739779" y="0"/>
                  <a:pt x="3790950" y="51171"/>
                  <a:pt x="3790950" y="114293"/>
                </a:cubicBezTo>
                <a:lnTo>
                  <a:pt x="3790950" y="1762132"/>
                </a:lnTo>
                <a:cubicBezTo>
                  <a:pt x="3790950" y="1825254"/>
                  <a:pt x="3739779" y="1876425"/>
                  <a:pt x="3676657" y="1876425"/>
                </a:cubicBezTo>
                <a:lnTo>
                  <a:pt x="114293" y="1876425"/>
                </a:lnTo>
                <a:cubicBezTo>
                  <a:pt x="51171" y="1876425"/>
                  <a:pt x="0" y="1825254"/>
                  <a:pt x="0" y="1762132"/>
                </a:cubicBezTo>
                <a:lnTo>
                  <a:pt x="0" y="114293"/>
                </a:lnTo>
                <a:cubicBezTo>
                  <a:pt x="0" y="51213"/>
                  <a:pt x="51213" y="0"/>
                  <a:pt x="114293" y="0"/>
                </a:cubicBezTo>
                <a:close/>
              </a:path>
            </a:pathLst>
          </a:custGeom>
          <a:solidFill>
            <a:srgbClr val="F8FAFC"/>
          </a:solidFill>
          <a:ln w="12700">
            <a:solidFill>
              <a:srgbClr val="E2E8F0"/>
            </a:solidFill>
            <a:prstDash val="solid"/>
          </a:ln>
        </p:spPr>
      </p:sp>
      <p:sp>
        <p:nvSpPr>
          <p:cNvPr id="18" name="Shape 16"/>
          <p:cNvSpPr/>
          <p:nvPr/>
        </p:nvSpPr>
        <p:spPr>
          <a:xfrm>
            <a:off x="466725" y="3756025"/>
            <a:ext cx="152400" cy="152400"/>
          </a:xfrm>
          <a:custGeom>
            <a:avLst/>
            <a:gdLst/>
            <a:ahLst/>
            <a:cxnLst/>
            <a:rect l="l" t="t" r="r" b="b"/>
            <a:pathLst>
              <a:path w="152400" h="152400">
                <a:moveTo>
                  <a:pt x="104745" y="83344"/>
                </a:moveTo>
                <a:lnTo>
                  <a:pt x="47923" y="83344"/>
                </a:lnTo>
                <a:cubicBezTo>
                  <a:pt x="48786" y="102543"/>
                  <a:pt x="53042" y="120223"/>
                  <a:pt x="59085" y="133171"/>
                </a:cubicBezTo>
                <a:cubicBezTo>
                  <a:pt x="62478" y="140464"/>
                  <a:pt x="66139" y="145613"/>
                  <a:pt x="69533" y="148769"/>
                </a:cubicBezTo>
                <a:cubicBezTo>
                  <a:pt x="72866" y="151894"/>
                  <a:pt x="75158" y="152400"/>
                  <a:pt x="76349" y="152400"/>
                </a:cubicBezTo>
                <a:cubicBezTo>
                  <a:pt x="77539" y="152400"/>
                  <a:pt x="79831" y="151894"/>
                  <a:pt x="83165" y="148769"/>
                </a:cubicBezTo>
                <a:cubicBezTo>
                  <a:pt x="86558" y="145613"/>
                  <a:pt x="90220" y="140434"/>
                  <a:pt x="93613" y="133171"/>
                </a:cubicBezTo>
                <a:cubicBezTo>
                  <a:pt x="99655" y="120223"/>
                  <a:pt x="103912" y="102543"/>
                  <a:pt x="104775" y="83344"/>
                </a:cubicBezTo>
                <a:close/>
                <a:moveTo>
                  <a:pt x="47893" y="69056"/>
                </a:moveTo>
                <a:lnTo>
                  <a:pt x="104715" y="69056"/>
                </a:lnTo>
                <a:cubicBezTo>
                  <a:pt x="103882" y="49857"/>
                  <a:pt x="99626" y="32177"/>
                  <a:pt x="93583" y="19229"/>
                </a:cubicBezTo>
                <a:cubicBezTo>
                  <a:pt x="90190" y="11966"/>
                  <a:pt x="86529" y="6787"/>
                  <a:pt x="83135" y="3631"/>
                </a:cubicBezTo>
                <a:cubicBezTo>
                  <a:pt x="79802" y="506"/>
                  <a:pt x="77510" y="0"/>
                  <a:pt x="76319" y="0"/>
                </a:cubicBezTo>
                <a:cubicBezTo>
                  <a:pt x="75128" y="0"/>
                  <a:pt x="72836" y="506"/>
                  <a:pt x="69503" y="3631"/>
                </a:cubicBezTo>
                <a:cubicBezTo>
                  <a:pt x="66109" y="6787"/>
                  <a:pt x="62448" y="11966"/>
                  <a:pt x="59055" y="19229"/>
                </a:cubicBezTo>
                <a:cubicBezTo>
                  <a:pt x="53013" y="32177"/>
                  <a:pt x="48756" y="49857"/>
                  <a:pt x="47893" y="69056"/>
                </a:cubicBezTo>
                <a:close/>
                <a:moveTo>
                  <a:pt x="33605" y="69056"/>
                </a:moveTo>
                <a:cubicBezTo>
                  <a:pt x="34647" y="43577"/>
                  <a:pt x="41225" y="19913"/>
                  <a:pt x="50840" y="4376"/>
                </a:cubicBezTo>
                <a:cubicBezTo>
                  <a:pt x="23426" y="14079"/>
                  <a:pt x="3244" y="39052"/>
                  <a:pt x="446" y="69056"/>
                </a:cubicBezTo>
                <a:lnTo>
                  <a:pt x="33605" y="69056"/>
                </a:lnTo>
                <a:close/>
                <a:moveTo>
                  <a:pt x="446" y="83344"/>
                </a:moveTo>
                <a:cubicBezTo>
                  <a:pt x="3244" y="113348"/>
                  <a:pt x="23426" y="138321"/>
                  <a:pt x="50840" y="148024"/>
                </a:cubicBezTo>
                <a:cubicBezTo>
                  <a:pt x="41225" y="132487"/>
                  <a:pt x="34647" y="108823"/>
                  <a:pt x="33605" y="83344"/>
                </a:cubicBezTo>
                <a:lnTo>
                  <a:pt x="446" y="83344"/>
                </a:lnTo>
                <a:close/>
                <a:moveTo>
                  <a:pt x="119033" y="83344"/>
                </a:moveTo>
                <a:cubicBezTo>
                  <a:pt x="117991" y="108823"/>
                  <a:pt x="111413" y="132487"/>
                  <a:pt x="101798" y="148024"/>
                </a:cubicBezTo>
                <a:cubicBezTo>
                  <a:pt x="129213" y="138291"/>
                  <a:pt x="149394" y="113348"/>
                  <a:pt x="152192" y="83344"/>
                </a:cubicBezTo>
                <a:lnTo>
                  <a:pt x="119033" y="83344"/>
                </a:lnTo>
                <a:close/>
                <a:moveTo>
                  <a:pt x="152192" y="69056"/>
                </a:moveTo>
                <a:cubicBezTo>
                  <a:pt x="149394" y="39052"/>
                  <a:pt x="129213" y="14079"/>
                  <a:pt x="101798" y="4376"/>
                </a:cubicBezTo>
                <a:cubicBezTo>
                  <a:pt x="111413" y="19913"/>
                  <a:pt x="117991" y="43577"/>
                  <a:pt x="119033" y="69056"/>
                </a:cubicBezTo>
                <a:lnTo>
                  <a:pt x="152192" y="69056"/>
                </a:lnTo>
                <a:close/>
              </a:path>
            </a:pathLst>
          </a:custGeom>
          <a:solidFill>
            <a:srgbClr val="314158"/>
          </a:solidFill>
          <a:ln/>
        </p:spPr>
      </p:sp>
      <p:sp>
        <p:nvSpPr>
          <p:cNvPr id="19" name="Text 17"/>
          <p:cNvSpPr/>
          <p:nvPr/>
        </p:nvSpPr>
        <p:spPr>
          <a:xfrm>
            <a:off x="695325" y="3717925"/>
            <a:ext cx="3305175"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Other Languages</a:t>
            </a:r>
            <a:endParaRPr lang="en-US" sz="1600" dirty="0"/>
          </a:p>
        </p:txBody>
      </p:sp>
      <p:sp>
        <p:nvSpPr>
          <p:cNvPr id="20" name="Text 18"/>
          <p:cNvSpPr/>
          <p:nvPr/>
        </p:nvSpPr>
        <p:spPr>
          <a:xfrm>
            <a:off x="447675" y="40227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Same code works for any CoNLL-U treebank:</a:t>
            </a:r>
            <a:endParaRPr lang="en-US" sz="1600" dirty="0"/>
          </a:p>
        </p:txBody>
      </p:sp>
      <p:sp>
        <p:nvSpPr>
          <p:cNvPr id="21" name="Shape 19"/>
          <p:cNvSpPr/>
          <p:nvPr/>
        </p:nvSpPr>
        <p:spPr>
          <a:xfrm>
            <a:off x="447675" y="4289425"/>
            <a:ext cx="3476625" cy="762000"/>
          </a:xfrm>
          <a:custGeom>
            <a:avLst/>
            <a:gdLst/>
            <a:ahLst/>
            <a:cxnLst/>
            <a:rect l="l" t="t" r="r" b="b"/>
            <a:pathLst>
              <a:path w="3476625" h="762000">
                <a:moveTo>
                  <a:pt x="76200" y="0"/>
                </a:moveTo>
                <a:lnTo>
                  <a:pt x="3400425" y="0"/>
                </a:lnTo>
                <a:cubicBezTo>
                  <a:pt x="3442481" y="0"/>
                  <a:pt x="3476625" y="34144"/>
                  <a:pt x="3476625" y="76200"/>
                </a:cubicBezTo>
                <a:lnTo>
                  <a:pt x="3476625" y="685800"/>
                </a:lnTo>
                <a:cubicBezTo>
                  <a:pt x="3476625" y="727856"/>
                  <a:pt x="3442481" y="762000"/>
                  <a:pt x="3400425" y="762000"/>
                </a:cubicBezTo>
                <a:lnTo>
                  <a:pt x="76200" y="762000"/>
                </a:lnTo>
                <a:cubicBezTo>
                  <a:pt x="34144" y="762000"/>
                  <a:pt x="0" y="727856"/>
                  <a:pt x="0" y="685800"/>
                </a:cubicBezTo>
                <a:lnTo>
                  <a:pt x="0" y="76200"/>
                </a:lnTo>
                <a:cubicBezTo>
                  <a:pt x="0" y="34144"/>
                  <a:pt x="34144" y="0"/>
                  <a:pt x="76200" y="0"/>
                </a:cubicBezTo>
                <a:close/>
              </a:path>
            </a:pathLst>
          </a:custGeom>
          <a:solidFill>
            <a:srgbClr val="1D293D"/>
          </a:solidFill>
          <a:ln/>
        </p:spPr>
      </p:sp>
      <p:sp>
        <p:nvSpPr>
          <p:cNvPr id="22" name="Text 20"/>
          <p:cNvSpPr/>
          <p:nvPr/>
        </p:nvSpPr>
        <p:spPr>
          <a:xfrm>
            <a:off x="523875" y="4365625"/>
            <a:ext cx="3381375" cy="152400"/>
          </a:xfrm>
          <a:prstGeom prst="rect">
            <a:avLst/>
          </a:prstGeom>
          <a:noFill/>
          <a:ln/>
        </p:spPr>
        <p:txBody>
          <a:bodyPr wrap="square" lIns="0" tIns="0" rIns="0" bIns="0" rtlCol="0" anchor="ctr"/>
          <a:lstStyle/>
          <a:p>
            <a:pPr>
              <a:lnSpc>
                <a:spcPct val="110000"/>
              </a:lnSpc>
            </a:pPr>
            <a:r>
              <a:rPr lang="en-US" sz="900" dirty="0">
                <a:solidFill>
                  <a:srgbClr val="05DF72"/>
                </a:solidFill>
                <a:latin typeface="MiSans" pitchFamily="34" charset="0"/>
                <a:ea typeface="MiSans" pitchFamily="34" charset="-122"/>
                <a:cs typeface="MiSans" pitchFamily="34" charset="-120"/>
              </a:rPr>
              <a:t># Bengali</a:t>
            </a:r>
            <a:endParaRPr lang="en-US" sz="1600" dirty="0"/>
          </a:p>
        </p:txBody>
      </p:sp>
      <p:sp>
        <p:nvSpPr>
          <p:cNvPr id="23" name="Text 21"/>
          <p:cNvSpPr/>
          <p:nvPr/>
        </p:nvSpPr>
        <p:spPr>
          <a:xfrm>
            <a:off x="523875" y="4518025"/>
            <a:ext cx="3381375" cy="152400"/>
          </a:xfrm>
          <a:prstGeom prst="rect">
            <a:avLst/>
          </a:prstGeom>
          <a:noFill/>
          <a:ln/>
        </p:spPr>
        <p:txBody>
          <a:bodyPr wrap="square" lIns="0" tIns="0" rIns="0" bIns="0" rtlCol="0" anchor="ctr"/>
          <a:lstStyle/>
          <a:p>
            <a:pPr>
              <a:lnSpc>
                <a:spcPct val="110000"/>
              </a:lnSpc>
            </a:pPr>
            <a:r>
              <a:rPr lang="en-US" sz="900" dirty="0">
                <a:solidFill>
                  <a:srgbClr val="05DF72"/>
                </a:solidFill>
                <a:latin typeface="MiSans" pitchFamily="34" charset="0"/>
                <a:ea typeface="MiSans" pitchFamily="34" charset="-122"/>
                <a:cs typeface="MiSans" pitchFamily="34" charset="-120"/>
              </a:rPr>
              <a:t>TRAIN_PATH = 'bn_train.conllu'</a:t>
            </a:r>
            <a:endParaRPr lang="en-US" sz="1600" dirty="0"/>
          </a:p>
        </p:txBody>
      </p:sp>
      <p:sp>
        <p:nvSpPr>
          <p:cNvPr id="24" name="Text 22"/>
          <p:cNvSpPr/>
          <p:nvPr/>
        </p:nvSpPr>
        <p:spPr>
          <a:xfrm>
            <a:off x="523875" y="4670425"/>
            <a:ext cx="3381375" cy="152400"/>
          </a:xfrm>
          <a:prstGeom prst="rect">
            <a:avLst/>
          </a:prstGeom>
          <a:noFill/>
          <a:ln/>
        </p:spPr>
        <p:txBody>
          <a:bodyPr wrap="square" lIns="0" tIns="0" rIns="0" bIns="0" rtlCol="0" anchor="ctr"/>
          <a:lstStyle/>
          <a:p>
            <a:pPr>
              <a:lnSpc>
                <a:spcPct val="110000"/>
              </a:lnSpc>
            </a:pPr>
            <a:r>
              <a:rPr lang="en-US" sz="900" dirty="0">
                <a:solidFill>
                  <a:srgbClr val="05DF72"/>
                </a:solidFill>
                <a:latin typeface="MiSans" pitchFamily="34" charset="0"/>
                <a:ea typeface="MiSans" pitchFamily="34" charset="-122"/>
                <a:cs typeface="MiSans" pitchFamily="34" charset="-120"/>
              </a:rPr>
              <a:t># Tamil</a:t>
            </a:r>
            <a:endParaRPr lang="en-US" sz="1600" dirty="0"/>
          </a:p>
        </p:txBody>
      </p:sp>
      <p:sp>
        <p:nvSpPr>
          <p:cNvPr id="25" name="Text 23"/>
          <p:cNvSpPr/>
          <p:nvPr/>
        </p:nvSpPr>
        <p:spPr>
          <a:xfrm>
            <a:off x="523875" y="4822825"/>
            <a:ext cx="3381375" cy="152400"/>
          </a:xfrm>
          <a:prstGeom prst="rect">
            <a:avLst/>
          </a:prstGeom>
          <a:noFill/>
          <a:ln/>
        </p:spPr>
        <p:txBody>
          <a:bodyPr wrap="square" lIns="0" tIns="0" rIns="0" bIns="0" rtlCol="0" anchor="ctr"/>
          <a:lstStyle/>
          <a:p>
            <a:pPr>
              <a:lnSpc>
                <a:spcPct val="110000"/>
              </a:lnSpc>
            </a:pPr>
            <a:r>
              <a:rPr lang="en-US" sz="900" dirty="0">
                <a:solidFill>
                  <a:srgbClr val="05DF72"/>
                </a:solidFill>
                <a:latin typeface="MiSans" pitchFamily="34" charset="0"/>
                <a:ea typeface="MiSans" pitchFamily="34" charset="-122"/>
                <a:cs typeface="MiSans" pitchFamily="34" charset="-120"/>
              </a:rPr>
              <a:t>TRAIN_PATH = 'ta_train.conllu'</a:t>
            </a:r>
            <a:endParaRPr lang="en-US" sz="1600" dirty="0"/>
          </a:p>
        </p:txBody>
      </p:sp>
      <p:sp>
        <p:nvSpPr>
          <p:cNvPr id="26" name="Text 24"/>
          <p:cNvSpPr/>
          <p:nvPr/>
        </p:nvSpPr>
        <p:spPr>
          <a:xfrm>
            <a:off x="447675" y="5127625"/>
            <a:ext cx="353377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Test typologically diverse languages from South Asia.</a:t>
            </a:r>
            <a:endParaRPr lang="en-US" sz="1600" dirty="0"/>
          </a:p>
        </p:txBody>
      </p:sp>
      <p:sp>
        <p:nvSpPr>
          <p:cNvPr id="27" name="Shape 25"/>
          <p:cNvSpPr/>
          <p:nvPr/>
        </p:nvSpPr>
        <p:spPr>
          <a:xfrm>
            <a:off x="4202013" y="785813"/>
            <a:ext cx="3790950" cy="2257425"/>
          </a:xfrm>
          <a:custGeom>
            <a:avLst/>
            <a:gdLst/>
            <a:ahLst/>
            <a:cxnLst/>
            <a:rect l="l" t="t" r="r" b="b"/>
            <a:pathLst>
              <a:path w="3790950" h="2257425">
                <a:moveTo>
                  <a:pt x="114293" y="0"/>
                </a:moveTo>
                <a:lnTo>
                  <a:pt x="3676657" y="0"/>
                </a:lnTo>
                <a:cubicBezTo>
                  <a:pt x="3739737" y="0"/>
                  <a:pt x="3790950" y="51213"/>
                  <a:pt x="3790950" y="114293"/>
                </a:cubicBezTo>
                <a:lnTo>
                  <a:pt x="3790950" y="2143132"/>
                </a:lnTo>
                <a:cubicBezTo>
                  <a:pt x="3790950" y="2206212"/>
                  <a:pt x="3739737" y="2257425"/>
                  <a:pt x="3676657" y="2257425"/>
                </a:cubicBezTo>
                <a:lnTo>
                  <a:pt x="114293" y="2257425"/>
                </a:lnTo>
                <a:cubicBezTo>
                  <a:pt x="51213" y="2257425"/>
                  <a:pt x="0" y="2206212"/>
                  <a:pt x="0" y="2143132"/>
                </a:cubicBezTo>
                <a:lnTo>
                  <a:pt x="0" y="114293"/>
                </a:lnTo>
                <a:cubicBezTo>
                  <a:pt x="0" y="51213"/>
                  <a:pt x="51213" y="0"/>
                  <a:pt x="114293" y="0"/>
                </a:cubicBezTo>
                <a:close/>
              </a:path>
            </a:pathLst>
          </a:custGeom>
          <a:solidFill>
            <a:srgbClr val="FFFBEB"/>
          </a:solidFill>
          <a:ln w="12700">
            <a:solidFill>
              <a:srgbClr val="FEE685"/>
            </a:solidFill>
            <a:prstDash val="solid"/>
          </a:ln>
        </p:spPr>
      </p:sp>
      <p:sp>
        <p:nvSpPr>
          <p:cNvPr id="28" name="Shape 26"/>
          <p:cNvSpPr/>
          <p:nvPr/>
        </p:nvSpPr>
        <p:spPr>
          <a:xfrm>
            <a:off x="4368701" y="981075"/>
            <a:ext cx="171450" cy="152400"/>
          </a:xfrm>
          <a:custGeom>
            <a:avLst/>
            <a:gdLst/>
            <a:ahLst/>
            <a:cxnLst/>
            <a:rect l="l" t="t" r="r" b="b"/>
            <a:pathLst>
              <a:path w="171450" h="152400">
                <a:moveTo>
                  <a:pt x="62240" y="153650"/>
                </a:moveTo>
                <a:cubicBezTo>
                  <a:pt x="56674" y="159216"/>
                  <a:pt x="47625" y="159216"/>
                  <a:pt x="42029" y="153650"/>
                </a:cubicBezTo>
                <a:lnTo>
                  <a:pt x="8364" y="119985"/>
                </a:lnTo>
                <a:cubicBezTo>
                  <a:pt x="2798" y="114419"/>
                  <a:pt x="2798" y="105370"/>
                  <a:pt x="8364" y="99774"/>
                </a:cubicBezTo>
                <a:lnTo>
                  <a:pt x="13424" y="94714"/>
                </a:lnTo>
                <a:lnTo>
                  <a:pt x="35302" y="116592"/>
                </a:lnTo>
                <a:cubicBezTo>
                  <a:pt x="38100" y="119390"/>
                  <a:pt x="42624" y="119390"/>
                  <a:pt x="45393" y="116592"/>
                </a:cubicBezTo>
                <a:cubicBezTo>
                  <a:pt x="48161" y="113794"/>
                  <a:pt x="48191" y="109270"/>
                  <a:pt x="45393" y="106501"/>
                </a:cubicBezTo>
                <a:lnTo>
                  <a:pt x="23515" y="84624"/>
                </a:lnTo>
                <a:lnTo>
                  <a:pt x="33605" y="74533"/>
                </a:lnTo>
                <a:lnTo>
                  <a:pt x="48756" y="89684"/>
                </a:lnTo>
                <a:cubicBezTo>
                  <a:pt x="51554" y="92482"/>
                  <a:pt x="56078" y="92482"/>
                  <a:pt x="58847" y="89684"/>
                </a:cubicBezTo>
                <a:cubicBezTo>
                  <a:pt x="61615" y="86886"/>
                  <a:pt x="61645" y="82361"/>
                  <a:pt x="58847" y="79593"/>
                </a:cubicBezTo>
                <a:lnTo>
                  <a:pt x="43696" y="64443"/>
                </a:lnTo>
                <a:lnTo>
                  <a:pt x="53786" y="54352"/>
                </a:lnTo>
                <a:lnTo>
                  <a:pt x="75664" y="76230"/>
                </a:lnTo>
                <a:cubicBezTo>
                  <a:pt x="78462" y="79028"/>
                  <a:pt x="82987" y="79028"/>
                  <a:pt x="85755" y="76230"/>
                </a:cubicBezTo>
                <a:cubicBezTo>
                  <a:pt x="88523" y="73432"/>
                  <a:pt x="88553" y="68907"/>
                  <a:pt x="85755" y="66139"/>
                </a:cubicBezTo>
                <a:lnTo>
                  <a:pt x="63877" y="44261"/>
                </a:lnTo>
                <a:lnTo>
                  <a:pt x="73968" y="34171"/>
                </a:lnTo>
                <a:lnTo>
                  <a:pt x="89118" y="49322"/>
                </a:lnTo>
                <a:cubicBezTo>
                  <a:pt x="91916" y="52120"/>
                  <a:pt x="96441" y="52120"/>
                  <a:pt x="99209" y="49322"/>
                </a:cubicBezTo>
                <a:cubicBezTo>
                  <a:pt x="101977" y="46524"/>
                  <a:pt x="102007" y="41999"/>
                  <a:pt x="99209" y="39231"/>
                </a:cubicBezTo>
                <a:lnTo>
                  <a:pt x="84058" y="24080"/>
                </a:lnTo>
                <a:lnTo>
                  <a:pt x="94149" y="13990"/>
                </a:lnTo>
                <a:lnTo>
                  <a:pt x="116026" y="35868"/>
                </a:lnTo>
                <a:cubicBezTo>
                  <a:pt x="118824" y="38666"/>
                  <a:pt x="123349" y="38666"/>
                  <a:pt x="126117" y="35868"/>
                </a:cubicBezTo>
                <a:cubicBezTo>
                  <a:pt x="128885" y="33070"/>
                  <a:pt x="128915" y="28545"/>
                  <a:pt x="126117" y="25777"/>
                </a:cubicBezTo>
                <a:lnTo>
                  <a:pt x="104239" y="3899"/>
                </a:lnTo>
                <a:lnTo>
                  <a:pt x="109299" y="-1161"/>
                </a:lnTo>
                <a:cubicBezTo>
                  <a:pt x="114866" y="-6727"/>
                  <a:pt x="123914" y="-6727"/>
                  <a:pt x="129510" y="-1161"/>
                </a:cubicBezTo>
                <a:lnTo>
                  <a:pt x="163264" y="32415"/>
                </a:lnTo>
                <a:cubicBezTo>
                  <a:pt x="168831" y="37981"/>
                  <a:pt x="168831" y="47030"/>
                  <a:pt x="163264" y="52626"/>
                </a:cubicBezTo>
                <a:lnTo>
                  <a:pt x="62240" y="153650"/>
                </a:lnTo>
                <a:close/>
              </a:path>
            </a:pathLst>
          </a:custGeom>
          <a:solidFill>
            <a:srgbClr val="BB4D00"/>
          </a:solidFill>
          <a:ln/>
        </p:spPr>
      </p:sp>
      <p:sp>
        <p:nvSpPr>
          <p:cNvPr id="29" name="Text 27"/>
          <p:cNvSpPr/>
          <p:nvPr/>
        </p:nvSpPr>
        <p:spPr>
          <a:xfrm>
            <a:off x="4606826" y="942975"/>
            <a:ext cx="3305175" cy="228600"/>
          </a:xfrm>
          <a:prstGeom prst="rect">
            <a:avLst/>
          </a:prstGeom>
          <a:noFill/>
          <a:ln/>
        </p:spPr>
        <p:txBody>
          <a:bodyPr wrap="square" lIns="0" tIns="0" rIns="0" bIns="0" rtlCol="0" anchor="ctr"/>
          <a:lstStyle/>
          <a:p>
            <a:pPr>
              <a:lnSpc>
                <a:spcPct val="130000"/>
              </a:lnSpc>
            </a:pPr>
            <a:r>
              <a:rPr lang="en-US" sz="1200" b="1" dirty="0">
                <a:solidFill>
                  <a:srgbClr val="BB4D00"/>
                </a:solidFill>
                <a:latin typeface="MiSans" pitchFamily="34" charset="0"/>
                <a:ea typeface="MiSans" pitchFamily="34" charset="-122"/>
                <a:cs typeface="MiSans" pitchFamily="34" charset="-120"/>
              </a:rPr>
              <a:t>Alternative Measures</a:t>
            </a:r>
            <a:endParaRPr lang="en-US" sz="1600" dirty="0"/>
          </a:p>
        </p:txBody>
      </p:sp>
      <p:sp>
        <p:nvSpPr>
          <p:cNvPr id="30" name="Shape 28"/>
          <p:cNvSpPr/>
          <p:nvPr/>
        </p:nvSpPr>
        <p:spPr>
          <a:xfrm>
            <a:off x="4359176" y="1247775"/>
            <a:ext cx="3476625" cy="495300"/>
          </a:xfrm>
          <a:custGeom>
            <a:avLst/>
            <a:gdLst/>
            <a:ahLst/>
            <a:cxnLst/>
            <a:rect l="l" t="t" r="r" b="b"/>
            <a:pathLst>
              <a:path w="3476625" h="495300">
                <a:moveTo>
                  <a:pt x="76202" y="0"/>
                </a:moveTo>
                <a:lnTo>
                  <a:pt x="3400423" y="0"/>
                </a:lnTo>
                <a:cubicBezTo>
                  <a:pt x="3442508" y="0"/>
                  <a:pt x="3476625" y="34117"/>
                  <a:pt x="3476625" y="76202"/>
                </a:cubicBezTo>
                <a:lnTo>
                  <a:pt x="3476625" y="419098"/>
                </a:lnTo>
                <a:cubicBezTo>
                  <a:pt x="3476625" y="461183"/>
                  <a:pt x="3442508" y="495300"/>
                  <a:pt x="3400423" y="495300"/>
                </a:cubicBezTo>
                <a:lnTo>
                  <a:pt x="76202" y="495300"/>
                </a:lnTo>
                <a:cubicBezTo>
                  <a:pt x="34117" y="495300"/>
                  <a:pt x="0" y="461183"/>
                  <a:pt x="0" y="419098"/>
                </a:cubicBezTo>
                <a:lnTo>
                  <a:pt x="0" y="76202"/>
                </a:lnTo>
                <a:cubicBezTo>
                  <a:pt x="0" y="34117"/>
                  <a:pt x="34117" y="0"/>
                  <a:pt x="76202" y="0"/>
                </a:cubicBezTo>
                <a:close/>
              </a:path>
            </a:pathLst>
          </a:custGeom>
          <a:solidFill>
            <a:srgbClr val="FFFFFF"/>
          </a:solidFill>
          <a:ln/>
        </p:spPr>
      </p:sp>
      <p:sp>
        <p:nvSpPr>
          <p:cNvPr id="31" name="Text 29"/>
          <p:cNvSpPr/>
          <p:nvPr/>
        </p:nvSpPr>
        <p:spPr>
          <a:xfrm>
            <a:off x="4435376" y="1247775"/>
            <a:ext cx="3390900"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Coefficient of Variation</a:t>
            </a:r>
            <a:endParaRPr lang="en-US" sz="1600" dirty="0"/>
          </a:p>
        </p:txBody>
      </p:sp>
      <p:sp>
        <p:nvSpPr>
          <p:cNvPr id="32" name="Text 30"/>
          <p:cNvSpPr/>
          <p:nvPr/>
        </p:nvSpPr>
        <p:spPr>
          <a:xfrm>
            <a:off x="4435376" y="1514475"/>
            <a:ext cx="338137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σ/μ - normalized standard deviation</a:t>
            </a:r>
            <a:endParaRPr lang="en-US" sz="1600" dirty="0"/>
          </a:p>
        </p:txBody>
      </p:sp>
      <p:sp>
        <p:nvSpPr>
          <p:cNvPr id="33" name="Shape 31"/>
          <p:cNvSpPr/>
          <p:nvPr/>
        </p:nvSpPr>
        <p:spPr>
          <a:xfrm>
            <a:off x="4359176" y="1819275"/>
            <a:ext cx="3476625" cy="495300"/>
          </a:xfrm>
          <a:custGeom>
            <a:avLst/>
            <a:gdLst/>
            <a:ahLst/>
            <a:cxnLst/>
            <a:rect l="l" t="t" r="r" b="b"/>
            <a:pathLst>
              <a:path w="3476625" h="495300">
                <a:moveTo>
                  <a:pt x="76202" y="0"/>
                </a:moveTo>
                <a:lnTo>
                  <a:pt x="3400423" y="0"/>
                </a:lnTo>
                <a:cubicBezTo>
                  <a:pt x="3442508" y="0"/>
                  <a:pt x="3476625" y="34117"/>
                  <a:pt x="3476625" y="76202"/>
                </a:cubicBezTo>
                <a:lnTo>
                  <a:pt x="3476625" y="419098"/>
                </a:lnTo>
                <a:cubicBezTo>
                  <a:pt x="3476625" y="461183"/>
                  <a:pt x="3442508" y="495300"/>
                  <a:pt x="3400423" y="495300"/>
                </a:cubicBezTo>
                <a:lnTo>
                  <a:pt x="76202" y="495300"/>
                </a:lnTo>
                <a:cubicBezTo>
                  <a:pt x="34117" y="495300"/>
                  <a:pt x="0" y="461183"/>
                  <a:pt x="0" y="419098"/>
                </a:cubicBezTo>
                <a:lnTo>
                  <a:pt x="0" y="76202"/>
                </a:lnTo>
                <a:cubicBezTo>
                  <a:pt x="0" y="34117"/>
                  <a:pt x="34117" y="0"/>
                  <a:pt x="76202" y="0"/>
                </a:cubicBezTo>
                <a:close/>
              </a:path>
            </a:pathLst>
          </a:custGeom>
          <a:solidFill>
            <a:srgbClr val="FFFFFF"/>
          </a:solidFill>
          <a:ln/>
        </p:spPr>
      </p:sp>
      <p:sp>
        <p:nvSpPr>
          <p:cNvPr id="34" name="Text 32"/>
          <p:cNvSpPr/>
          <p:nvPr/>
        </p:nvSpPr>
        <p:spPr>
          <a:xfrm>
            <a:off x="4435376" y="1831975"/>
            <a:ext cx="3390900"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Entropy Rate</a:t>
            </a:r>
            <a:endParaRPr lang="en-US" sz="1600" dirty="0"/>
          </a:p>
        </p:txBody>
      </p:sp>
      <p:sp>
        <p:nvSpPr>
          <p:cNvPr id="35" name="Text 33"/>
          <p:cNvSpPr/>
          <p:nvPr/>
        </p:nvSpPr>
        <p:spPr>
          <a:xfrm>
            <a:off x="4435376" y="2085975"/>
            <a:ext cx="338137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H(Xₙ | Xₙ₋₁, ..., X₁)</a:t>
            </a:r>
            <a:endParaRPr lang="en-US" sz="1600" dirty="0"/>
          </a:p>
        </p:txBody>
      </p:sp>
      <p:sp>
        <p:nvSpPr>
          <p:cNvPr id="36" name="Shape 34"/>
          <p:cNvSpPr/>
          <p:nvPr/>
        </p:nvSpPr>
        <p:spPr>
          <a:xfrm>
            <a:off x="4359176" y="2390775"/>
            <a:ext cx="3476625" cy="495300"/>
          </a:xfrm>
          <a:custGeom>
            <a:avLst/>
            <a:gdLst/>
            <a:ahLst/>
            <a:cxnLst/>
            <a:rect l="l" t="t" r="r" b="b"/>
            <a:pathLst>
              <a:path w="3476625" h="495300">
                <a:moveTo>
                  <a:pt x="76202" y="0"/>
                </a:moveTo>
                <a:lnTo>
                  <a:pt x="3400423" y="0"/>
                </a:lnTo>
                <a:cubicBezTo>
                  <a:pt x="3442508" y="0"/>
                  <a:pt x="3476625" y="34117"/>
                  <a:pt x="3476625" y="76202"/>
                </a:cubicBezTo>
                <a:lnTo>
                  <a:pt x="3476625" y="419098"/>
                </a:lnTo>
                <a:cubicBezTo>
                  <a:pt x="3476625" y="461183"/>
                  <a:pt x="3442508" y="495300"/>
                  <a:pt x="3400423" y="495300"/>
                </a:cubicBezTo>
                <a:lnTo>
                  <a:pt x="76202" y="495300"/>
                </a:lnTo>
                <a:cubicBezTo>
                  <a:pt x="34117" y="495300"/>
                  <a:pt x="0" y="461183"/>
                  <a:pt x="0" y="419098"/>
                </a:cubicBezTo>
                <a:lnTo>
                  <a:pt x="0" y="76202"/>
                </a:lnTo>
                <a:cubicBezTo>
                  <a:pt x="0" y="34117"/>
                  <a:pt x="34117" y="0"/>
                  <a:pt x="76202" y="0"/>
                </a:cubicBezTo>
                <a:close/>
              </a:path>
            </a:pathLst>
          </a:custGeom>
          <a:solidFill>
            <a:srgbClr val="FFFFFF"/>
          </a:solidFill>
          <a:ln/>
        </p:spPr>
      </p:sp>
      <p:sp>
        <p:nvSpPr>
          <p:cNvPr id="37" name="Text 35"/>
          <p:cNvSpPr/>
          <p:nvPr/>
        </p:nvSpPr>
        <p:spPr>
          <a:xfrm>
            <a:off x="4435376" y="2403475"/>
            <a:ext cx="3390900"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Mutual Information</a:t>
            </a:r>
            <a:endParaRPr lang="en-US" sz="1600" dirty="0"/>
          </a:p>
        </p:txBody>
      </p:sp>
      <p:sp>
        <p:nvSpPr>
          <p:cNvPr id="38" name="Text 36"/>
          <p:cNvSpPr/>
          <p:nvPr/>
        </p:nvSpPr>
        <p:spPr>
          <a:xfrm>
            <a:off x="4435376" y="2657475"/>
            <a:ext cx="338137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Between adjacent words</a:t>
            </a:r>
            <a:endParaRPr lang="en-US" sz="1600" dirty="0"/>
          </a:p>
        </p:txBody>
      </p:sp>
      <p:sp>
        <p:nvSpPr>
          <p:cNvPr id="39" name="Shape 37"/>
          <p:cNvSpPr/>
          <p:nvPr/>
        </p:nvSpPr>
        <p:spPr>
          <a:xfrm>
            <a:off x="4202013" y="3611563"/>
            <a:ext cx="3790950" cy="1724025"/>
          </a:xfrm>
          <a:custGeom>
            <a:avLst/>
            <a:gdLst/>
            <a:ahLst/>
            <a:cxnLst/>
            <a:rect l="l" t="t" r="r" b="b"/>
            <a:pathLst>
              <a:path w="3790950" h="1724025">
                <a:moveTo>
                  <a:pt x="114303" y="0"/>
                </a:moveTo>
                <a:lnTo>
                  <a:pt x="3676647" y="0"/>
                </a:lnTo>
                <a:cubicBezTo>
                  <a:pt x="3739733" y="0"/>
                  <a:pt x="3790950" y="51217"/>
                  <a:pt x="3790950" y="114303"/>
                </a:cubicBezTo>
                <a:lnTo>
                  <a:pt x="3790950" y="1609722"/>
                </a:lnTo>
                <a:cubicBezTo>
                  <a:pt x="3790950" y="1672808"/>
                  <a:pt x="3739733" y="1724025"/>
                  <a:pt x="3676647" y="1724025"/>
                </a:cubicBezTo>
                <a:lnTo>
                  <a:pt x="114303" y="1724025"/>
                </a:lnTo>
                <a:cubicBezTo>
                  <a:pt x="51217" y="1724025"/>
                  <a:pt x="0" y="1672808"/>
                  <a:pt x="0" y="1609722"/>
                </a:cubicBezTo>
                <a:lnTo>
                  <a:pt x="0" y="114303"/>
                </a:lnTo>
                <a:cubicBezTo>
                  <a:pt x="0" y="51217"/>
                  <a:pt x="51217" y="0"/>
                  <a:pt x="114303" y="0"/>
                </a:cubicBezTo>
                <a:close/>
              </a:path>
            </a:pathLst>
          </a:custGeom>
          <a:solidFill>
            <a:srgbClr val="F8FAFC"/>
          </a:solidFill>
          <a:ln w="12700">
            <a:solidFill>
              <a:srgbClr val="E2E8F0"/>
            </a:solidFill>
            <a:prstDash val="solid"/>
          </a:ln>
        </p:spPr>
      </p:sp>
      <p:sp>
        <p:nvSpPr>
          <p:cNvPr id="40" name="Shape 38"/>
          <p:cNvSpPr/>
          <p:nvPr/>
        </p:nvSpPr>
        <p:spPr>
          <a:xfrm>
            <a:off x="4378226" y="3806825"/>
            <a:ext cx="152400" cy="152400"/>
          </a:xfrm>
          <a:custGeom>
            <a:avLst/>
            <a:gdLst/>
            <a:ahLst/>
            <a:cxnLst/>
            <a:rect l="l" t="t" r="r" b="b"/>
            <a:pathLst>
              <a:path w="152400" h="152400">
                <a:moveTo>
                  <a:pt x="52388" y="0"/>
                </a:moveTo>
                <a:cubicBezTo>
                  <a:pt x="44500" y="0"/>
                  <a:pt x="38100" y="6400"/>
                  <a:pt x="38100" y="14288"/>
                </a:cubicBezTo>
                <a:lnTo>
                  <a:pt x="38100" y="76200"/>
                </a:lnTo>
                <a:cubicBezTo>
                  <a:pt x="38100" y="84088"/>
                  <a:pt x="44500" y="90488"/>
                  <a:pt x="52388" y="90488"/>
                </a:cubicBezTo>
                <a:lnTo>
                  <a:pt x="71438" y="90488"/>
                </a:lnTo>
                <a:cubicBezTo>
                  <a:pt x="79325" y="90488"/>
                  <a:pt x="85725" y="84088"/>
                  <a:pt x="85725" y="76200"/>
                </a:cubicBezTo>
                <a:lnTo>
                  <a:pt x="85725" y="57150"/>
                </a:lnTo>
                <a:lnTo>
                  <a:pt x="95250" y="57150"/>
                </a:lnTo>
                <a:cubicBezTo>
                  <a:pt x="116294" y="57150"/>
                  <a:pt x="133350" y="74206"/>
                  <a:pt x="133350" y="95250"/>
                </a:cubicBezTo>
                <a:cubicBezTo>
                  <a:pt x="133350" y="116294"/>
                  <a:pt x="116294" y="133350"/>
                  <a:pt x="95250" y="133350"/>
                </a:cubicBezTo>
                <a:lnTo>
                  <a:pt x="9525" y="133350"/>
                </a:lnTo>
                <a:cubicBezTo>
                  <a:pt x="4256" y="133350"/>
                  <a:pt x="0" y="137606"/>
                  <a:pt x="0" y="142875"/>
                </a:cubicBezTo>
                <a:cubicBezTo>
                  <a:pt x="0" y="148144"/>
                  <a:pt x="4256" y="152400"/>
                  <a:pt x="9525" y="152400"/>
                </a:cubicBezTo>
                <a:lnTo>
                  <a:pt x="142875" y="152400"/>
                </a:lnTo>
                <a:cubicBezTo>
                  <a:pt x="148144" y="152400"/>
                  <a:pt x="152400" y="148144"/>
                  <a:pt x="152400" y="142875"/>
                </a:cubicBezTo>
                <a:cubicBezTo>
                  <a:pt x="152400" y="137606"/>
                  <a:pt x="148144" y="133350"/>
                  <a:pt x="142875" y="133350"/>
                </a:cubicBezTo>
                <a:lnTo>
                  <a:pt x="137845" y="133350"/>
                </a:lnTo>
                <a:cubicBezTo>
                  <a:pt x="146893" y="123230"/>
                  <a:pt x="152400" y="109895"/>
                  <a:pt x="152400" y="95250"/>
                </a:cubicBezTo>
                <a:cubicBezTo>
                  <a:pt x="152400" y="63698"/>
                  <a:pt x="126802" y="38100"/>
                  <a:pt x="95250" y="38100"/>
                </a:cubicBezTo>
                <a:lnTo>
                  <a:pt x="85725" y="38100"/>
                </a:lnTo>
                <a:lnTo>
                  <a:pt x="85725" y="14288"/>
                </a:lnTo>
                <a:cubicBezTo>
                  <a:pt x="85725" y="6400"/>
                  <a:pt x="79325" y="0"/>
                  <a:pt x="71438" y="0"/>
                </a:cubicBezTo>
                <a:lnTo>
                  <a:pt x="52388" y="0"/>
                </a:lnTo>
                <a:close/>
                <a:moveTo>
                  <a:pt x="35719" y="104775"/>
                </a:moveTo>
                <a:cubicBezTo>
                  <a:pt x="31760" y="104775"/>
                  <a:pt x="28575" y="107960"/>
                  <a:pt x="28575" y="111919"/>
                </a:cubicBezTo>
                <a:cubicBezTo>
                  <a:pt x="28575" y="115878"/>
                  <a:pt x="31760" y="119062"/>
                  <a:pt x="35719" y="119062"/>
                </a:cubicBezTo>
                <a:lnTo>
                  <a:pt x="88106" y="119062"/>
                </a:lnTo>
                <a:cubicBezTo>
                  <a:pt x="92065" y="119062"/>
                  <a:pt x="95250" y="115878"/>
                  <a:pt x="95250" y="111919"/>
                </a:cubicBezTo>
                <a:cubicBezTo>
                  <a:pt x="95250" y="107960"/>
                  <a:pt x="92065" y="104775"/>
                  <a:pt x="88106" y="104775"/>
                </a:cubicBezTo>
                <a:lnTo>
                  <a:pt x="35719" y="104775"/>
                </a:lnTo>
                <a:close/>
              </a:path>
            </a:pathLst>
          </a:custGeom>
          <a:solidFill>
            <a:srgbClr val="314158"/>
          </a:solidFill>
          <a:ln/>
        </p:spPr>
      </p:sp>
      <p:sp>
        <p:nvSpPr>
          <p:cNvPr id="41" name="Text 39"/>
          <p:cNvSpPr/>
          <p:nvPr/>
        </p:nvSpPr>
        <p:spPr>
          <a:xfrm>
            <a:off x="4606826" y="3768725"/>
            <a:ext cx="3305175"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Deeper Analysis</a:t>
            </a:r>
            <a:endParaRPr lang="en-US" sz="1600" dirty="0"/>
          </a:p>
        </p:txBody>
      </p:sp>
      <p:sp>
        <p:nvSpPr>
          <p:cNvPr id="42" name="Text 40"/>
          <p:cNvSpPr/>
          <p:nvPr/>
        </p:nvSpPr>
        <p:spPr>
          <a:xfrm>
            <a:off x="4359176" y="40735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Constituent-level vs word-level UID</a:t>
            </a:r>
            <a:endParaRPr lang="en-US" sz="1600" dirty="0"/>
          </a:p>
        </p:txBody>
      </p:sp>
      <p:sp>
        <p:nvSpPr>
          <p:cNvPr id="43" name="Text 41"/>
          <p:cNvSpPr/>
          <p:nvPr/>
        </p:nvSpPr>
        <p:spPr>
          <a:xfrm>
            <a:off x="4359176" y="43021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Information structure (topic vs focus)</a:t>
            </a:r>
            <a:endParaRPr lang="en-US" sz="1600" dirty="0"/>
          </a:p>
        </p:txBody>
      </p:sp>
      <p:sp>
        <p:nvSpPr>
          <p:cNvPr id="44" name="Text 42"/>
          <p:cNvSpPr/>
          <p:nvPr/>
        </p:nvSpPr>
        <p:spPr>
          <a:xfrm>
            <a:off x="4359176" y="45307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Semantic class effects on information</a:t>
            </a:r>
            <a:endParaRPr lang="en-US" sz="1600" dirty="0"/>
          </a:p>
        </p:txBody>
      </p:sp>
      <p:sp>
        <p:nvSpPr>
          <p:cNvPr id="45" name="Text 43"/>
          <p:cNvSpPr/>
          <p:nvPr/>
        </p:nvSpPr>
        <p:spPr>
          <a:xfrm>
            <a:off x="4359176" y="47593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Correlation with reading times</a:t>
            </a:r>
            <a:endParaRPr lang="en-US" sz="1600" dirty="0"/>
          </a:p>
        </p:txBody>
      </p:sp>
      <p:sp>
        <p:nvSpPr>
          <p:cNvPr id="46" name="Text 44"/>
          <p:cNvSpPr/>
          <p:nvPr/>
        </p:nvSpPr>
        <p:spPr>
          <a:xfrm>
            <a:off x="4359176" y="49879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Pause patterns at constituent boundaries</a:t>
            </a:r>
            <a:endParaRPr lang="en-US" sz="1600" dirty="0"/>
          </a:p>
        </p:txBody>
      </p:sp>
      <p:sp>
        <p:nvSpPr>
          <p:cNvPr id="47" name="Shape 45"/>
          <p:cNvSpPr/>
          <p:nvPr/>
        </p:nvSpPr>
        <p:spPr>
          <a:xfrm>
            <a:off x="8113663" y="785813"/>
            <a:ext cx="3790950" cy="2257425"/>
          </a:xfrm>
          <a:custGeom>
            <a:avLst/>
            <a:gdLst/>
            <a:ahLst/>
            <a:cxnLst/>
            <a:rect l="l" t="t" r="r" b="b"/>
            <a:pathLst>
              <a:path w="3790950" h="2257425">
                <a:moveTo>
                  <a:pt x="114307" y="0"/>
                </a:moveTo>
                <a:lnTo>
                  <a:pt x="3676643" y="0"/>
                </a:lnTo>
                <a:cubicBezTo>
                  <a:pt x="3739773" y="0"/>
                  <a:pt x="3790950" y="58033"/>
                  <a:pt x="3790950" y="129621"/>
                </a:cubicBezTo>
                <a:lnTo>
                  <a:pt x="3790950" y="2127804"/>
                </a:lnTo>
                <a:cubicBezTo>
                  <a:pt x="3790950" y="2199392"/>
                  <a:pt x="3739773" y="2257425"/>
                  <a:pt x="3676643" y="2257425"/>
                </a:cubicBezTo>
                <a:lnTo>
                  <a:pt x="114307" y="2257425"/>
                </a:lnTo>
                <a:cubicBezTo>
                  <a:pt x="51177" y="2257425"/>
                  <a:pt x="0" y="2199392"/>
                  <a:pt x="0" y="2127804"/>
                </a:cubicBezTo>
                <a:lnTo>
                  <a:pt x="0" y="129621"/>
                </a:lnTo>
                <a:cubicBezTo>
                  <a:pt x="0" y="58081"/>
                  <a:pt x="51219" y="0"/>
                  <a:pt x="114307" y="0"/>
                </a:cubicBezTo>
                <a:close/>
              </a:path>
            </a:pathLst>
          </a:custGeom>
          <a:solidFill>
            <a:srgbClr val="EEF2FF"/>
          </a:solidFill>
          <a:ln w="12700">
            <a:solidFill>
              <a:srgbClr val="C6D2FF"/>
            </a:solidFill>
            <a:prstDash val="solid"/>
          </a:ln>
        </p:spPr>
      </p:sp>
      <p:sp>
        <p:nvSpPr>
          <p:cNvPr id="48" name="Shape 46"/>
          <p:cNvSpPr/>
          <p:nvPr/>
        </p:nvSpPr>
        <p:spPr>
          <a:xfrm>
            <a:off x="8299400" y="981075"/>
            <a:ext cx="133350" cy="152400"/>
          </a:xfrm>
          <a:custGeom>
            <a:avLst/>
            <a:gdLst/>
            <a:ahLst/>
            <a:cxnLst/>
            <a:rect l="l" t="t" r="r" b="b"/>
            <a:pathLst>
              <a:path w="133350" h="152400">
                <a:moveTo>
                  <a:pt x="0" y="64294"/>
                </a:moveTo>
                <a:cubicBezTo>
                  <a:pt x="0" y="44559"/>
                  <a:pt x="15984" y="28575"/>
                  <a:pt x="35719" y="28575"/>
                </a:cubicBezTo>
                <a:lnTo>
                  <a:pt x="38100" y="28575"/>
                </a:lnTo>
                <a:cubicBezTo>
                  <a:pt x="43369" y="28575"/>
                  <a:pt x="47625" y="32831"/>
                  <a:pt x="47625" y="38100"/>
                </a:cubicBezTo>
                <a:cubicBezTo>
                  <a:pt x="47625" y="43369"/>
                  <a:pt x="43369" y="47625"/>
                  <a:pt x="38100" y="47625"/>
                </a:cubicBezTo>
                <a:lnTo>
                  <a:pt x="35719" y="47625"/>
                </a:lnTo>
                <a:cubicBezTo>
                  <a:pt x="26521" y="47625"/>
                  <a:pt x="19050" y="55096"/>
                  <a:pt x="19050" y="64294"/>
                </a:cubicBezTo>
                <a:lnTo>
                  <a:pt x="19050" y="66675"/>
                </a:lnTo>
                <a:lnTo>
                  <a:pt x="38100" y="66675"/>
                </a:lnTo>
                <a:cubicBezTo>
                  <a:pt x="48607" y="66675"/>
                  <a:pt x="57150" y="75218"/>
                  <a:pt x="57150" y="85725"/>
                </a:cubicBezTo>
                <a:lnTo>
                  <a:pt x="57150" y="104775"/>
                </a:lnTo>
                <a:cubicBezTo>
                  <a:pt x="57150" y="115282"/>
                  <a:pt x="48607" y="123825"/>
                  <a:pt x="38100" y="123825"/>
                </a:cubicBezTo>
                <a:lnTo>
                  <a:pt x="19050" y="123825"/>
                </a:lnTo>
                <a:cubicBezTo>
                  <a:pt x="8543" y="123825"/>
                  <a:pt x="0" y="115282"/>
                  <a:pt x="0" y="104775"/>
                </a:cubicBezTo>
                <a:lnTo>
                  <a:pt x="0" y="64294"/>
                </a:lnTo>
                <a:close/>
                <a:moveTo>
                  <a:pt x="76200" y="64294"/>
                </a:moveTo>
                <a:cubicBezTo>
                  <a:pt x="76200" y="44559"/>
                  <a:pt x="92184" y="28575"/>
                  <a:pt x="111919" y="28575"/>
                </a:cubicBezTo>
                <a:lnTo>
                  <a:pt x="114300" y="28575"/>
                </a:lnTo>
                <a:cubicBezTo>
                  <a:pt x="119569" y="28575"/>
                  <a:pt x="123825" y="32831"/>
                  <a:pt x="123825" y="38100"/>
                </a:cubicBezTo>
                <a:cubicBezTo>
                  <a:pt x="123825" y="43369"/>
                  <a:pt x="119569" y="47625"/>
                  <a:pt x="114300" y="47625"/>
                </a:cubicBezTo>
                <a:lnTo>
                  <a:pt x="111919" y="47625"/>
                </a:lnTo>
                <a:cubicBezTo>
                  <a:pt x="102721" y="47625"/>
                  <a:pt x="95250" y="55096"/>
                  <a:pt x="95250" y="64294"/>
                </a:cubicBezTo>
                <a:lnTo>
                  <a:pt x="95250" y="66675"/>
                </a:lnTo>
                <a:lnTo>
                  <a:pt x="114300" y="66675"/>
                </a:lnTo>
                <a:cubicBezTo>
                  <a:pt x="124807" y="66675"/>
                  <a:pt x="133350" y="75218"/>
                  <a:pt x="133350" y="85725"/>
                </a:cubicBezTo>
                <a:lnTo>
                  <a:pt x="133350" y="104775"/>
                </a:lnTo>
                <a:cubicBezTo>
                  <a:pt x="133350" y="115282"/>
                  <a:pt x="124807" y="123825"/>
                  <a:pt x="114300" y="123825"/>
                </a:cubicBezTo>
                <a:lnTo>
                  <a:pt x="95250" y="123825"/>
                </a:lnTo>
                <a:cubicBezTo>
                  <a:pt x="84743" y="123825"/>
                  <a:pt x="76200" y="115282"/>
                  <a:pt x="76200" y="104775"/>
                </a:cubicBezTo>
                <a:lnTo>
                  <a:pt x="76200" y="64294"/>
                </a:lnTo>
                <a:close/>
              </a:path>
            </a:pathLst>
          </a:custGeom>
          <a:solidFill>
            <a:srgbClr val="432DD7"/>
          </a:solidFill>
          <a:ln/>
        </p:spPr>
      </p:sp>
      <p:sp>
        <p:nvSpPr>
          <p:cNvPr id="49" name="Text 47"/>
          <p:cNvSpPr/>
          <p:nvPr/>
        </p:nvSpPr>
        <p:spPr>
          <a:xfrm>
            <a:off x="8518475" y="942975"/>
            <a:ext cx="3305175" cy="228600"/>
          </a:xfrm>
          <a:prstGeom prst="rect">
            <a:avLst/>
          </a:prstGeom>
          <a:noFill/>
          <a:ln/>
        </p:spPr>
        <p:txBody>
          <a:bodyPr wrap="square" lIns="0" tIns="0" rIns="0" bIns="0" rtlCol="0" anchor="ctr"/>
          <a:lstStyle/>
          <a:p>
            <a:pPr>
              <a:lnSpc>
                <a:spcPct val="130000"/>
              </a:lnSpc>
            </a:pPr>
            <a:r>
              <a:rPr lang="en-US" sz="1200" b="1" dirty="0">
                <a:solidFill>
                  <a:srgbClr val="432DD7"/>
                </a:solidFill>
                <a:latin typeface="MiSans" pitchFamily="34" charset="0"/>
                <a:ea typeface="MiSans" pitchFamily="34" charset="-122"/>
                <a:cs typeface="MiSans" pitchFamily="34" charset="-120"/>
              </a:rPr>
              <a:t>Paper's Future Work</a:t>
            </a:r>
            <a:endParaRPr lang="en-US" sz="1600" dirty="0"/>
          </a:p>
        </p:txBody>
      </p:sp>
      <p:sp>
        <p:nvSpPr>
          <p:cNvPr id="50" name="Shape 48"/>
          <p:cNvSpPr/>
          <p:nvPr/>
        </p:nvSpPr>
        <p:spPr>
          <a:xfrm>
            <a:off x="8270825" y="1247775"/>
            <a:ext cx="3476625" cy="1562100"/>
          </a:xfrm>
          <a:custGeom>
            <a:avLst/>
            <a:gdLst/>
            <a:ahLst/>
            <a:cxnLst/>
            <a:rect l="l" t="t" r="r" b="b"/>
            <a:pathLst>
              <a:path w="3476625" h="1562100">
                <a:moveTo>
                  <a:pt x="76206" y="0"/>
                </a:moveTo>
                <a:lnTo>
                  <a:pt x="3400419" y="0"/>
                </a:lnTo>
                <a:cubicBezTo>
                  <a:pt x="3442506" y="0"/>
                  <a:pt x="3476625" y="38857"/>
                  <a:pt x="3476625" y="86790"/>
                </a:cubicBezTo>
                <a:lnTo>
                  <a:pt x="3476625" y="1475310"/>
                </a:lnTo>
                <a:cubicBezTo>
                  <a:pt x="3476625" y="1523243"/>
                  <a:pt x="3442506" y="1562100"/>
                  <a:pt x="3400419" y="1562100"/>
                </a:cubicBezTo>
                <a:lnTo>
                  <a:pt x="76206" y="1562100"/>
                </a:lnTo>
                <a:cubicBezTo>
                  <a:pt x="34119" y="1562100"/>
                  <a:pt x="0" y="1523243"/>
                  <a:pt x="0" y="1475310"/>
                </a:cubicBezTo>
                <a:lnTo>
                  <a:pt x="0" y="86790"/>
                </a:lnTo>
                <a:cubicBezTo>
                  <a:pt x="0" y="38889"/>
                  <a:pt x="34147" y="0"/>
                  <a:pt x="76206" y="0"/>
                </a:cubicBezTo>
                <a:close/>
              </a:path>
            </a:pathLst>
          </a:custGeom>
          <a:solidFill>
            <a:srgbClr val="FFFFFF"/>
          </a:solidFill>
          <a:ln/>
        </p:spPr>
      </p:sp>
      <p:sp>
        <p:nvSpPr>
          <p:cNvPr id="51" name="Text 49"/>
          <p:cNvSpPr/>
          <p:nvPr/>
        </p:nvSpPr>
        <p:spPr>
          <a:xfrm>
            <a:off x="8385125" y="1362075"/>
            <a:ext cx="3314700" cy="12192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"We plan to test the efficacy of discourse-context enhanced surprisal estimated using more advanced models like RNNs and LSTMs. We also intend to explore other measures of variation like the coefficient of variation, and test our hypotheses on typologically diverse languages from South Asia."</a:t>
            </a:r>
            <a:endParaRPr lang="en-US" sz="1600" dirty="0"/>
          </a:p>
        </p:txBody>
      </p:sp>
      <p:sp>
        <p:nvSpPr>
          <p:cNvPr id="52" name="Shape 50"/>
          <p:cNvSpPr/>
          <p:nvPr/>
        </p:nvSpPr>
        <p:spPr>
          <a:xfrm>
            <a:off x="8113663" y="3624263"/>
            <a:ext cx="3790950" cy="1495425"/>
          </a:xfrm>
          <a:custGeom>
            <a:avLst/>
            <a:gdLst/>
            <a:ahLst/>
            <a:cxnLst/>
            <a:rect l="l" t="t" r="r" b="b"/>
            <a:pathLst>
              <a:path w="3790950" h="1495425">
                <a:moveTo>
                  <a:pt x="114295" y="0"/>
                </a:moveTo>
                <a:lnTo>
                  <a:pt x="3676655" y="0"/>
                </a:lnTo>
                <a:cubicBezTo>
                  <a:pt x="3739778" y="0"/>
                  <a:pt x="3790950" y="51172"/>
                  <a:pt x="3790950" y="114295"/>
                </a:cubicBezTo>
                <a:lnTo>
                  <a:pt x="3790950" y="1381130"/>
                </a:lnTo>
                <a:cubicBezTo>
                  <a:pt x="3790950" y="1444253"/>
                  <a:pt x="3739778" y="1495425"/>
                  <a:pt x="3676655" y="1495425"/>
                </a:cubicBezTo>
                <a:lnTo>
                  <a:pt x="114295" y="1495425"/>
                </a:lnTo>
                <a:cubicBezTo>
                  <a:pt x="51172" y="1495425"/>
                  <a:pt x="0" y="1444253"/>
                  <a:pt x="0" y="1381130"/>
                </a:cubicBezTo>
                <a:lnTo>
                  <a:pt x="0" y="114295"/>
                </a:lnTo>
                <a:cubicBezTo>
                  <a:pt x="0" y="51172"/>
                  <a:pt x="51172" y="0"/>
                  <a:pt x="114295" y="0"/>
                </a:cubicBezTo>
                <a:close/>
              </a:path>
            </a:pathLst>
          </a:custGeom>
          <a:solidFill>
            <a:srgbClr val="ECFDF5"/>
          </a:solidFill>
          <a:ln w="12700">
            <a:solidFill>
              <a:srgbClr val="A4F4CF"/>
            </a:solidFill>
            <a:prstDash val="solid"/>
          </a:ln>
        </p:spPr>
      </p:sp>
      <p:sp>
        <p:nvSpPr>
          <p:cNvPr id="53" name="Shape 51"/>
          <p:cNvSpPr/>
          <p:nvPr/>
        </p:nvSpPr>
        <p:spPr>
          <a:xfrm>
            <a:off x="8280350" y="3819525"/>
            <a:ext cx="171450" cy="152400"/>
          </a:xfrm>
          <a:custGeom>
            <a:avLst/>
            <a:gdLst/>
            <a:ahLst/>
            <a:cxnLst/>
            <a:rect l="l" t="t" r="r" b="b"/>
            <a:pathLst>
              <a:path w="171450" h="152400">
                <a:moveTo>
                  <a:pt x="107394" y="357"/>
                </a:moveTo>
                <a:cubicBezTo>
                  <a:pt x="102334" y="-1101"/>
                  <a:pt x="97066" y="1845"/>
                  <a:pt x="95607" y="6906"/>
                </a:cubicBezTo>
                <a:lnTo>
                  <a:pt x="57507" y="140256"/>
                </a:lnTo>
                <a:cubicBezTo>
                  <a:pt x="56049" y="145316"/>
                  <a:pt x="58995" y="150584"/>
                  <a:pt x="64056" y="152043"/>
                </a:cubicBezTo>
                <a:cubicBezTo>
                  <a:pt x="69116" y="153501"/>
                  <a:pt x="74384" y="150555"/>
                  <a:pt x="75843" y="145494"/>
                </a:cubicBezTo>
                <a:lnTo>
                  <a:pt x="113943" y="12144"/>
                </a:lnTo>
                <a:cubicBezTo>
                  <a:pt x="115401" y="7084"/>
                  <a:pt x="112455" y="1816"/>
                  <a:pt x="107394" y="357"/>
                </a:cubicBezTo>
                <a:close/>
                <a:moveTo>
                  <a:pt x="126623" y="40868"/>
                </a:moveTo>
                <a:cubicBezTo>
                  <a:pt x="122902" y="44589"/>
                  <a:pt x="122902" y="50631"/>
                  <a:pt x="126623" y="54352"/>
                </a:cubicBezTo>
                <a:lnTo>
                  <a:pt x="148471" y="76200"/>
                </a:lnTo>
                <a:lnTo>
                  <a:pt x="126623" y="98048"/>
                </a:lnTo>
                <a:cubicBezTo>
                  <a:pt x="122902" y="101769"/>
                  <a:pt x="122902" y="107811"/>
                  <a:pt x="126623" y="111532"/>
                </a:cubicBezTo>
                <a:cubicBezTo>
                  <a:pt x="130344" y="115253"/>
                  <a:pt x="136386" y="115253"/>
                  <a:pt x="140107" y="111532"/>
                </a:cubicBezTo>
                <a:lnTo>
                  <a:pt x="168682" y="82957"/>
                </a:lnTo>
                <a:cubicBezTo>
                  <a:pt x="172403" y="79236"/>
                  <a:pt x="172403" y="73194"/>
                  <a:pt x="168682" y="69473"/>
                </a:cubicBezTo>
                <a:lnTo>
                  <a:pt x="140107" y="40898"/>
                </a:lnTo>
                <a:cubicBezTo>
                  <a:pt x="136386" y="37177"/>
                  <a:pt x="130344" y="37177"/>
                  <a:pt x="126623" y="40898"/>
                </a:cubicBezTo>
                <a:close/>
                <a:moveTo>
                  <a:pt x="44857" y="40868"/>
                </a:moveTo>
                <a:cubicBezTo>
                  <a:pt x="41136" y="37147"/>
                  <a:pt x="35094" y="37147"/>
                  <a:pt x="31373" y="40868"/>
                </a:cubicBezTo>
                <a:lnTo>
                  <a:pt x="2798" y="69443"/>
                </a:lnTo>
                <a:cubicBezTo>
                  <a:pt x="-923" y="73164"/>
                  <a:pt x="-923" y="79206"/>
                  <a:pt x="2798" y="82927"/>
                </a:cubicBezTo>
                <a:lnTo>
                  <a:pt x="31373" y="111502"/>
                </a:lnTo>
                <a:cubicBezTo>
                  <a:pt x="35094" y="115223"/>
                  <a:pt x="41136" y="115223"/>
                  <a:pt x="44857" y="111502"/>
                </a:cubicBezTo>
                <a:cubicBezTo>
                  <a:pt x="48578" y="107781"/>
                  <a:pt x="48578" y="101739"/>
                  <a:pt x="44857" y="98018"/>
                </a:cubicBezTo>
                <a:lnTo>
                  <a:pt x="23009" y="76200"/>
                </a:lnTo>
                <a:lnTo>
                  <a:pt x="44827" y="54352"/>
                </a:lnTo>
                <a:cubicBezTo>
                  <a:pt x="48548" y="50631"/>
                  <a:pt x="48548" y="44589"/>
                  <a:pt x="44827" y="40868"/>
                </a:cubicBezTo>
                <a:close/>
              </a:path>
            </a:pathLst>
          </a:custGeom>
          <a:solidFill>
            <a:srgbClr val="007A55"/>
          </a:solidFill>
          <a:ln/>
        </p:spPr>
      </p:sp>
      <p:sp>
        <p:nvSpPr>
          <p:cNvPr id="54" name="Text 52"/>
          <p:cNvSpPr/>
          <p:nvPr/>
        </p:nvSpPr>
        <p:spPr>
          <a:xfrm>
            <a:off x="8518475" y="3781425"/>
            <a:ext cx="3305175" cy="228600"/>
          </a:xfrm>
          <a:prstGeom prst="rect">
            <a:avLst/>
          </a:prstGeom>
          <a:noFill/>
          <a:ln/>
        </p:spPr>
        <p:txBody>
          <a:bodyPr wrap="square" lIns="0" tIns="0" rIns="0" bIns="0" rtlCol="0" anchor="ctr"/>
          <a:lstStyle/>
          <a:p>
            <a:pPr>
              <a:lnSpc>
                <a:spcPct val="130000"/>
              </a:lnSpc>
            </a:pPr>
            <a:r>
              <a:rPr lang="en-US" sz="1200" b="1" dirty="0">
                <a:solidFill>
                  <a:srgbClr val="007A55"/>
                </a:solidFill>
                <a:latin typeface="MiSans" pitchFamily="34" charset="0"/>
                <a:ea typeface="MiSans" pitchFamily="34" charset="-122"/>
                <a:cs typeface="MiSans" pitchFamily="34" charset="-120"/>
              </a:rPr>
              <a:t>Code Extensions</a:t>
            </a:r>
            <a:endParaRPr lang="en-US" sz="1600" dirty="0"/>
          </a:p>
        </p:txBody>
      </p:sp>
      <p:sp>
        <p:nvSpPr>
          <p:cNvPr id="55" name="Text 53"/>
          <p:cNvSpPr/>
          <p:nvPr/>
        </p:nvSpPr>
        <p:spPr>
          <a:xfrm>
            <a:off x="8270825" y="40862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Easy to add new UID measures</a:t>
            </a:r>
            <a:endParaRPr lang="en-US" sz="1600" dirty="0"/>
          </a:p>
        </p:txBody>
      </p:sp>
      <p:sp>
        <p:nvSpPr>
          <p:cNvPr id="56" name="Text 54"/>
          <p:cNvSpPr/>
          <p:nvPr/>
        </p:nvSpPr>
        <p:spPr>
          <a:xfrm>
            <a:off x="8270825" y="43148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Pluggable language models</a:t>
            </a:r>
            <a:endParaRPr lang="en-US" sz="1600" dirty="0"/>
          </a:p>
        </p:txBody>
      </p:sp>
      <p:sp>
        <p:nvSpPr>
          <p:cNvPr id="57" name="Text 55"/>
          <p:cNvSpPr/>
          <p:nvPr/>
        </p:nvSpPr>
        <p:spPr>
          <a:xfrm>
            <a:off x="8270825" y="45434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Support for non-projective trees</a:t>
            </a:r>
            <a:endParaRPr lang="en-US" sz="1600" dirty="0"/>
          </a:p>
        </p:txBody>
      </p:sp>
      <p:sp>
        <p:nvSpPr>
          <p:cNvPr id="58" name="Text 56"/>
          <p:cNvSpPr/>
          <p:nvPr/>
        </p:nvSpPr>
        <p:spPr>
          <a:xfrm>
            <a:off x="8270825" y="47720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Parallel processing for speed</a:t>
            </a:r>
            <a:endParaRPr lang="en-US" sz="1600" dirty="0"/>
          </a:p>
        </p:txBody>
      </p:sp>
      <p:sp>
        <p:nvSpPr>
          <p:cNvPr id="59" name="Shape 57"/>
          <p:cNvSpPr/>
          <p:nvPr/>
        </p:nvSpPr>
        <p:spPr>
          <a:xfrm>
            <a:off x="8108900" y="5238750"/>
            <a:ext cx="3800475" cy="990600"/>
          </a:xfrm>
          <a:custGeom>
            <a:avLst/>
            <a:gdLst/>
            <a:ahLst/>
            <a:cxnLst/>
            <a:rect l="l" t="t" r="r" b="b"/>
            <a:pathLst>
              <a:path w="3800475" h="990600">
                <a:moveTo>
                  <a:pt x="114295" y="0"/>
                </a:moveTo>
                <a:lnTo>
                  <a:pt x="3686180" y="0"/>
                </a:lnTo>
                <a:cubicBezTo>
                  <a:pt x="3749261" y="0"/>
                  <a:pt x="3800475" y="51214"/>
                  <a:pt x="3800475" y="114295"/>
                </a:cubicBezTo>
                <a:lnTo>
                  <a:pt x="3800475" y="876305"/>
                </a:lnTo>
                <a:cubicBezTo>
                  <a:pt x="3800475" y="939386"/>
                  <a:pt x="3749261" y="990600"/>
                  <a:pt x="3686180" y="990600"/>
                </a:cubicBezTo>
                <a:lnTo>
                  <a:pt x="114295" y="990600"/>
                </a:lnTo>
                <a:cubicBezTo>
                  <a:pt x="51214" y="990600"/>
                  <a:pt x="0" y="939386"/>
                  <a:pt x="0" y="876305"/>
                </a:cubicBezTo>
                <a:lnTo>
                  <a:pt x="0" y="114295"/>
                </a:lnTo>
                <a:cubicBezTo>
                  <a:pt x="0" y="51214"/>
                  <a:pt x="51214" y="0"/>
                  <a:pt x="114295" y="0"/>
                </a:cubicBezTo>
                <a:close/>
              </a:path>
            </a:pathLst>
          </a:custGeom>
          <a:solidFill>
            <a:srgbClr val="1D293D"/>
          </a:solidFill>
          <a:ln/>
        </p:spPr>
      </p:sp>
      <p:sp>
        <p:nvSpPr>
          <p:cNvPr id="60" name="Shape 58"/>
          <p:cNvSpPr/>
          <p:nvPr/>
        </p:nvSpPr>
        <p:spPr>
          <a:xfrm>
            <a:off x="8270825" y="5429250"/>
            <a:ext cx="171450" cy="152400"/>
          </a:xfrm>
          <a:custGeom>
            <a:avLst/>
            <a:gdLst/>
            <a:ahLst/>
            <a:cxnLst/>
            <a:rect l="l" t="t" r="r" b="b"/>
            <a:pathLst>
              <a:path w="171450" h="152400">
                <a:moveTo>
                  <a:pt x="80040" y="15835"/>
                </a:moveTo>
                <a:lnTo>
                  <a:pt x="45333" y="54412"/>
                </a:lnTo>
                <a:cubicBezTo>
                  <a:pt x="43964" y="55930"/>
                  <a:pt x="44023" y="58281"/>
                  <a:pt x="45482" y="59740"/>
                </a:cubicBezTo>
                <a:cubicBezTo>
                  <a:pt x="54560" y="68818"/>
                  <a:pt x="69294" y="68818"/>
                  <a:pt x="78373" y="59740"/>
                </a:cubicBezTo>
                <a:lnTo>
                  <a:pt x="87838" y="50274"/>
                </a:lnTo>
                <a:cubicBezTo>
                  <a:pt x="89089" y="49024"/>
                  <a:pt x="90666" y="48339"/>
                  <a:pt x="92273" y="48220"/>
                </a:cubicBezTo>
                <a:cubicBezTo>
                  <a:pt x="94298" y="48042"/>
                  <a:pt x="96381" y="48726"/>
                  <a:pt x="97929" y="50274"/>
                </a:cubicBezTo>
                <a:lnTo>
                  <a:pt x="150495" y="102394"/>
                </a:lnTo>
                <a:lnTo>
                  <a:pt x="171450" y="85725"/>
                </a:lnTo>
                <a:lnTo>
                  <a:pt x="171450" y="0"/>
                </a:lnTo>
                <a:lnTo>
                  <a:pt x="138113" y="19050"/>
                </a:lnTo>
                <a:lnTo>
                  <a:pt x="131028" y="14317"/>
                </a:lnTo>
                <a:cubicBezTo>
                  <a:pt x="126325" y="11192"/>
                  <a:pt x="120819" y="9525"/>
                  <a:pt x="115163" y="9525"/>
                </a:cubicBezTo>
                <a:lnTo>
                  <a:pt x="94208" y="9525"/>
                </a:lnTo>
                <a:cubicBezTo>
                  <a:pt x="93881" y="9525"/>
                  <a:pt x="93524" y="9525"/>
                  <a:pt x="93196" y="9555"/>
                </a:cubicBezTo>
                <a:cubicBezTo>
                  <a:pt x="88166" y="9823"/>
                  <a:pt x="83433" y="12085"/>
                  <a:pt x="80040" y="15835"/>
                </a:cubicBezTo>
                <a:close/>
                <a:moveTo>
                  <a:pt x="34707" y="44857"/>
                </a:moveTo>
                <a:lnTo>
                  <a:pt x="66496" y="9525"/>
                </a:lnTo>
                <a:lnTo>
                  <a:pt x="54709" y="9525"/>
                </a:lnTo>
                <a:cubicBezTo>
                  <a:pt x="47119" y="9525"/>
                  <a:pt x="39856" y="12531"/>
                  <a:pt x="34498" y="17889"/>
                </a:cubicBezTo>
                <a:lnTo>
                  <a:pt x="0" y="57150"/>
                </a:lnTo>
                <a:lnTo>
                  <a:pt x="0" y="161925"/>
                </a:lnTo>
                <a:lnTo>
                  <a:pt x="42863" y="121444"/>
                </a:lnTo>
                <a:lnTo>
                  <a:pt x="46553" y="124510"/>
                </a:lnTo>
                <a:cubicBezTo>
                  <a:pt x="53400" y="130225"/>
                  <a:pt x="62032" y="133350"/>
                  <a:pt x="70931" y="133350"/>
                </a:cubicBezTo>
                <a:lnTo>
                  <a:pt x="75605" y="133350"/>
                </a:lnTo>
                <a:lnTo>
                  <a:pt x="73521" y="131266"/>
                </a:lnTo>
                <a:cubicBezTo>
                  <a:pt x="70723" y="128468"/>
                  <a:pt x="70723" y="123944"/>
                  <a:pt x="73521" y="121176"/>
                </a:cubicBezTo>
                <a:cubicBezTo>
                  <a:pt x="76319" y="118408"/>
                  <a:pt x="80843" y="118378"/>
                  <a:pt x="83612" y="121176"/>
                </a:cubicBezTo>
                <a:lnTo>
                  <a:pt x="95816" y="133380"/>
                </a:lnTo>
                <a:lnTo>
                  <a:pt x="98494" y="133380"/>
                </a:lnTo>
                <a:cubicBezTo>
                  <a:pt x="104180" y="133380"/>
                  <a:pt x="109746" y="132100"/>
                  <a:pt x="114806" y="129719"/>
                </a:cubicBezTo>
                <a:lnTo>
                  <a:pt x="106859" y="121741"/>
                </a:lnTo>
                <a:cubicBezTo>
                  <a:pt x="104061" y="118943"/>
                  <a:pt x="104061" y="114419"/>
                  <a:pt x="106859" y="111651"/>
                </a:cubicBezTo>
                <a:cubicBezTo>
                  <a:pt x="109657" y="108883"/>
                  <a:pt x="114181" y="108853"/>
                  <a:pt x="116949" y="111651"/>
                </a:cubicBezTo>
                <a:lnTo>
                  <a:pt x="126474" y="121176"/>
                </a:lnTo>
                <a:lnTo>
                  <a:pt x="131683" y="115967"/>
                </a:lnTo>
                <a:cubicBezTo>
                  <a:pt x="134332" y="113318"/>
                  <a:pt x="135106" y="109478"/>
                  <a:pt x="133945" y="106114"/>
                </a:cubicBezTo>
                <a:lnTo>
                  <a:pt x="92899" y="65395"/>
                </a:lnTo>
                <a:lnTo>
                  <a:pt x="88463" y="69830"/>
                </a:lnTo>
                <a:cubicBezTo>
                  <a:pt x="73789" y="84505"/>
                  <a:pt x="50036" y="84505"/>
                  <a:pt x="35362" y="69830"/>
                </a:cubicBezTo>
                <a:cubicBezTo>
                  <a:pt x="28515" y="62984"/>
                  <a:pt x="28248" y="52001"/>
                  <a:pt x="34707" y="44827"/>
                </a:cubicBezTo>
                <a:close/>
              </a:path>
            </a:pathLst>
          </a:custGeom>
          <a:solidFill>
            <a:srgbClr val="FFFFFF"/>
          </a:solidFill>
          <a:ln/>
        </p:spPr>
      </p:sp>
      <p:sp>
        <p:nvSpPr>
          <p:cNvPr id="61" name="Text 59"/>
          <p:cNvSpPr/>
          <p:nvPr/>
        </p:nvSpPr>
        <p:spPr>
          <a:xfrm>
            <a:off x="8508950" y="5391150"/>
            <a:ext cx="3324225" cy="228600"/>
          </a:xfrm>
          <a:prstGeom prst="rect">
            <a:avLst/>
          </a:prstGeom>
          <a:noFill/>
          <a:ln/>
        </p:spPr>
        <p:txBody>
          <a:bodyPr wrap="square" lIns="0" tIns="0" rIns="0" bIns="0" rtlCol="0" anchor="ctr"/>
          <a:lstStyle/>
          <a:p>
            <a:pPr>
              <a:lnSpc>
                <a:spcPct val="130000"/>
              </a:lnSpc>
            </a:pPr>
            <a:r>
              <a:rPr lang="en-US" sz="1200" b="1" dirty="0">
                <a:solidFill>
                  <a:srgbClr val="FFFFFF"/>
                </a:solidFill>
                <a:latin typeface="MiSans" pitchFamily="34" charset="0"/>
                <a:ea typeface="MiSans" pitchFamily="34" charset="-122"/>
                <a:cs typeface="MiSans" pitchFamily="34" charset="-120"/>
              </a:rPr>
              <a:t>Collaboration</a:t>
            </a:r>
            <a:endParaRPr lang="en-US" sz="1600" dirty="0"/>
          </a:p>
        </p:txBody>
      </p:sp>
      <p:sp>
        <p:nvSpPr>
          <p:cNvPr id="62" name="Text 60"/>
          <p:cNvSpPr/>
          <p:nvPr/>
        </p:nvSpPr>
        <p:spPr>
          <a:xfrm>
            <a:off x="8261300" y="5695950"/>
            <a:ext cx="3562350" cy="381000"/>
          </a:xfrm>
          <a:prstGeom prst="rect">
            <a:avLst/>
          </a:prstGeom>
          <a:noFill/>
          <a:ln/>
        </p:spPr>
        <p:txBody>
          <a:bodyPr wrap="square" lIns="0" tIns="0" rIns="0" bIns="0" rtlCol="0" anchor="ctr"/>
          <a:lstStyle/>
          <a:p>
            <a:pPr>
              <a:lnSpc>
                <a:spcPct val="120000"/>
              </a:lnSpc>
            </a:pPr>
            <a:r>
              <a:rPr lang="en-US" sz="1050" dirty="0">
                <a:solidFill>
                  <a:srgbClr val="FFFFFF"/>
                </a:solidFill>
                <a:latin typeface="MiSans" pitchFamily="34" charset="0"/>
                <a:ea typeface="MiSans" pitchFamily="34" charset="-122"/>
                <a:cs typeface="MiSans" pitchFamily="34" charset="-120"/>
              </a:rPr>
              <a:t>This replication provides a solid foundation for future research on information-theoretic properties of language.</a:t>
            </a:r>
            <a:endParaRPr lang="en-US" sz="1600" dirty="0"/>
          </a:p>
        </p:txBody>
      </p:sp>
    </p:spTree>
  </p:cSld>
  <p:clrMapOvr>
    <a:masterClrMapping/>
  </p:clrMapOvr>
  <p:transition>
    <p:fade/>
    <p:spd val="med"/>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009966"/>
          </a:solidFill>
          <a:ln/>
        </p:spPr>
      </p:sp>
      <p:sp>
        <p:nvSpPr>
          <p:cNvPr id="3" name="Shape 1"/>
          <p:cNvSpPr/>
          <p:nvPr/>
        </p:nvSpPr>
        <p:spPr>
          <a:xfrm>
            <a:off x="419100" y="400050"/>
            <a:ext cx="114300" cy="152400"/>
          </a:xfrm>
          <a:custGeom>
            <a:avLst/>
            <a:gdLst/>
            <a:ahLst/>
            <a:cxnLst/>
            <a:rect l="l" t="t" r="r" b="b"/>
            <a:pathLst>
              <a:path w="114300" h="152400">
                <a:moveTo>
                  <a:pt x="92690" y="9525"/>
                </a:moveTo>
                <a:lnTo>
                  <a:pt x="95250" y="9525"/>
                </a:lnTo>
                <a:cubicBezTo>
                  <a:pt x="105757" y="9525"/>
                  <a:pt x="114300" y="18068"/>
                  <a:pt x="114300" y="28575"/>
                </a:cubicBezTo>
                <a:lnTo>
                  <a:pt x="114300" y="133350"/>
                </a:lnTo>
                <a:cubicBezTo>
                  <a:pt x="114300" y="143857"/>
                  <a:pt x="105757" y="152400"/>
                  <a:pt x="95250" y="152400"/>
                </a:cubicBezTo>
                <a:lnTo>
                  <a:pt x="19050" y="152400"/>
                </a:lnTo>
                <a:cubicBezTo>
                  <a:pt x="8543" y="152400"/>
                  <a:pt x="0" y="143857"/>
                  <a:pt x="0" y="133350"/>
                </a:cubicBezTo>
                <a:lnTo>
                  <a:pt x="0" y="28575"/>
                </a:lnTo>
                <a:cubicBezTo>
                  <a:pt x="0" y="18068"/>
                  <a:pt x="8543" y="9525"/>
                  <a:pt x="19050" y="9525"/>
                </a:cubicBezTo>
                <a:lnTo>
                  <a:pt x="21610" y="9525"/>
                </a:lnTo>
                <a:cubicBezTo>
                  <a:pt x="24884" y="3840"/>
                  <a:pt x="31046" y="0"/>
                  <a:pt x="38100" y="0"/>
                </a:cubicBezTo>
                <a:lnTo>
                  <a:pt x="76200" y="0"/>
                </a:lnTo>
                <a:cubicBezTo>
                  <a:pt x="83254" y="0"/>
                  <a:pt x="89416" y="3840"/>
                  <a:pt x="92690" y="9525"/>
                </a:cubicBezTo>
                <a:close/>
                <a:moveTo>
                  <a:pt x="73819" y="33338"/>
                </a:moveTo>
                <a:cubicBezTo>
                  <a:pt x="77778" y="33338"/>
                  <a:pt x="80962" y="30153"/>
                  <a:pt x="80962" y="26194"/>
                </a:cubicBezTo>
                <a:cubicBezTo>
                  <a:pt x="80962" y="22235"/>
                  <a:pt x="77778" y="19050"/>
                  <a:pt x="73819" y="19050"/>
                </a:cubicBezTo>
                <a:lnTo>
                  <a:pt x="40481" y="19050"/>
                </a:lnTo>
                <a:cubicBezTo>
                  <a:pt x="36522" y="19050"/>
                  <a:pt x="33338" y="22235"/>
                  <a:pt x="33338" y="26194"/>
                </a:cubicBezTo>
                <a:cubicBezTo>
                  <a:pt x="33338" y="30153"/>
                  <a:pt x="36522" y="33338"/>
                  <a:pt x="40481" y="33338"/>
                </a:cubicBezTo>
                <a:lnTo>
                  <a:pt x="73819" y="33338"/>
                </a:lnTo>
                <a:close/>
                <a:moveTo>
                  <a:pt x="82272" y="77599"/>
                </a:moveTo>
                <a:cubicBezTo>
                  <a:pt x="84356" y="74265"/>
                  <a:pt x="83344" y="69860"/>
                  <a:pt x="80010" y="67747"/>
                </a:cubicBezTo>
                <a:cubicBezTo>
                  <a:pt x="76676" y="65633"/>
                  <a:pt x="72271" y="66675"/>
                  <a:pt x="70158" y="70009"/>
                </a:cubicBezTo>
                <a:lnTo>
                  <a:pt x="51881" y="99268"/>
                </a:lnTo>
                <a:lnTo>
                  <a:pt x="43845" y="88553"/>
                </a:lnTo>
                <a:cubicBezTo>
                  <a:pt x="41464" y="85398"/>
                  <a:pt x="36999" y="84743"/>
                  <a:pt x="33844" y="87124"/>
                </a:cubicBezTo>
                <a:cubicBezTo>
                  <a:pt x="30688" y="89505"/>
                  <a:pt x="30034" y="93970"/>
                  <a:pt x="32415" y="97125"/>
                </a:cubicBezTo>
                <a:lnTo>
                  <a:pt x="46702" y="116175"/>
                </a:lnTo>
                <a:cubicBezTo>
                  <a:pt x="48101" y="118050"/>
                  <a:pt x="50363" y="119122"/>
                  <a:pt x="52715" y="119033"/>
                </a:cubicBezTo>
                <a:cubicBezTo>
                  <a:pt x="55066" y="118943"/>
                  <a:pt x="57210" y="117693"/>
                  <a:pt x="58460" y="115669"/>
                </a:cubicBezTo>
                <a:lnTo>
                  <a:pt x="82272" y="77569"/>
                </a:lnTo>
                <a:close/>
              </a:path>
            </a:pathLst>
          </a:custGeom>
          <a:solidFill>
            <a:srgbClr val="FFFFFF"/>
          </a:solidFill>
          <a:ln/>
        </p:spPr>
      </p:sp>
      <p:sp>
        <p:nvSpPr>
          <p:cNvPr id="4" name="Text 2"/>
          <p:cNvSpPr/>
          <p:nvPr/>
        </p:nvSpPr>
        <p:spPr>
          <a:xfrm>
            <a:off x="781050" y="304800"/>
            <a:ext cx="3600450"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Summary &amp; Key Findings</a:t>
            </a:r>
            <a:endParaRPr lang="en-US" sz="1600" dirty="0"/>
          </a:p>
        </p:txBody>
      </p:sp>
      <p:sp>
        <p:nvSpPr>
          <p:cNvPr id="5" name="Shape 3"/>
          <p:cNvSpPr/>
          <p:nvPr/>
        </p:nvSpPr>
        <p:spPr>
          <a:xfrm>
            <a:off x="290513" y="785813"/>
            <a:ext cx="2809875" cy="2447925"/>
          </a:xfrm>
          <a:custGeom>
            <a:avLst/>
            <a:gdLst/>
            <a:ahLst/>
            <a:cxnLst/>
            <a:rect l="l" t="t" r="r" b="b"/>
            <a:pathLst>
              <a:path w="2809875" h="2447925">
                <a:moveTo>
                  <a:pt x="114294" y="0"/>
                </a:moveTo>
                <a:lnTo>
                  <a:pt x="2695581" y="0"/>
                </a:lnTo>
                <a:cubicBezTo>
                  <a:pt x="2758704" y="0"/>
                  <a:pt x="2809875" y="51171"/>
                  <a:pt x="2809875" y="114294"/>
                </a:cubicBezTo>
                <a:lnTo>
                  <a:pt x="2809875" y="2333631"/>
                </a:lnTo>
                <a:cubicBezTo>
                  <a:pt x="2809875" y="2396754"/>
                  <a:pt x="2758704" y="2447925"/>
                  <a:pt x="2695581" y="2447925"/>
                </a:cubicBezTo>
                <a:lnTo>
                  <a:pt x="114294" y="2447925"/>
                </a:lnTo>
                <a:cubicBezTo>
                  <a:pt x="51171" y="2447925"/>
                  <a:pt x="0" y="2396754"/>
                  <a:pt x="0" y="2333631"/>
                </a:cubicBezTo>
                <a:lnTo>
                  <a:pt x="0" y="114294"/>
                </a:lnTo>
                <a:cubicBezTo>
                  <a:pt x="0" y="51213"/>
                  <a:pt x="51213" y="0"/>
                  <a:pt x="114294" y="0"/>
                </a:cubicBezTo>
                <a:close/>
              </a:path>
            </a:pathLst>
          </a:custGeom>
          <a:solidFill>
            <a:srgbClr val="EFF6FF"/>
          </a:solidFill>
          <a:ln w="12700">
            <a:solidFill>
              <a:srgbClr val="BEDBFF"/>
            </a:solidFill>
            <a:prstDash val="solid"/>
          </a:ln>
        </p:spPr>
      </p:sp>
      <p:sp>
        <p:nvSpPr>
          <p:cNvPr id="6" name="Shape 4"/>
          <p:cNvSpPr/>
          <p:nvPr/>
        </p:nvSpPr>
        <p:spPr>
          <a:xfrm>
            <a:off x="466725" y="981075"/>
            <a:ext cx="152400" cy="152400"/>
          </a:xfrm>
          <a:custGeom>
            <a:avLst/>
            <a:gdLst/>
            <a:ahLst/>
            <a:cxnLst/>
            <a:rect l="l" t="t" r="r" b="b"/>
            <a:pathLst>
              <a:path w="152400" h="152400">
                <a:moveTo>
                  <a:pt x="76200" y="152400"/>
                </a:moveTo>
                <a:cubicBezTo>
                  <a:pt x="118256" y="152400"/>
                  <a:pt x="152400" y="118256"/>
                  <a:pt x="152400" y="76200"/>
                </a:cubicBezTo>
                <a:cubicBezTo>
                  <a:pt x="152400" y="34144"/>
                  <a:pt x="118256" y="0"/>
                  <a:pt x="76200" y="0"/>
                </a:cubicBezTo>
                <a:cubicBezTo>
                  <a:pt x="34144" y="0"/>
                  <a:pt x="0" y="34144"/>
                  <a:pt x="0" y="76200"/>
                </a:cubicBezTo>
                <a:cubicBezTo>
                  <a:pt x="0" y="118256"/>
                  <a:pt x="34144" y="152400"/>
                  <a:pt x="76200" y="152400"/>
                </a:cubicBezTo>
                <a:close/>
                <a:moveTo>
                  <a:pt x="101322" y="63311"/>
                </a:moveTo>
                <a:lnTo>
                  <a:pt x="77510" y="101411"/>
                </a:lnTo>
                <a:cubicBezTo>
                  <a:pt x="76260" y="103406"/>
                  <a:pt x="74116" y="104656"/>
                  <a:pt x="71765" y="104775"/>
                </a:cubicBezTo>
                <a:cubicBezTo>
                  <a:pt x="69413" y="104894"/>
                  <a:pt x="67151" y="103823"/>
                  <a:pt x="65752" y="101918"/>
                </a:cubicBezTo>
                <a:lnTo>
                  <a:pt x="51465" y="82867"/>
                </a:lnTo>
                <a:cubicBezTo>
                  <a:pt x="49084" y="79712"/>
                  <a:pt x="49738" y="75248"/>
                  <a:pt x="52894" y="72866"/>
                </a:cubicBezTo>
                <a:cubicBezTo>
                  <a:pt x="56049" y="70485"/>
                  <a:pt x="60514" y="71140"/>
                  <a:pt x="62895" y="74295"/>
                </a:cubicBezTo>
                <a:lnTo>
                  <a:pt x="70931" y="85011"/>
                </a:lnTo>
                <a:lnTo>
                  <a:pt x="89208" y="55751"/>
                </a:lnTo>
                <a:cubicBezTo>
                  <a:pt x="91291" y="52417"/>
                  <a:pt x="95696" y="51375"/>
                  <a:pt x="99060" y="53489"/>
                </a:cubicBezTo>
                <a:cubicBezTo>
                  <a:pt x="102424" y="55602"/>
                  <a:pt x="103436" y="59978"/>
                  <a:pt x="101322" y="63341"/>
                </a:cubicBezTo>
                <a:close/>
              </a:path>
            </a:pathLst>
          </a:custGeom>
          <a:solidFill>
            <a:srgbClr val="1447E6"/>
          </a:solidFill>
          <a:ln/>
        </p:spPr>
      </p:sp>
      <p:sp>
        <p:nvSpPr>
          <p:cNvPr id="7" name="Text 5"/>
          <p:cNvSpPr/>
          <p:nvPr/>
        </p:nvSpPr>
        <p:spPr>
          <a:xfrm>
            <a:off x="695325" y="942975"/>
            <a:ext cx="2324100" cy="228600"/>
          </a:xfrm>
          <a:prstGeom prst="rect">
            <a:avLst/>
          </a:prstGeom>
          <a:noFill/>
          <a:ln/>
        </p:spPr>
        <p:txBody>
          <a:bodyPr wrap="square" lIns="0" tIns="0" rIns="0" bIns="0" rtlCol="0" anchor="ctr"/>
          <a:lstStyle/>
          <a:p>
            <a:pPr>
              <a:lnSpc>
                <a:spcPct val="130000"/>
              </a:lnSpc>
            </a:pPr>
            <a:r>
              <a:rPr lang="en-US" sz="1200" b="1" dirty="0">
                <a:solidFill>
                  <a:srgbClr val="1447E6"/>
                </a:solidFill>
                <a:latin typeface="MiSans" pitchFamily="34" charset="0"/>
                <a:ea typeface="MiSans" pitchFamily="34" charset="-122"/>
                <a:cs typeface="MiSans" pitchFamily="34" charset="-120"/>
              </a:rPr>
              <a:t>Replication Success</a:t>
            </a:r>
            <a:endParaRPr lang="en-US" sz="1600" dirty="0"/>
          </a:p>
        </p:txBody>
      </p:sp>
      <p:sp>
        <p:nvSpPr>
          <p:cNvPr id="8" name="Text 6"/>
          <p:cNvSpPr/>
          <p:nvPr/>
        </p:nvSpPr>
        <p:spPr>
          <a:xfrm>
            <a:off x="447675" y="1247775"/>
            <a:ext cx="256222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All 8 unit tests passed</a:t>
            </a:r>
            <a:endParaRPr lang="en-US" sz="1600" dirty="0"/>
          </a:p>
        </p:txBody>
      </p:sp>
      <p:sp>
        <p:nvSpPr>
          <p:cNvPr id="9" name="Text 7"/>
          <p:cNvSpPr/>
          <p:nvPr/>
        </p:nvSpPr>
        <p:spPr>
          <a:xfrm>
            <a:off x="447675" y="1514475"/>
            <a:ext cx="256222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Results match paper's findings</a:t>
            </a:r>
            <a:endParaRPr lang="en-US" sz="1600" dirty="0"/>
          </a:p>
        </p:txBody>
      </p:sp>
      <p:sp>
        <p:nvSpPr>
          <p:cNvPr id="10" name="Text 8"/>
          <p:cNvSpPr/>
          <p:nvPr/>
        </p:nvSpPr>
        <p:spPr>
          <a:xfrm>
            <a:off x="447675" y="1781175"/>
            <a:ext cx="256222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Higher accuracy achieved</a:t>
            </a:r>
            <a:endParaRPr lang="en-US" sz="1600" dirty="0"/>
          </a:p>
        </p:txBody>
      </p:sp>
      <p:sp>
        <p:nvSpPr>
          <p:cNvPr id="11" name="Text 9"/>
          <p:cNvSpPr/>
          <p:nvPr/>
        </p:nvSpPr>
        <p:spPr>
          <a:xfrm>
            <a:off x="447675" y="2047875"/>
            <a:ext cx="256222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Code modular &amp; documented</a:t>
            </a:r>
            <a:endParaRPr lang="en-US" sz="1600" dirty="0"/>
          </a:p>
        </p:txBody>
      </p:sp>
      <p:sp>
        <p:nvSpPr>
          <p:cNvPr id="12" name="Text 10"/>
          <p:cNvSpPr/>
          <p:nvPr/>
        </p:nvSpPr>
        <p:spPr>
          <a:xfrm>
            <a:off x="447675" y="2314575"/>
            <a:ext cx="256222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Works with any CoNLL-U data</a:t>
            </a:r>
            <a:endParaRPr lang="en-US" sz="1600" dirty="0"/>
          </a:p>
        </p:txBody>
      </p:sp>
      <p:sp>
        <p:nvSpPr>
          <p:cNvPr id="13" name="Shape 11"/>
          <p:cNvSpPr/>
          <p:nvPr/>
        </p:nvSpPr>
        <p:spPr>
          <a:xfrm>
            <a:off x="447675" y="2619375"/>
            <a:ext cx="2495550" cy="457200"/>
          </a:xfrm>
          <a:custGeom>
            <a:avLst/>
            <a:gdLst/>
            <a:ahLst/>
            <a:cxnLst/>
            <a:rect l="l" t="t" r="r" b="b"/>
            <a:pathLst>
              <a:path w="2495550" h="457200">
                <a:moveTo>
                  <a:pt x="76202" y="0"/>
                </a:moveTo>
                <a:lnTo>
                  <a:pt x="2419348" y="0"/>
                </a:lnTo>
                <a:cubicBezTo>
                  <a:pt x="2461433" y="0"/>
                  <a:pt x="2495550" y="34117"/>
                  <a:pt x="2495550" y="76202"/>
                </a:cubicBezTo>
                <a:lnTo>
                  <a:pt x="2495550" y="380998"/>
                </a:lnTo>
                <a:cubicBezTo>
                  <a:pt x="2495550" y="423083"/>
                  <a:pt x="2461433" y="457200"/>
                  <a:pt x="2419348" y="457200"/>
                </a:cubicBezTo>
                <a:lnTo>
                  <a:pt x="76202" y="457200"/>
                </a:lnTo>
                <a:cubicBezTo>
                  <a:pt x="34145" y="457200"/>
                  <a:pt x="0" y="423055"/>
                  <a:pt x="0" y="380998"/>
                </a:cubicBezTo>
                <a:lnTo>
                  <a:pt x="0" y="76202"/>
                </a:lnTo>
                <a:cubicBezTo>
                  <a:pt x="0" y="34145"/>
                  <a:pt x="34145" y="0"/>
                  <a:pt x="76202" y="0"/>
                </a:cubicBezTo>
                <a:close/>
              </a:path>
            </a:pathLst>
          </a:custGeom>
          <a:solidFill>
            <a:srgbClr val="DBEAFE"/>
          </a:solidFill>
          <a:ln/>
        </p:spPr>
      </p:sp>
      <p:sp>
        <p:nvSpPr>
          <p:cNvPr id="14" name="Text 12"/>
          <p:cNvSpPr/>
          <p:nvPr/>
        </p:nvSpPr>
        <p:spPr>
          <a:xfrm>
            <a:off x="523875" y="2644775"/>
            <a:ext cx="2400300" cy="152400"/>
          </a:xfrm>
          <a:prstGeom prst="rect">
            <a:avLst/>
          </a:prstGeom>
          <a:noFill/>
          <a:ln/>
        </p:spPr>
        <p:txBody>
          <a:bodyPr wrap="square" lIns="0" tIns="0" rIns="0" bIns="0" rtlCol="0" anchor="ctr"/>
          <a:lstStyle/>
          <a:p>
            <a:pPr>
              <a:lnSpc>
                <a:spcPct val="110000"/>
              </a:lnSpc>
            </a:pPr>
            <a:r>
              <a:rPr lang="en-US" sz="900" b="1" dirty="0">
                <a:solidFill>
                  <a:srgbClr val="193CB8"/>
                </a:solidFill>
                <a:latin typeface="MiSans" pitchFamily="34" charset="0"/>
                <a:ea typeface="MiSans" pitchFamily="34" charset="-122"/>
                <a:cs typeface="MiSans" pitchFamily="34" charset="-120"/>
              </a:rPr>
              <a:t>Best Accuracy: 96.79%</a:t>
            </a:r>
            <a:endParaRPr lang="en-US" sz="1600" dirty="0"/>
          </a:p>
        </p:txBody>
      </p:sp>
      <p:sp>
        <p:nvSpPr>
          <p:cNvPr id="15" name="Text 13"/>
          <p:cNvSpPr/>
          <p:nvPr/>
        </p:nvSpPr>
        <p:spPr>
          <a:xfrm>
            <a:off x="523875" y="2847975"/>
            <a:ext cx="2400300" cy="152400"/>
          </a:xfrm>
          <a:prstGeom prst="rect">
            <a:avLst/>
          </a:prstGeom>
          <a:noFill/>
          <a:ln/>
        </p:spPr>
        <p:txBody>
          <a:bodyPr wrap="square" lIns="0" tIns="0" rIns="0" bIns="0" rtlCol="0" anchor="ctr"/>
          <a:lstStyle/>
          <a:p>
            <a:pPr>
              <a:lnSpc>
                <a:spcPct val="110000"/>
              </a:lnSpc>
            </a:pPr>
            <a:r>
              <a:rPr lang="en-US" sz="900" dirty="0">
                <a:solidFill>
                  <a:srgbClr val="155DFC"/>
                </a:solidFill>
                <a:latin typeface="MiSans" pitchFamily="34" charset="0"/>
                <a:ea typeface="MiSans" pitchFamily="34" charset="-122"/>
                <a:cs typeface="MiSans" pitchFamily="34" charset="-120"/>
              </a:rPr>
              <a:t>Lexical + UIDloc</a:t>
            </a:r>
            <a:endParaRPr lang="en-US" sz="1600" dirty="0"/>
          </a:p>
        </p:txBody>
      </p:sp>
      <p:sp>
        <p:nvSpPr>
          <p:cNvPr id="16" name="Shape 14"/>
          <p:cNvSpPr/>
          <p:nvPr/>
        </p:nvSpPr>
        <p:spPr>
          <a:xfrm>
            <a:off x="3224213" y="785813"/>
            <a:ext cx="2809875" cy="2447925"/>
          </a:xfrm>
          <a:custGeom>
            <a:avLst/>
            <a:gdLst/>
            <a:ahLst/>
            <a:cxnLst/>
            <a:rect l="l" t="t" r="r" b="b"/>
            <a:pathLst>
              <a:path w="2809875" h="2447925">
                <a:moveTo>
                  <a:pt x="114294" y="0"/>
                </a:moveTo>
                <a:lnTo>
                  <a:pt x="2695581" y="0"/>
                </a:lnTo>
                <a:cubicBezTo>
                  <a:pt x="2758704" y="0"/>
                  <a:pt x="2809875" y="51171"/>
                  <a:pt x="2809875" y="114294"/>
                </a:cubicBezTo>
                <a:lnTo>
                  <a:pt x="2809875" y="2333631"/>
                </a:lnTo>
                <a:cubicBezTo>
                  <a:pt x="2809875" y="2396754"/>
                  <a:pt x="2758704" y="2447925"/>
                  <a:pt x="2695581" y="2447925"/>
                </a:cubicBezTo>
                <a:lnTo>
                  <a:pt x="114294" y="2447925"/>
                </a:lnTo>
                <a:cubicBezTo>
                  <a:pt x="51171" y="2447925"/>
                  <a:pt x="0" y="2396754"/>
                  <a:pt x="0" y="2333631"/>
                </a:cubicBezTo>
                <a:lnTo>
                  <a:pt x="0" y="114294"/>
                </a:lnTo>
                <a:cubicBezTo>
                  <a:pt x="0" y="51213"/>
                  <a:pt x="51213" y="0"/>
                  <a:pt x="114294" y="0"/>
                </a:cubicBezTo>
                <a:close/>
              </a:path>
            </a:pathLst>
          </a:custGeom>
          <a:solidFill>
            <a:srgbClr val="ECFDF5"/>
          </a:solidFill>
          <a:ln w="12700">
            <a:solidFill>
              <a:srgbClr val="A4F4CF"/>
            </a:solidFill>
            <a:prstDash val="solid"/>
          </a:ln>
        </p:spPr>
      </p:sp>
      <p:sp>
        <p:nvSpPr>
          <p:cNvPr id="17" name="Shape 15"/>
          <p:cNvSpPr/>
          <p:nvPr/>
        </p:nvSpPr>
        <p:spPr>
          <a:xfrm>
            <a:off x="3400425" y="981075"/>
            <a:ext cx="152400" cy="152400"/>
          </a:xfrm>
          <a:custGeom>
            <a:avLst/>
            <a:gdLst/>
            <a:ahLst/>
            <a:cxnLst/>
            <a:rect l="l" t="t" r="r" b="b"/>
            <a:pathLst>
              <a:path w="152400" h="152400">
                <a:moveTo>
                  <a:pt x="19050" y="19050"/>
                </a:moveTo>
                <a:cubicBezTo>
                  <a:pt x="19050" y="13781"/>
                  <a:pt x="14794" y="9525"/>
                  <a:pt x="9525" y="9525"/>
                </a:cubicBezTo>
                <a:cubicBezTo>
                  <a:pt x="4256" y="9525"/>
                  <a:pt x="0" y="13781"/>
                  <a:pt x="0" y="19050"/>
                </a:cubicBezTo>
                <a:lnTo>
                  <a:pt x="0" y="119062"/>
                </a:lnTo>
                <a:cubicBezTo>
                  <a:pt x="0" y="132219"/>
                  <a:pt x="10656" y="142875"/>
                  <a:pt x="23813" y="142875"/>
                </a:cubicBezTo>
                <a:lnTo>
                  <a:pt x="142875" y="142875"/>
                </a:lnTo>
                <a:cubicBezTo>
                  <a:pt x="148144" y="142875"/>
                  <a:pt x="152400" y="138619"/>
                  <a:pt x="152400" y="133350"/>
                </a:cubicBezTo>
                <a:cubicBezTo>
                  <a:pt x="152400" y="128081"/>
                  <a:pt x="148144" y="123825"/>
                  <a:pt x="142875" y="123825"/>
                </a:cubicBezTo>
                <a:lnTo>
                  <a:pt x="23813" y="123825"/>
                </a:lnTo>
                <a:cubicBezTo>
                  <a:pt x="21193" y="123825"/>
                  <a:pt x="19050" y="121682"/>
                  <a:pt x="19050" y="119062"/>
                </a:cubicBezTo>
                <a:lnTo>
                  <a:pt x="19050" y="19050"/>
                </a:lnTo>
                <a:close/>
                <a:moveTo>
                  <a:pt x="140077" y="44827"/>
                </a:moveTo>
                <a:cubicBezTo>
                  <a:pt x="143798" y="41106"/>
                  <a:pt x="143798" y="35064"/>
                  <a:pt x="140077" y="31343"/>
                </a:cubicBezTo>
                <a:cubicBezTo>
                  <a:pt x="136356" y="27622"/>
                  <a:pt x="130314" y="27622"/>
                  <a:pt x="126593" y="31343"/>
                </a:cubicBezTo>
                <a:lnTo>
                  <a:pt x="95250" y="62716"/>
                </a:lnTo>
                <a:lnTo>
                  <a:pt x="78165" y="45660"/>
                </a:lnTo>
                <a:cubicBezTo>
                  <a:pt x="74444" y="41940"/>
                  <a:pt x="68401" y="41940"/>
                  <a:pt x="64681" y="45660"/>
                </a:cubicBezTo>
                <a:lnTo>
                  <a:pt x="36106" y="74235"/>
                </a:lnTo>
                <a:cubicBezTo>
                  <a:pt x="32385" y="77956"/>
                  <a:pt x="32385" y="83999"/>
                  <a:pt x="36106" y="87719"/>
                </a:cubicBezTo>
                <a:cubicBezTo>
                  <a:pt x="39826" y="91440"/>
                  <a:pt x="45869" y="91440"/>
                  <a:pt x="49590" y="87719"/>
                </a:cubicBezTo>
                <a:lnTo>
                  <a:pt x="71438" y="65871"/>
                </a:lnTo>
                <a:lnTo>
                  <a:pt x="88523" y="82957"/>
                </a:lnTo>
                <a:cubicBezTo>
                  <a:pt x="92244" y="86678"/>
                  <a:pt x="98286" y="86678"/>
                  <a:pt x="102007" y="82957"/>
                </a:cubicBezTo>
                <a:lnTo>
                  <a:pt x="140107" y="44857"/>
                </a:lnTo>
                <a:close/>
              </a:path>
            </a:pathLst>
          </a:custGeom>
          <a:solidFill>
            <a:srgbClr val="007A55"/>
          </a:solidFill>
          <a:ln/>
        </p:spPr>
      </p:sp>
      <p:sp>
        <p:nvSpPr>
          <p:cNvPr id="18" name="Text 16"/>
          <p:cNvSpPr/>
          <p:nvPr/>
        </p:nvSpPr>
        <p:spPr>
          <a:xfrm>
            <a:off x="3629025" y="942975"/>
            <a:ext cx="2324100" cy="228600"/>
          </a:xfrm>
          <a:prstGeom prst="rect">
            <a:avLst/>
          </a:prstGeom>
          <a:noFill/>
          <a:ln/>
        </p:spPr>
        <p:txBody>
          <a:bodyPr wrap="square" lIns="0" tIns="0" rIns="0" bIns="0" rtlCol="0" anchor="ctr"/>
          <a:lstStyle/>
          <a:p>
            <a:pPr>
              <a:lnSpc>
                <a:spcPct val="130000"/>
              </a:lnSpc>
            </a:pPr>
            <a:r>
              <a:rPr lang="en-US" sz="1200" b="1" dirty="0">
                <a:solidFill>
                  <a:srgbClr val="007A55"/>
                </a:solidFill>
                <a:latin typeface="MiSans" pitchFamily="34" charset="0"/>
                <a:ea typeface="MiSans" pitchFamily="34" charset="-122"/>
                <a:cs typeface="MiSans" pitchFamily="34" charset="-120"/>
              </a:rPr>
              <a:t>Classification Results</a:t>
            </a:r>
            <a:endParaRPr lang="en-US" sz="1600" dirty="0"/>
          </a:p>
        </p:txBody>
      </p:sp>
      <p:sp>
        <p:nvSpPr>
          <p:cNvPr id="19" name="Shape 17"/>
          <p:cNvSpPr/>
          <p:nvPr/>
        </p:nvSpPr>
        <p:spPr>
          <a:xfrm>
            <a:off x="3381375" y="1247775"/>
            <a:ext cx="2495550" cy="457200"/>
          </a:xfrm>
          <a:custGeom>
            <a:avLst/>
            <a:gdLst/>
            <a:ahLst/>
            <a:cxnLst/>
            <a:rect l="l" t="t" r="r" b="b"/>
            <a:pathLst>
              <a:path w="2495550" h="457200">
                <a:moveTo>
                  <a:pt x="76202" y="0"/>
                </a:moveTo>
                <a:lnTo>
                  <a:pt x="2419348" y="0"/>
                </a:lnTo>
                <a:cubicBezTo>
                  <a:pt x="2461433" y="0"/>
                  <a:pt x="2495550" y="34117"/>
                  <a:pt x="2495550" y="76202"/>
                </a:cubicBezTo>
                <a:lnTo>
                  <a:pt x="2495550" y="380998"/>
                </a:lnTo>
                <a:cubicBezTo>
                  <a:pt x="2495550" y="423083"/>
                  <a:pt x="2461433" y="457200"/>
                  <a:pt x="2419348"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20" name="Text 18"/>
          <p:cNvSpPr/>
          <p:nvPr/>
        </p:nvSpPr>
        <p:spPr>
          <a:xfrm>
            <a:off x="3457575" y="1273175"/>
            <a:ext cx="2400300" cy="1524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Lexical Surprisal:</a:t>
            </a:r>
            <a:pPr>
              <a:lnSpc>
                <a:spcPct val="110000"/>
              </a:lnSpc>
            </a:pPr>
            <a:r>
              <a:rPr lang="en-US" sz="900" dirty="0">
                <a:solidFill>
                  <a:srgbClr val="314158"/>
                </a:solidFill>
                <a:latin typeface="MiSans" pitchFamily="34" charset="0"/>
                <a:ea typeface="MiSans" pitchFamily="34" charset="-122"/>
                <a:cs typeface="MiSans" pitchFamily="34" charset="-120"/>
              </a:rPr>
              <a:t> 95.94%</a:t>
            </a:r>
            <a:endParaRPr lang="en-US" sz="1600" dirty="0"/>
          </a:p>
        </p:txBody>
      </p:sp>
      <p:sp>
        <p:nvSpPr>
          <p:cNvPr id="21" name="Text 19"/>
          <p:cNvSpPr/>
          <p:nvPr/>
        </p:nvSpPr>
        <p:spPr>
          <a:xfrm>
            <a:off x="3457575" y="1476375"/>
            <a:ext cx="2400300"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Strongest single predictor</a:t>
            </a:r>
            <a:endParaRPr lang="en-US" sz="1600" dirty="0"/>
          </a:p>
        </p:txBody>
      </p:sp>
      <p:sp>
        <p:nvSpPr>
          <p:cNvPr id="22" name="Shape 20"/>
          <p:cNvSpPr/>
          <p:nvPr/>
        </p:nvSpPr>
        <p:spPr>
          <a:xfrm>
            <a:off x="3381375" y="1781175"/>
            <a:ext cx="2495550" cy="457200"/>
          </a:xfrm>
          <a:custGeom>
            <a:avLst/>
            <a:gdLst/>
            <a:ahLst/>
            <a:cxnLst/>
            <a:rect l="l" t="t" r="r" b="b"/>
            <a:pathLst>
              <a:path w="2495550" h="457200">
                <a:moveTo>
                  <a:pt x="76202" y="0"/>
                </a:moveTo>
                <a:lnTo>
                  <a:pt x="2419348" y="0"/>
                </a:lnTo>
                <a:cubicBezTo>
                  <a:pt x="2461433" y="0"/>
                  <a:pt x="2495550" y="34117"/>
                  <a:pt x="2495550" y="76202"/>
                </a:cubicBezTo>
                <a:lnTo>
                  <a:pt x="2495550" y="380998"/>
                </a:lnTo>
                <a:cubicBezTo>
                  <a:pt x="2495550" y="423083"/>
                  <a:pt x="2461433" y="457200"/>
                  <a:pt x="2419348"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23" name="Text 21"/>
          <p:cNvSpPr/>
          <p:nvPr/>
        </p:nvSpPr>
        <p:spPr>
          <a:xfrm>
            <a:off x="3457575" y="1793875"/>
            <a:ext cx="2400300" cy="1524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UID alone:</a:t>
            </a:r>
            <a:pPr>
              <a:lnSpc>
                <a:spcPct val="110000"/>
              </a:lnSpc>
            </a:pPr>
            <a:r>
              <a:rPr lang="en-US" sz="900" dirty="0">
                <a:solidFill>
                  <a:srgbClr val="314158"/>
                </a:solidFill>
                <a:latin typeface="MiSans" pitchFamily="34" charset="0"/>
                <a:ea typeface="MiSans" pitchFamily="34" charset="-122"/>
                <a:cs typeface="MiSans" pitchFamily="34" charset="-120"/>
              </a:rPr>
              <a:t> 78-86%</a:t>
            </a:r>
            <a:endParaRPr lang="en-US" sz="1600" dirty="0"/>
          </a:p>
        </p:txBody>
      </p:sp>
      <p:sp>
        <p:nvSpPr>
          <p:cNvPr id="24" name="Text 22"/>
          <p:cNvSpPr/>
          <p:nvPr/>
        </p:nvSpPr>
        <p:spPr>
          <a:xfrm>
            <a:off x="3457575" y="2009775"/>
            <a:ext cx="2400300"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Moderate performance</a:t>
            </a:r>
            <a:endParaRPr lang="en-US" sz="1600" dirty="0"/>
          </a:p>
        </p:txBody>
      </p:sp>
      <p:sp>
        <p:nvSpPr>
          <p:cNvPr id="25" name="Shape 23"/>
          <p:cNvSpPr/>
          <p:nvPr/>
        </p:nvSpPr>
        <p:spPr>
          <a:xfrm>
            <a:off x="3381375" y="2314575"/>
            <a:ext cx="2495550" cy="457200"/>
          </a:xfrm>
          <a:custGeom>
            <a:avLst/>
            <a:gdLst/>
            <a:ahLst/>
            <a:cxnLst/>
            <a:rect l="l" t="t" r="r" b="b"/>
            <a:pathLst>
              <a:path w="2495550" h="457200">
                <a:moveTo>
                  <a:pt x="76202" y="0"/>
                </a:moveTo>
                <a:lnTo>
                  <a:pt x="2419348" y="0"/>
                </a:lnTo>
                <a:cubicBezTo>
                  <a:pt x="2461433" y="0"/>
                  <a:pt x="2495550" y="34117"/>
                  <a:pt x="2495550" y="76202"/>
                </a:cubicBezTo>
                <a:lnTo>
                  <a:pt x="2495550" y="380998"/>
                </a:lnTo>
                <a:cubicBezTo>
                  <a:pt x="2495550" y="423083"/>
                  <a:pt x="2461433" y="457200"/>
                  <a:pt x="2419348"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26" name="Text 24"/>
          <p:cNvSpPr/>
          <p:nvPr/>
        </p:nvSpPr>
        <p:spPr>
          <a:xfrm>
            <a:off x="3457575" y="2314575"/>
            <a:ext cx="2400300" cy="601737"/>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UID + Surprisal:</a:t>
            </a:r>
            <a:pPr>
              <a:lnSpc>
                <a:spcPct val="110000"/>
              </a:lnSpc>
            </a:pPr>
            <a:r>
              <a:rPr lang="en-US" sz="900" dirty="0">
                <a:solidFill>
                  <a:srgbClr val="314158"/>
                </a:solidFill>
                <a:latin typeface="MiSans" pitchFamily="34" charset="0"/>
                <a:ea typeface="MiSans" pitchFamily="34" charset="-122"/>
                <a:cs typeface="MiSans" pitchFamily="34" charset="-120"/>
              </a:rPr>
              <a:t> No improvement</a:t>
            </a:r>
            <a:endParaRPr lang="en-US" sz="1600" dirty="0"/>
          </a:p>
        </p:txBody>
      </p:sp>
      <p:sp>
        <p:nvSpPr>
          <p:cNvPr id="27" name="Text 25"/>
          <p:cNvSpPr/>
          <p:nvPr/>
        </p:nvSpPr>
        <p:spPr>
          <a:xfrm>
            <a:off x="3457575" y="2314575"/>
            <a:ext cx="2400300"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UID doesn't add value</a:t>
            </a:r>
            <a:endParaRPr lang="en-US" sz="1600" dirty="0"/>
          </a:p>
        </p:txBody>
      </p:sp>
      <p:sp>
        <p:nvSpPr>
          <p:cNvPr id="28" name="Shape 26"/>
          <p:cNvSpPr/>
          <p:nvPr/>
        </p:nvSpPr>
        <p:spPr>
          <a:xfrm>
            <a:off x="6157913" y="785813"/>
            <a:ext cx="2809875" cy="2447925"/>
          </a:xfrm>
          <a:custGeom>
            <a:avLst/>
            <a:gdLst/>
            <a:ahLst/>
            <a:cxnLst/>
            <a:rect l="l" t="t" r="r" b="b"/>
            <a:pathLst>
              <a:path w="2809875" h="2447925">
                <a:moveTo>
                  <a:pt x="114294" y="0"/>
                </a:moveTo>
                <a:lnTo>
                  <a:pt x="2695581" y="0"/>
                </a:lnTo>
                <a:cubicBezTo>
                  <a:pt x="2758704" y="0"/>
                  <a:pt x="2809875" y="51171"/>
                  <a:pt x="2809875" y="114294"/>
                </a:cubicBezTo>
                <a:lnTo>
                  <a:pt x="2809875" y="2333631"/>
                </a:lnTo>
                <a:cubicBezTo>
                  <a:pt x="2809875" y="2396754"/>
                  <a:pt x="2758704" y="2447925"/>
                  <a:pt x="2695581" y="2447925"/>
                </a:cubicBezTo>
                <a:lnTo>
                  <a:pt x="114294" y="2447925"/>
                </a:lnTo>
                <a:cubicBezTo>
                  <a:pt x="51171" y="2447925"/>
                  <a:pt x="0" y="2396754"/>
                  <a:pt x="0" y="2333631"/>
                </a:cubicBezTo>
                <a:lnTo>
                  <a:pt x="0" y="114294"/>
                </a:lnTo>
                <a:cubicBezTo>
                  <a:pt x="0" y="51213"/>
                  <a:pt x="51213" y="0"/>
                  <a:pt x="114294" y="0"/>
                </a:cubicBezTo>
                <a:close/>
              </a:path>
            </a:pathLst>
          </a:custGeom>
          <a:solidFill>
            <a:srgbClr val="FFFBEB"/>
          </a:solidFill>
          <a:ln w="12700">
            <a:solidFill>
              <a:srgbClr val="FEE685"/>
            </a:solidFill>
            <a:prstDash val="solid"/>
          </a:ln>
        </p:spPr>
      </p:sp>
      <p:sp>
        <p:nvSpPr>
          <p:cNvPr id="29" name="Shape 27"/>
          <p:cNvSpPr/>
          <p:nvPr/>
        </p:nvSpPr>
        <p:spPr>
          <a:xfrm>
            <a:off x="6334125" y="981075"/>
            <a:ext cx="152400" cy="152400"/>
          </a:xfrm>
          <a:custGeom>
            <a:avLst/>
            <a:gdLst/>
            <a:ahLst/>
            <a:cxnLst/>
            <a:rect l="l" t="t" r="r" b="b"/>
            <a:pathLst>
              <a:path w="152400" h="152400">
                <a:moveTo>
                  <a:pt x="0" y="23813"/>
                </a:moveTo>
                <a:cubicBezTo>
                  <a:pt x="0" y="15925"/>
                  <a:pt x="6400" y="9525"/>
                  <a:pt x="14288" y="9525"/>
                </a:cubicBezTo>
                <a:lnTo>
                  <a:pt x="42863" y="9525"/>
                </a:lnTo>
                <a:cubicBezTo>
                  <a:pt x="50750" y="9525"/>
                  <a:pt x="57150" y="15925"/>
                  <a:pt x="57150" y="23813"/>
                </a:cubicBezTo>
                <a:lnTo>
                  <a:pt x="57150" y="28575"/>
                </a:lnTo>
                <a:lnTo>
                  <a:pt x="95250" y="28575"/>
                </a:lnTo>
                <a:lnTo>
                  <a:pt x="95250" y="23813"/>
                </a:lnTo>
                <a:cubicBezTo>
                  <a:pt x="95250" y="15925"/>
                  <a:pt x="101650" y="9525"/>
                  <a:pt x="109537" y="9525"/>
                </a:cubicBezTo>
                <a:lnTo>
                  <a:pt x="138113" y="9525"/>
                </a:lnTo>
                <a:cubicBezTo>
                  <a:pt x="146000" y="9525"/>
                  <a:pt x="152400" y="15925"/>
                  <a:pt x="152400" y="23813"/>
                </a:cubicBezTo>
                <a:lnTo>
                  <a:pt x="152400" y="52388"/>
                </a:lnTo>
                <a:cubicBezTo>
                  <a:pt x="152400" y="60275"/>
                  <a:pt x="146000" y="66675"/>
                  <a:pt x="138113" y="66675"/>
                </a:cubicBezTo>
                <a:lnTo>
                  <a:pt x="109537" y="66675"/>
                </a:lnTo>
                <a:cubicBezTo>
                  <a:pt x="101650" y="66675"/>
                  <a:pt x="95250" y="60275"/>
                  <a:pt x="95250" y="52388"/>
                </a:cubicBezTo>
                <a:lnTo>
                  <a:pt x="95250" y="47625"/>
                </a:lnTo>
                <a:lnTo>
                  <a:pt x="57150" y="47625"/>
                </a:lnTo>
                <a:lnTo>
                  <a:pt x="57150" y="52388"/>
                </a:lnTo>
                <a:cubicBezTo>
                  <a:pt x="57150" y="54560"/>
                  <a:pt x="56644" y="56644"/>
                  <a:pt x="55781" y="58489"/>
                </a:cubicBezTo>
                <a:lnTo>
                  <a:pt x="76200" y="85725"/>
                </a:lnTo>
                <a:lnTo>
                  <a:pt x="100013" y="85725"/>
                </a:lnTo>
                <a:cubicBezTo>
                  <a:pt x="107900" y="85725"/>
                  <a:pt x="114300" y="92125"/>
                  <a:pt x="114300" y="100013"/>
                </a:cubicBezTo>
                <a:lnTo>
                  <a:pt x="114300" y="128588"/>
                </a:lnTo>
                <a:cubicBezTo>
                  <a:pt x="114300" y="136475"/>
                  <a:pt x="107900" y="142875"/>
                  <a:pt x="100013" y="142875"/>
                </a:cubicBezTo>
                <a:lnTo>
                  <a:pt x="71438" y="142875"/>
                </a:lnTo>
                <a:cubicBezTo>
                  <a:pt x="63550" y="142875"/>
                  <a:pt x="57150" y="136475"/>
                  <a:pt x="57150" y="128588"/>
                </a:cubicBezTo>
                <a:lnTo>
                  <a:pt x="57150" y="100013"/>
                </a:lnTo>
                <a:cubicBezTo>
                  <a:pt x="57150" y="97840"/>
                  <a:pt x="57656" y="95756"/>
                  <a:pt x="58519" y="93911"/>
                </a:cubicBezTo>
                <a:lnTo>
                  <a:pt x="38100" y="66675"/>
                </a:lnTo>
                <a:lnTo>
                  <a:pt x="14288" y="66675"/>
                </a:lnTo>
                <a:cubicBezTo>
                  <a:pt x="6400" y="66675"/>
                  <a:pt x="0" y="60275"/>
                  <a:pt x="0" y="52388"/>
                </a:cubicBezTo>
                <a:lnTo>
                  <a:pt x="0" y="23813"/>
                </a:lnTo>
                <a:close/>
              </a:path>
            </a:pathLst>
          </a:custGeom>
          <a:solidFill>
            <a:srgbClr val="BB4D00"/>
          </a:solidFill>
          <a:ln/>
        </p:spPr>
      </p:sp>
      <p:sp>
        <p:nvSpPr>
          <p:cNvPr id="30" name="Text 28"/>
          <p:cNvSpPr/>
          <p:nvPr/>
        </p:nvSpPr>
        <p:spPr>
          <a:xfrm>
            <a:off x="6562725" y="942975"/>
            <a:ext cx="2324100" cy="228600"/>
          </a:xfrm>
          <a:prstGeom prst="rect">
            <a:avLst/>
          </a:prstGeom>
          <a:noFill/>
          <a:ln/>
        </p:spPr>
        <p:txBody>
          <a:bodyPr wrap="square" lIns="0" tIns="0" rIns="0" bIns="0" rtlCol="0" anchor="ctr"/>
          <a:lstStyle/>
          <a:p>
            <a:pPr>
              <a:lnSpc>
                <a:spcPct val="130000"/>
              </a:lnSpc>
            </a:pPr>
            <a:r>
              <a:rPr lang="en-US" sz="1200" b="1" dirty="0">
                <a:solidFill>
                  <a:srgbClr val="BB4D00"/>
                </a:solidFill>
                <a:latin typeface="MiSans" pitchFamily="34" charset="0"/>
                <a:ea typeface="MiSans" pitchFamily="34" charset="-122"/>
                <a:cs typeface="MiSans" pitchFamily="34" charset="-120"/>
              </a:rPr>
              <a:t>Correlation Findings</a:t>
            </a:r>
            <a:endParaRPr lang="en-US" sz="1600" dirty="0"/>
          </a:p>
        </p:txBody>
      </p:sp>
      <p:sp>
        <p:nvSpPr>
          <p:cNvPr id="31" name="Shape 29"/>
          <p:cNvSpPr/>
          <p:nvPr/>
        </p:nvSpPr>
        <p:spPr>
          <a:xfrm>
            <a:off x="6315075" y="1247775"/>
            <a:ext cx="2495550" cy="457200"/>
          </a:xfrm>
          <a:custGeom>
            <a:avLst/>
            <a:gdLst/>
            <a:ahLst/>
            <a:cxnLst/>
            <a:rect l="l" t="t" r="r" b="b"/>
            <a:pathLst>
              <a:path w="2495550" h="457200">
                <a:moveTo>
                  <a:pt x="76202" y="0"/>
                </a:moveTo>
                <a:lnTo>
                  <a:pt x="2419348" y="0"/>
                </a:lnTo>
                <a:cubicBezTo>
                  <a:pt x="2461433" y="0"/>
                  <a:pt x="2495550" y="34117"/>
                  <a:pt x="2495550" y="76202"/>
                </a:cubicBezTo>
                <a:lnTo>
                  <a:pt x="2495550" y="380998"/>
                </a:lnTo>
                <a:cubicBezTo>
                  <a:pt x="2495550" y="423083"/>
                  <a:pt x="2461433" y="457200"/>
                  <a:pt x="2419348"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32" name="Text 30"/>
          <p:cNvSpPr/>
          <p:nvPr/>
        </p:nvSpPr>
        <p:spPr>
          <a:xfrm>
            <a:off x="6391275" y="1260475"/>
            <a:ext cx="2400300" cy="1524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UIDglob:</a:t>
            </a:r>
            <a:pPr>
              <a:lnSpc>
                <a:spcPct val="110000"/>
              </a:lnSpc>
            </a:pPr>
            <a:r>
              <a:rPr lang="en-US" sz="900" dirty="0">
                <a:solidFill>
                  <a:srgbClr val="314158"/>
                </a:solidFill>
                <a:latin typeface="MiSans" pitchFamily="34" charset="0"/>
                <a:ea typeface="MiSans" pitchFamily="34" charset="-122"/>
                <a:cs typeface="MiSans" pitchFamily="34" charset="-120"/>
              </a:rPr>
              <a:t> -0.0218</a:t>
            </a:r>
            <a:endParaRPr lang="en-US" sz="1600" dirty="0"/>
          </a:p>
        </p:txBody>
      </p:sp>
      <p:sp>
        <p:nvSpPr>
          <p:cNvPr id="33" name="Text 31"/>
          <p:cNvSpPr/>
          <p:nvPr/>
        </p:nvSpPr>
        <p:spPr>
          <a:xfrm>
            <a:off x="6391275" y="1476375"/>
            <a:ext cx="2400300"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Weak negative</a:t>
            </a:r>
            <a:endParaRPr lang="en-US" sz="1600" dirty="0"/>
          </a:p>
        </p:txBody>
      </p:sp>
      <p:sp>
        <p:nvSpPr>
          <p:cNvPr id="34" name="Shape 32"/>
          <p:cNvSpPr/>
          <p:nvPr/>
        </p:nvSpPr>
        <p:spPr>
          <a:xfrm>
            <a:off x="6315075" y="1781175"/>
            <a:ext cx="2495550" cy="457200"/>
          </a:xfrm>
          <a:custGeom>
            <a:avLst/>
            <a:gdLst/>
            <a:ahLst/>
            <a:cxnLst/>
            <a:rect l="l" t="t" r="r" b="b"/>
            <a:pathLst>
              <a:path w="2495550" h="457200">
                <a:moveTo>
                  <a:pt x="76202" y="0"/>
                </a:moveTo>
                <a:lnTo>
                  <a:pt x="2419348" y="0"/>
                </a:lnTo>
                <a:cubicBezTo>
                  <a:pt x="2461433" y="0"/>
                  <a:pt x="2495550" y="34117"/>
                  <a:pt x="2495550" y="76202"/>
                </a:cubicBezTo>
                <a:lnTo>
                  <a:pt x="2495550" y="380998"/>
                </a:lnTo>
                <a:cubicBezTo>
                  <a:pt x="2495550" y="423083"/>
                  <a:pt x="2461433" y="457200"/>
                  <a:pt x="2419348"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35" name="Text 33"/>
          <p:cNvSpPr/>
          <p:nvPr/>
        </p:nvSpPr>
        <p:spPr>
          <a:xfrm>
            <a:off x="6391275" y="1806575"/>
            <a:ext cx="2400300" cy="1524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UIDglobNorm:</a:t>
            </a:r>
            <a:pPr>
              <a:lnSpc>
                <a:spcPct val="110000"/>
              </a:lnSpc>
            </a:pPr>
            <a:r>
              <a:rPr lang="en-US" sz="900" dirty="0">
                <a:solidFill>
                  <a:srgbClr val="314158"/>
                </a:solidFill>
                <a:latin typeface="MiSans" pitchFamily="34" charset="0"/>
                <a:ea typeface="MiSans" pitchFamily="34" charset="-122"/>
                <a:cs typeface="MiSans" pitchFamily="34" charset="-120"/>
              </a:rPr>
              <a:t> +0.3979</a:t>
            </a:r>
            <a:endParaRPr lang="en-US" sz="1600" dirty="0"/>
          </a:p>
        </p:txBody>
      </p:sp>
      <p:sp>
        <p:nvSpPr>
          <p:cNvPr id="36" name="Text 34"/>
          <p:cNvSpPr/>
          <p:nvPr/>
        </p:nvSpPr>
        <p:spPr>
          <a:xfrm>
            <a:off x="6391275" y="2009775"/>
            <a:ext cx="2400300"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Moderate positive</a:t>
            </a:r>
            <a:endParaRPr lang="en-US" sz="1600" dirty="0"/>
          </a:p>
        </p:txBody>
      </p:sp>
      <p:sp>
        <p:nvSpPr>
          <p:cNvPr id="37" name="Shape 35"/>
          <p:cNvSpPr/>
          <p:nvPr/>
        </p:nvSpPr>
        <p:spPr>
          <a:xfrm>
            <a:off x="6315075" y="2314575"/>
            <a:ext cx="2495550" cy="304800"/>
          </a:xfrm>
          <a:custGeom>
            <a:avLst/>
            <a:gdLst/>
            <a:ahLst/>
            <a:cxnLst/>
            <a:rect l="l" t="t" r="r" b="b"/>
            <a:pathLst>
              <a:path w="2495550" h="304800">
                <a:moveTo>
                  <a:pt x="76200" y="0"/>
                </a:moveTo>
                <a:lnTo>
                  <a:pt x="2419350" y="0"/>
                </a:lnTo>
                <a:cubicBezTo>
                  <a:pt x="2461406" y="0"/>
                  <a:pt x="2495550" y="34144"/>
                  <a:pt x="2495550" y="76200"/>
                </a:cubicBezTo>
                <a:lnTo>
                  <a:pt x="2495550" y="228600"/>
                </a:lnTo>
                <a:cubicBezTo>
                  <a:pt x="2495550" y="270656"/>
                  <a:pt x="2461406" y="304800"/>
                  <a:pt x="2419350" y="304800"/>
                </a:cubicBezTo>
                <a:lnTo>
                  <a:pt x="76200" y="304800"/>
                </a:lnTo>
                <a:cubicBezTo>
                  <a:pt x="34144" y="304800"/>
                  <a:pt x="0" y="270656"/>
                  <a:pt x="0" y="228600"/>
                </a:cubicBezTo>
                <a:lnTo>
                  <a:pt x="0" y="76200"/>
                </a:lnTo>
                <a:cubicBezTo>
                  <a:pt x="0" y="34144"/>
                  <a:pt x="34144" y="0"/>
                  <a:pt x="76200" y="0"/>
                </a:cubicBezTo>
                <a:close/>
              </a:path>
            </a:pathLst>
          </a:custGeom>
          <a:solidFill>
            <a:srgbClr val="FEF3C6"/>
          </a:solidFill>
          <a:ln/>
        </p:spPr>
      </p:sp>
      <p:sp>
        <p:nvSpPr>
          <p:cNvPr id="38" name="Text 36"/>
          <p:cNvSpPr/>
          <p:nvPr/>
        </p:nvSpPr>
        <p:spPr>
          <a:xfrm>
            <a:off x="6391275" y="2400300"/>
            <a:ext cx="2202926" cy="133350"/>
          </a:xfrm>
          <a:prstGeom prst="rect">
            <a:avLst/>
          </a:prstGeom>
          <a:noFill/>
          <a:ln/>
        </p:spPr>
        <p:txBody>
          <a:bodyPr wrap="square" lIns="0" tIns="0" rIns="0" bIns="0" rtlCol="0" anchor="ctr"/>
          <a:lstStyle/>
          <a:p>
            <a:pPr>
              <a:lnSpc>
                <a:spcPct val="110000"/>
              </a:lnSpc>
            </a:pPr>
            <a:r>
              <a:rPr lang="en-US" sz="900" b="1" dirty="0">
                <a:solidFill>
                  <a:srgbClr val="973C00"/>
                </a:solidFill>
                <a:latin typeface="MiSans" pitchFamily="34" charset="0"/>
                <a:ea typeface="MiSans" pitchFamily="34" charset="-122"/>
                <a:cs typeface="MiSans" pitchFamily="34" charset="-120"/>
              </a:rPr>
              <a:t>Normalization changes direction!</a:t>
            </a:r>
            <a:endParaRPr lang="en-US" sz="1600" dirty="0"/>
          </a:p>
        </p:txBody>
      </p:sp>
      <p:sp>
        <p:nvSpPr>
          <p:cNvPr id="39" name="Shape 37"/>
          <p:cNvSpPr/>
          <p:nvPr/>
        </p:nvSpPr>
        <p:spPr>
          <a:xfrm>
            <a:off x="9091613" y="785813"/>
            <a:ext cx="2809875" cy="2447925"/>
          </a:xfrm>
          <a:custGeom>
            <a:avLst/>
            <a:gdLst/>
            <a:ahLst/>
            <a:cxnLst/>
            <a:rect l="l" t="t" r="r" b="b"/>
            <a:pathLst>
              <a:path w="2809875" h="2447925">
                <a:moveTo>
                  <a:pt x="114294" y="0"/>
                </a:moveTo>
                <a:lnTo>
                  <a:pt x="2695581" y="0"/>
                </a:lnTo>
                <a:cubicBezTo>
                  <a:pt x="2758704" y="0"/>
                  <a:pt x="2809875" y="51171"/>
                  <a:pt x="2809875" y="114294"/>
                </a:cubicBezTo>
                <a:lnTo>
                  <a:pt x="2809875" y="2333631"/>
                </a:lnTo>
                <a:cubicBezTo>
                  <a:pt x="2809875" y="2396754"/>
                  <a:pt x="2758704" y="2447925"/>
                  <a:pt x="2695581" y="2447925"/>
                </a:cubicBezTo>
                <a:lnTo>
                  <a:pt x="114294" y="2447925"/>
                </a:lnTo>
                <a:cubicBezTo>
                  <a:pt x="51171" y="2447925"/>
                  <a:pt x="0" y="2396754"/>
                  <a:pt x="0" y="2333631"/>
                </a:cubicBezTo>
                <a:lnTo>
                  <a:pt x="0" y="114294"/>
                </a:lnTo>
                <a:cubicBezTo>
                  <a:pt x="0" y="51213"/>
                  <a:pt x="51213" y="0"/>
                  <a:pt x="114294" y="0"/>
                </a:cubicBezTo>
                <a:close/>
              </a:path>
            </a:pathLst>
          </a:custGeom>
          <a:solidFill>
            <a:srgbClr val="FFF1F2"/>
          </a:solidFill>
          <a:ln w="12700">
            <a:solidFill>
              <a:srgbClr val="FFCCD3"/>
            </a:solidFill>
            <a:prstDash val="solid"/>
          </a:ln>
        </p:spPr>
      </p:sp>
      <p:sp>
        <p:nvSpPr>
          <p:cNvPr id="40" name="Shape 38"/>
          <p:cNvSpPr/>
          <p:nvPr/>
        </p:nvSpPr>
        <p:spPr>
          <a:xfrm>
            <a:off x="9267825" y="981075"/>
            <a:ext cx="152400" cy="152400"/>
          </a:xfrm>
          <a:custGeom>
            <a:avLst/>
            <a:gdLst/>
            <a:ahLst/>
            <a:cxnLst/>
            <a:rect l="l" t="t" r="r" b="b"/>
            <a:pathLst>
              <a:path w="152400" h="152400">
                <a:moveTo>
                  <a:pt x="76200" y="0"/>
                </a:moveTo>
                <a:cubicBezTo>
                  <a:pt x="80576" y="0"/>
                  <a:pt x="84594" y="2411"/>
                  <a:pt x="86678" y="6251"/>
                </a:cubicBezTo>
                <a:lnTo>
                  <a:pt x="150971" y="125313"/>
                </a:lnTo>
                <a:cubicBezTo>
                  <a:pt x="152966" y="129004"/>
                  <a:pt x="152876" y="133469"/>
                  <a:pt x="150733" y="137071"/>
                </a:cubicBezTo>
                <a:cubicBezTo>
                  <a:pt x="148590" y="140672"/>
                  <a:pt x="144691" y="142875"/>
                  <a:pt x="140494" y="142875"/>
                </a:cubicBezTo>
                <a:lnTo>
                  <a:pt x="11906" y="142875"/>
                </a:lnTo>
                <a:cubicBezTo>
                  <a:pt x="7709" y="142875"/>
                  <a:pt x="3840" y="140672"/>
                  <a:pt x="1667" y="137071"/>
                </a:cubicBezTo>
                <a:cubicBezTo>
                  <a:pt x="-506" y="133469"/>
                  <a:pt x="-566" y="129004"/>
                  <a:pt x="1429" y="125313"/>
                </a:cubicBezTo>
                <a:lnTo>
                  <a:pt x="65723" y="6251"/>
                </a:lnTo>
                <a:cubicBezTo>
                  <a:pt x="67806" y="2411"/>
                  <a:pt x="71824" y="0"/>
                  <a:pt x="76200" y="0"/>
                </a:cubicBezTo>
                <a:close/>
                <a:moveTo>
                  <a:pt x="76200" y="50006"/>
                </a:moveTo>
                <a:cubicBezTo>
                  <a:pt x="72241" y="50006"/>
                  <a:pt x="69056" y="53191"/>
                  <a:pt x="69056" y="57150"/>
                </a:cubicBezTo>
                <a:lnTo>
                  <a:pt x="69056" y="90488"/>
                </a:lnTo>
                <a:cubicBezTo>
                  <a:pt x="69056" y="94446"/>
                  <a:pt x="72241" y="97631"/>
                  <a:pt x="76200" y="97631"/>
                </a:cubicBezTo>
                <a:cubicBezTo>
                  <a:pt x="80159" y="97631"/>
                  <a:pt x="83344" y="94446"/>
                  <a:pt x="83344" y="90488"/>
                </a:cubicBezTo>
                <a:lnTo>
                  <a:pt x="83344" y="57150"/>
                </a:lnTo>
                <a:cubicBezTo>
                  <a:pt x="83344" y="53191"/>
                  <a:pt x="80159" y="50006"/>
                  <a:pt x="76200" y="50006"/>
                </a:cubicBezTo>
                <a:close/>
                <a:moveTo>
                  <a:pt x="84147" y="114300"/>
                </a:moveTo>
                <a:cubicBezTo>
                  <a:pt x="84328" y="111350"/>
                  <a:pt x="82857" y="108543"/>
                  <a:pt x="80328" y="107014"/>
                </a:cubicBezTo>
                <a:cubicBezTo>
                  <a:pt x="77799" y="105484"/>
                  <a:pt x="74630" y="105484"/>
                  <a:pt x="72102" y="107014"/>
                </a:cubicBezTo>
                <a:cubicBezTo>
                  <a:pt x="69573" y="108543"/>
                  <a:pt x="68102" y="111350"/>
                  <a:pt x="68282" y="114300"/>
                </a:cubicBezTo>
                <a:cubicBezTo>
                  <a:pt x="68102" y="117250"/>
                  <a:pt x="69573" y="120057"/>
                  <a:pt x="72102" y="121586"/>
                </a:cubicBezTo>
                <a:cubicBezTo>
                  <a:pt x="74630" y="123116"/>
                  <a:pt x="77799" y="123116"/>
                  <a:pt x="80328" y="121586"/>
                </a:cubicBezTo>
                <a:cubicBezTo>
                  <a:pt x="82857" y="120057"/>
                  <a:pt x="84328" y="117250"/>
                  <a:pt x="84147" y="114300"/>
                </a:cubicBezTo>
                <a:close/>
              </a:path>
            </a:pathLst>
          </a:custGeom>
          <a:solidFill>
            <a:srgbClr val="C70036"/>
          </a:solidFill>
          <a:ln/>
        </p:spPr>
      </p:sp>
      <p:sp>
        <p:nvSpPr>
          <p:cNvPr id="41" name="Text 39"/>
          <p:cNvSpPr/>
          <p:nvPr/>
        </p:nvSpPr>
        <p:spPr>
          <a:xfrm>
            <a:off x="9496425" y="942975"/>
            <a:ext cx="2324100" cy="228600"/>
          </a:xfrm>
          <a:prstGeom prst="rect">
            <a:avLst/>
          </a:prstGeom>
          <a:noFill/>
          <a:ln/>
        </p:spPr>
        <p:txBody>
          <a:bodyPr wrap="square" lIns="0" tIns="0" rIns="0" bIns="0" rtlCol="0" anchor="ctr"/>
          <a:lstStyle/>
          <a:p>
            <a:pPr>
              <a:lnSpc>
                <a:spcPct val="130000"/>
              </a:lnSpc>
            </a:pPr>
            <a:r>
              <a:rPr lang="en-US" sz="1200" b="1" dirty="0">
                <a:solidFill>
                  <a:srgbClr val="C70036"/>
                </a:solidFill>
                <a:latin typeface="MiSans" pitchFamily="34" charset="0"/>
                <a:ea typeface="MiSans" pitchFamily="34" charset="-122"/>
                <a:cs typeface="MiSans" pitchFamily="34" charset="-120"/>
              </a:rPr>
              <a:t>Anti-UID Effects</a:t>
            </a:r>
            <a:endParaRPr lang="en-US" sz="1600" dirty="0"/>
          </a:p>
        </p:txBody>
      </p:sp>
      <p:sp>
        <p:nvSpPr>
          <p:cNvPr id="42" name="Shape 40"/>
          <p:cNvSpPr/>
          <p:nvPr/>
        </p:nvSpPr>
        <p:spPr>
          <a:xfrm>
            <a:off x="9248775" y="1247775"/>
            <a:ext cx="2495550" cy="457200"/>
          </a:xfrm>
          <a:custGeom>
            <a:avLst/>
            <a:gdLst/>
            <a:ahLst/>
            <a:cxnLst/>
            <a:rect l="l" t="t" r="r" b="b"/>
            <a:pathLst>
              <a:path w="2495550" h="457200">
                <a:moveTo>
                  <a:pt x="76202" y="0"/>
                </a:moveTo>
                <a:lnTo>
                  <a:pt x="2419348" y="0"/>
                </a:lnTo>
                <a:cubicBezTo>
                  <a:pt x="2461433" y="0"/>
                  <a:pt x="2495550" y="34117"/>
                  <a:pt x="2495550" y="76202"/>
                </a:cubicBezTo>
                <a:lnTo>
                  <a:pt x="2495550" y="380998"/>
                </a:lnTo>
                <a:cubicBezTo>
                  <a:pt x="2495550" y="423083"/>
                  <a:pt x="2461433" y="457200"/>
                  <a:pt x="2419348"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43" name="Text 41"/>
          <p:cNvSpPr/>
          <p:nvPr/>
        </p:nvSpPr>
        <p:spPr>
          <a:xfrm>
            <a:off x="9324975" y="1257300"/>
            <a:ext cx="1270248" cy="13335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Non-canonical orders:</a:t>
            </a:r>
            <a:endParaRPr lang="en-US" sz="1600" dirty="0"/>
          </a:p>
        </p:txBody>
      </p:sp>
      <p:sp>
        <p:nvSpPr>
          <p:cNvPr id="44" name="Text 42"/>
          <p:cNvSpPr/>
          <p:nvPr/>
        </p:nvSpPr>
        <p:spPr>
          <a:xfrm>
            <a:off x="9324975" y="1476375"/>
            <a:ext cx="2400300"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DO/IO fronting shows UID effects</a:t>
            </a:r>
            <a:endParaRPr lang="en-US" sz="1600" dirty="0"/>
          </a:p>
        </p:txBody>
      </p:sp>
      <p:sp>
        <p:nvSpPr>
          <p:cNvPr id="45" name="Shape 43"/>
          <p:cNvSpPr/>
          <p:nvPr/>
        </p:nvSpPr>
        <p:spPr>
          <a:xfrm>
            <a:off x="9248775" y="1781175"/>
            <a:ext cx="2495550" cy="457200"/>
          </a:xfrm>
          <a:custGeom>
            <a:avLst/>
            <a:gdLst/>
            <a:ahLst/>
            <a:cxnLst/>
            <a:rect l="l" t="t" r="r" b="b"/>
            <a:pathLst>
              <a:path w="2495550" h="457200">
                <a:moveTo>
                  <a:pt x="76202" y="0"/>
                </a:moveTo>
                <a:lnTo>
                  <a:pt x="2419348" y="0"/>
                </a:lnTo>
                <a:cubicBezTo>
                  <a:pt x="2461433" y="0"/>
                  <a:pt x="2495550" y="34117"/>
                  <a:pt x="2495550" y="76202"/>
                </a:cubicBezTo>
                <a:lnTo>
                  <a:pt x="2495550" y="380998"/>
                </a:lnTo>
                <a:cubicBezTo>
                  <a:pt x="2495550" y="423083"/>
                  <a:pt x="2461433" y="457200"/>
                  <a:pt x="2419348" y="457200"/>
                </a:cubicBezTo>
                <a:lnTo>
                  <a:pt x="76202" y="457200"/>
                </a:lnTo>
                <a:cubicBezTo>
                  <a:pt x="34145" y="457200"/>
                  <a:pt x="0" y="423055"/>
                  <a:pt x="0" y="380998"/>
                </a:cubicBezTo>
                <a:lnTo>
                  <a:pt x="0" y="76202"/>
                </a:lnTo>
                <a:cubicBezTo>
                  <a:pt x="0" y="34145"/>
                  <a:pt x="34145" y="0"/>
                  <a:pt x="76202" y="0"/>
                </a:cubicBezTo>
                <a:close/>
              </a:path>
            </a:pathLst>
          </a:custGeom>
          <a:solidFill>
            <a:srgbClr val="FFFFFF"/>
          </a:solidFill>
          <a:ln/>
        </p:spPr>
      </p:sp>
      <p:sp>
        <p:nvSpPr>
          <p:cNvPr id="46" name="Text 44"/>
          <p:cNvSpPr/>
          <p:nvPr/>
        </p:nvSpPr>
        <p:spPr>
          <a:xfrm>
            <a:off x="9324975" y="1816100"/>
            <a:ext cx="1282601" cy="13335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But WRONG direction:</a:t>
            </a:r>
            <a:endParaRPr lang="en-US" sz="1600" dirty="0"/>
          </a:p>
        </p:txBody>
      </p:sp>
      <p:sp>
        <p:nvSpPr>
          <p:cNvPr id="47" name="Text 45"/>
          <p:cNvSpPr/>
          <p:nvPr/>
        </p:nvSpPr>
        <p:spPr>
          <a:xfrm>
            <a:off x="9324975" y="2009775"/>
            <a:ext cx="2400300"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Corpus sentences LESS uniform</a:t>
            </a:r>
            <a:endParaRPr lang="en-US" sz="1600" dirty="0"/>
          </a:p>
        </p:txBody>
      </p:sp>
      <p:sp>
        <p:nvSpPr>
          <p:cNvPr id="48" name="Shape 46"/>
          <p:cNvSpPr/>
          <p:nvPr/>
        </p:nvSpPr>
        <p:spPr>
          <a:xfrm>
            <a:off x="9248775" y="2314575"/>
            <a:ext cx="2495550" cy="304800"/>
          </a:xfrm>
          <a:custGeom>
            <a:avLst/>
            <a:gdLst/>
            <a:ahLst/>
            <a:cxnLst/>
            <a:rect l="l" t="t" r="r" b="b"/>
            <a:pathLst>
              <a:path w="2495550" h="304800">
                <a:moveTo>
                  <a:pt x="76200" y="0"/>
                </a:moveTo>
                <a:lnTo>
                  <a:pt x="2419350" y="0"/>
                </a:lnTo>
                <a:cubicBezTo>
                  <a:pt x="2461406" y="0"/>
                  <a:pt x="2495550" y="34144"/>
                  <a:pt x="2495550" y="76200"/>
                </a:cubicBezTo>
                <a:lnTo>
                  <a:pt x="2495550" y="228600"/>
                </a:lnTo>
                <a:cubicBezTo>
                  <a:pt x="2495550" y="270656"/>
                  <a:pt x="2461406" y="304800"/>
                  <a:pt x="2419350" y="304800"/>
                </a:cubicBezTo>
                <a:lnTo>
                  <a:pt x="76200" y="304800"/>
                </a:lnTo>
                <a:cubicBezTo>
                  <a:pt x="34144" y="304800"/>
                  <a:pt x="0" y="270656"/>
                  <a:pt x="0" y="228600"/>
                </a:cubicBezTo>
                <a:lnTo>
                  <a:pt x="0" y="76200"/>
                </a:lnTo>
                <a:cubicBezTo>
                  <a:pt x="0" y="34144"/>
                  <a:pt x="34144" y="0"/>
                  <a:pt x="76200" y="0"/>
                </a:cubicBezTo>
                <a:close/>
              </a:path>
            </a:pathLst>
          </a:custGeom>
          <a:solidFill>
            <a:srgbClr val="FFE4E6"/>
          </a:solidFill>
          <a:ln/>
        </p:spPr>
      </p:sp>
      <p:sp>
        <p:nvSpPr>
          <p:cNvPr id="49" name="Text 47"/>
          <p:cNvSpPr/>
          <p:nvPr/>
        </p:nvSpPr>
        <p:spPr>
          <a:xfrm>
            <a:off x="9324975" y="2400300"/>
            <a:ext cx="2267843" cy="133350"/>
          </a:xfrm>
          <a:prstGeom prst="rect">
            <a:avLst/>
          </a:prstGeom>
          <a:noFill/>
          <a:ln/>
        </p:spPr>
        <p:txBody>
          <a:bodyPr wrap="square" lIns="0" tIns="0" rIns="0" bIns="0" rtlCol="0" anchor="ctr"/>
          <a:lstStyle/>
          <a:p>
            <a:pPr>
              <a:lnSpc>
                <a:spcPct val="110000"/>
              </a:lnSpc>
            </a:pPr>
            <a:r>
              <a:rPr lang="en-US" sz="900" b="1" dirty="0">
                <a:solidFill>
                  <a:srgbClr val="A50036"/>
                </a:solidFill>
                <a:latin typeface="MiSans" pitchFamily="34" charset="0"/>
                <a:ea typeface="MiSans" pitchFamily="34" charset="-122"/>
                <a:cs typeface="MiSans" pitchFamily="34" charset="-120"/>
              </a:rPr>
              <a:t>Spikes &amp; troughs in reference sentences</a:t>
            </a:r>
            <a:endParaRPr lang="en-US" sz="1600" dirty="0"/>
          </a:p>
        </p:txBody>
      </p:sp>
      <p:sp>
        <p:nvSpPr>
          <p:cNvPr id="50" name="Shape 48"/>
          <p:cNvSpPr/>
          <p:nvPr/>
        </p:nvSpPr>
        <p:spPr>
          <a:xfrm>
            <a:off x="290513" y="3357563"/>
            <a:ext cx="3790950" cy="1190625"/>
          </a:xfrm>
          <a:custGeom>
            <a:avLst/>
            <a:gdLst/>
            <a:ahLst/>
            <a:cxnLst/>
            <a:rect l="l" t="t" r="r" b="b"/>
            <a:pathLst>
              <a:path w="3790950" h="1190625">
                <a:moveTo>
                  <a:pt x="114300" y="0"/>
                </a:moveTo>
                <a:lnTo>
                  <a:pt x="3676650" y="0"/>
                </a:lnTo>
                <a:cubicBezTo>
                  <a:pt x="3739734" y="0"/>
                  <a:pt x="3790950" y="51216"/>
                  <a:pt x="3790950" y="114300"/>
                </a:cubicBezTo>
                <a:lnTo>
                  <a:pt x="3790950" y="1076325"/>
                </a:lnTo>
                <a:cubicBezTo>
                  <a:pt x="3790950" y="1139409"/>
                  <a:pt x="3739734" y="1190625"/>
                  <a:pt x="3676650" y="1190625"/>
                </a:cubicBezTo>
                <a:lnTo>
                  <a:pt x="114300" y="1190625"/>
                </a:lnTo>
                <a:cubicBezTo>
                  <a:pt x="51216" y="1190625"/>
                  <a:pt x="0" y="1139409"/>
                  <a:pt x="0" y="1076325"/>
                </a:cubicBezTo>
                <a:lnTo>
                  <a:pt x="0" y="114300"/>
                </a:lnTo>
                <a:cubicBezTo>
                  <a:pt x="0" y="51216"/>
                  <a:pt x="51216" y="0"/>
                  <a:pt x="114300" y="0"/>
                </a:cubicBezTo>
                <a:close/>
              </a:path>
            </a:pathLst>
          </a:custGeom>
          <a:solidFill>
            <a:srgbClr val="EEF2FF"/>
          </a:solidFill>
          <a:ln w="12700">
            <a:solidFill>
              <a:srgbClr val="C6D2FF"/>
            </a:solidFill>
            <a:prstDash val="solid"/>
          </a:ln>
        </p:spPr>
      </p:sp>
      <p:sp>
        <p:nvSpPr>
          <p:cNvPr id="51" name="Text 49"/>
          <p:cNvSpPr/>
          <p:nvPr/>
        </p:nvSpPr>
        <p:spPr>
          <a:xfrm>
            <a:off x="447675" y="3438525"/>
            <a:ext cx="3552825" cy="228600"/>
          </a:xfrm>
          <a:prstGeom prst="rect">
            <a:avLst/>
          </a:prstGeom>
          <a:noFill/>
          <a:ln/>
        </p:spPr>
        <p:txBody>
          <a:bodyPr wrap="square" lIns="0" tIns="0" rIns="0" bIns="0" rtlCol="0" anchor="ctr"/>
          <a:lstStyle/>
          <a:p>
            <a:pPr>
              <a:lnSpc>
                <a:spcPct val="130000"/>
              </a:lnSpc>
            </a:pPr>
            <a:r>
              <a:rPr lang="en-US" sz="1200" b="1" dirty="0">
                <a:solidFill>
                  <a:srgbClr val="432DD7"/>
                </a:solidFill>
                <a:latin typeface="MiSans" pitchFamily="34" charset="0"/>
                <a:ea typeface="MiSans" pitchFamily="34" charset="-122"/>
                <a:cs typeface="MiSans" pitchFamily="34" charset="-120"/>
              </a:rPr>
              <a:t>Main Conclusion</a:t>
            </a:r>
            <a:endParaRPr lang="en-US" sz="1600" dirty="0"/>
          </a:p>
        </p:txBody>
      </p:sp>
      <p:sp>
        <p:nvSpPr>
          <p:cNvPr id="52" name="Text 50"/>
          <p:cNvSpPr/>
          <p:nvPr/>
        </p:nvSpPr>
        <p:spPr>
          <a:xfrm>
            <a:off x="447675" y="3819525"/>
            <a:ext cx="3543300"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UID hypothesis (as defined) </a:t>
            </a:r>
            <a:pPr>
              <a:lnSpc>
                <a:spcPct val="120000"/>
              </a:lnSpc>
            </a:pPr>
            <a:r>
              <a:rPr lang="en-US" sz="1050" b="1" dirty="0">
                <a:solidFill>
                  <a:srgbClr val="314158"/>
                </a:solidFill>
                <a:latin typeface="MiSans" pitchFamily="34" charset="0"/>
                <a:ea typeface="MiSans" pitchFamily="34" charset="-122"/>
                <a:cs typeface="MiSans" pitchFamily="34" charset="-120"/>
              </a:rPr>
              <a:t>does NOT shape word order in Hindi</a:t>
            </a:r>
            <a:pPr>
              <a:lnSpc>
                <a:spcPct val="120000"/>
              </a:lnSpc>
            </a:pPr>
            <a:r>
              <a:rPr lang="en-US" sz="1050" dirty="0">
                <a:solidFill>
                  <a:srgbClr val="314158"/>
                </a:solidFill>
                <a:latin typeface="MiSans" pitchFamily="34" charset="0"/>
                <a:ea typeface="MiSans" pitchFamily="34" charset="-122"/>
                <a:cs typeface="MiSans" pitchFamily="34" charset="-120"/>
              </a:rPr>
              <a:t>. Lexical surprisal is the dominant predictor.</a:t>
            </a:r>
            <a:endParaRPr lang="en-US" sz="1600" dirty="0"/>
          </a:p>
        </p:txBody>
      </p:sp>
      <p:sp>
        <p:nvSpPr>
          <p:cNvPr id="53" name="Shape 51"/>
          <p:cNvSpPr/>
          <p:nvPr/>
        </p:nvSpPr>
        <p:spPr>
          <a:xfrm>
            <a:off x="4202013" y="3357563"/>
            <a:ext cx="3790950" cy="1190625"/>
          </a:xfrm>
          <a:custGeom>
            <a:avLst/>
            <a:gdLst/>
            <a:ahLst/>
            <a:cxnLst/>
            <a:rect l="l" t="t" r="r" b="b"/>
            <a:pathLst>
              <a:path w="3790950" h="1190625">
                <a:moveTo>
                  <a:pt x="114300" y="0"/>
                </a:moveTo>
                <a:lnTo>
                  <a:pt x="3676650" y="0"/>
                </a:lnTo>
                <a:cubicBezTo>
                  <a:pt x="3739734" y="0"/>
                  <a:pt x="3790950" y="51216"/>
                  <a:pt x="3790950" y="114300"/>
                </a:cubicBezTo>
                <a:lnTo>
                  <a:pt x="3790950" y="1076325"/>
                </a:lnTo>
                <a:cubicBezTo>
                  <a:pt x="3790950" y="1139409"/>
                  <a:pt x="3739734" y="1190625"/>
                  <a:pt x="3676650" y="1190625"/>
                </a:cubicBezTo>
                <a:lnTo>
                  <a:pt x="114300" y="1190625"/>
                </a:lnTo>
                <a:cubicBezTo>
                  <a:pt x="51216" y="1190625"/>
                  <a:pt x="0" y="1139409"/>
                  <a:pt x="0" y="1076325"/>
                </a:cubicBezTo>
                <a:lnTo>
                  <a:pt x="0" y="114300"/>
                </a:lnTo>
                <a:cubicBezTo>
                  <a:pt x="0" y="51216"/>
                  <a:pt x="51216" y="0"/>
                  <a:pt x="114300" y="0"/>
                </a:cubicBezTo>
                <a:close/>
              </a:path>
            </a:pathLst>
          </a:custGeom>
          <a:solidFill>
            <a:srgbClr val="FAF5FF"/>
          </a:solidFill>
          <a:ln w="12700">
            <a:solidFill>
              <a:srgbClr val="E9D4FF"/>
            </a:solidFill>
            <a:prstDash val="solid"/>
          </a:ln>
        </p:spPr>
      </p:sp>
      <p:sp>
        <p:nvSpPr>
          <p:cNvPr id="54" name="Text 52"/>
          <p:cNvSpPr/>
          <p:nvPr/>
        </p:nvSpPr>
        <p:spPr>
          <a:xfrm>
            <a:off x="4359176" y="3413125"/>
            <a:ext cx="3552825" cy="228600"/>
          </a:xfrm>
          <a:prstGeom prst="rect">
            <a:avLst/>
          </a:prstGeom>
          <a:noFill/>
          <a:ln/>
        </p:spPr>
        <p:txBody>
          <a:bodyPr wrap="square" lIns="0" tIns="0" rIns="0" bIns="0" rtlCol="0" anchor="ctr"/>
          <a:lstStyle/>
          <a:p>
            <a:pPr>
              <a:lnSpc>
                <a:spcPct val="130000"/>
              </a:lnSpc>
            </a:pPr>
            <a:r>
              <a:rPr lang="en-US" sz="1200" b="1" dirty="0">
                <a:solidFill>
                  <a:srgbClr val="8200DB"/>
                </a:solidFill>
                <a:latin typeface="MiSans" pitchFamily="34" charset="0"/>
                <a:ea typeface="MiSans" pitchFamily="34" charset="-122"/>
                <a:cs typeface="MiSans" pitchFamily="34" charset="-120"/>
              </a:rPr>
              <a:t>Theoretical Implication</a:t>
            </a:r>
            <a:endParaRPr lang="en-US" sz="1600" dirty="0"/>
          </a:p>
        </p:txBody>
      </p:sp>
      <p:sp>
        <p:nvSpPr>
          <p:cNvPr id="55" name="Text 53"/>
          <p:cNvSpPr/>
          <p:nvPr/>
        </p:nvSpPr>
        <p:spPr>
          <a:xfrm>
            <a:off x="4359176" y="3819525"/>
            <a:ext cx="3543300"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UID may be </a:t>
            </a:r>
            <a:pPr>
              <a:lnSpc>
                <a:spcPct val="120000"/>
              </a:lnSpc>
            </a:pPr>
            <a:r>
              <a:rPr lang="en-US" sz="1050" b="1" dirty="0">
                <a:solidFill>
                  <a:srgbClr val="314158"/>
                </a:solidFill>
                <a:latin typeface="MiSans" pitchFamily="34" charset="0"/>
                <a:ea typeface="MiSans" pitchFamily="34" charset="-122"/>
                <a:cs typeface="MiSans" pitchFamily="34" charset="-120"/>
              </a:rPr>
              <a:t>restricted to syntactic reduction</a:t>
            </a:r>
            <a:pPr>
              <a:lnSpc>
                <a:spcPct val="120000"/>
              </a:lnSpc>
            </a:pPr>
            <a:r>
              <a:rPr lang="en-US" sz="1050" dirty="0">
                <a:solidFill>
                  <a:srgbClr val="314158"/>
                </a:solidFill>
                <a:latin typeface="MiSans" pitchFamily="34" charset="0"/>
                <a:ea typeface="MiSans" pitchFamily="34" charset="-122"/>
                <a:cs typeface="MiSans" pitchFamily="34" charset="-120"/>
              </a:rPr>
              <a:t> (that-omission, contractions), not suitable for word order theory.</a:t>
            </a:r>
            <a:endParaRPr lang="en-US" sz="1600" dirty="0"/>
          </a:p>
        </p:txBody>
      </p:sp>
      <p:sp>
        <p:nvSpPr>
          <p:cNvPr id="56" name="Shape 54"/>
          <p:cNvSpPr/>
          <p:nvPr/>
        </p:nvSpPr>
        <p:spPr>
          <a:xfrm>
            <a:off x="8113663" y="3357563"/>
            <a:ext cx="3790950" cy="1190625"/>
          </a:xfrm>
          <a:custGeom>
            <a:avLst/>
            <a:gdLst/>
            <a:ahLst/>
            <a:cxnLst/>
            <a:rect l="l" t="t" r="r" b="b"/>
            <a:pathLst>
              <a:path w="3790950" h="1190625">
                <a:moveTo>
                  <a:pt x="114300" y="0"/>
                </a:moveTo>
                <a:lnTo>
                  <a:pt x="3676650" y="0"/>
                </a:lnTo>
                <a:cubicBezTo>
                  <a:pt x="3739734" y="0"/>
                  <a:pt x="3790950" y="51216"/>
                  <a:pt x="3790950" y="114300"/>
                </a:cubicBezTo>
                <a:lnTo>
                  <a:pt x="3790950" y="1076325"/>
                </a:lnTo>
                <a:cubicBezTo>
                  <a:pt x="3790950" y="1139409"/>
                  <a:pt x="3739734" y="1190625"/>
                  <a:pt x="3676650" y="1190625"/>
                </a:cubicBezTo>
                <a:lnTo>
                  <a:pt x="114300" y="1190625"/>
                </a:lnTo>
                <a:cubicBezTo>
                  <a:pt x="51216" y="1190625"/>
                  <a:pt x="0" y="1139409"/>
                  <a:pt x="0" y="1076325"/>
                </a:cubicBezTo>
                <a:lnTo>
                  <a:pt x="0" y="114300"/>
                </a:lnTo>
                <a:cubicBezTo>
                  <a:pt x="0" y="51216"/>
                  <a:pt x="51216" y="0"/>
                  <a:pt x="114300" y="0"/>
                </a:cubicBezTo>
                <a:close/>
              </a:path>
            </a:pathLst>
          </a:custGeom>
          <a:solidFill>
            <a:srgbClr val="ECFDF5"/>
          </a:solidFill>
          <a:ln w="12700">
            <a:solidFill>
              <a:srgbClr val="A4F4CF"/>
            </a:solidFill>
            <a:prstDash val="solid"/>
          </a:ln>
        </p:spPr>
      </p:sp>
      <p:sp>
        <p:nvSpPr>
          <p:cNvPr id="57" name="Text 55"/>
          <p:cNvSpPr/>
          <p:nvPr/>
        </p:nvSpPr>
        <p:spPr>
          <a:xfrm>
            <a:off x="8270825" y="3438525"/>
            <a:ext cx="3552825" cy="228600"/>
          </a:xfrm>
          <a:prstGeom prst="rect">
            <a:avLst/>
          </a:prstGeom>
          <a:noFill/>
          <a:ln/>
        </p:spPr>
        <p:txBody>
          <a:bodyPr wrap="square" lIns="0" tIns="0" rIns="0" bIns="0" rtlCol="0" anchor="ctr"/>
          <a:lstStyle/>
          <a:p>
            <a:pPr>
              <a:lnSpc>
                <a:spcPct val="130000"/>
              </a:lnSpc>
            </a:pPr>
            <a:r>
              <a:rPr lang="en-US" sz="1200" b="1" dirty="0">
                <a:solidFill>
                  <a:srgbClr val="007A55"/>
                </a:solidFill>
                <a:latin typeface="MiSans" pitchFamily="34" charset="0"/>
                <a:ea typeface="MiSans" pitchFamily="34" charset="-122"/>
                <a:cs typeface="MiSans" pitchFamily="34" charset="-120"/>
              </a:rPr>
              <a:t>Contribution</a:t>
            </a:r>
            <a:endParaRPr lang="en-US" sz="1600" dirty="0"/>
          </a:p>
        </p:txBody>
      </p:sp>
      <p:sp>
        <p:nvSpPr>
          <p:cNvPr id="58" name="Text 56"/>
          <p:cNvSpPr/>
          <p:nvPr/>
        </p:nvSpPr>
        <p:spPr>
          <a:xfrm>
            <a:off x="8270825" y="3819525"/>
            <a:ext cx="3543300" cy="571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First study on Hindi information-theoretic properties. Replicable codebase for future research on South Asian languages.</a:t>
            </a:r>
            <a:endParaRPr lang="en-US" sz="1600" dirty="0"/>
          </a:p>
        </p:txBody>
      </p:sp>
    </p:spTree>
  </p:cSld>
  <p:clrMapOvr>
    <a:masterClrMapping/>
  </p:clrMapOvr>
  <p:transition>
    <p:fade/>
    <p:spd val="med"/>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314158"/>
          </a:solidFill>
          <a:ln/>
        </p:spPr>
      </p:sp>
      <p:sp>
        <p:nvSpPr>
          <p:cNvPr id="3" name="Shape 1"/>
          <p:cNvSpPr/>
          <p:nvPr/>
        </p:nvSpPr>
        <p:spPr>
          <a:xfrm>
            <a:off x="400050" y="400050"/>
            <a:ext cx="152400" cy="152400"/>
          </a:xfrm>
          <a:custGeom>
            <a:avLst/>
            <a:gdLst/>
            <a:ahLst/>
            <a:cxnLst/>
            <a:rect l="l" t="t" r="r" b="b"/>
            <a:pathLst>
              <a:path w="152400" h="152400">
                <a:moveTo>
                  <a:pt x="76200" y="42059"/>
                </a:moveTo>
                <a:lnTo>
                  <a:pt x="76200" y="134124"/>
                </a:lnTo>
                <a:lnTo>
                  <a:pt x="76349" y="134064"/>
                </a:lnTo>
                <a:cubicBezTo>
                  <a:pt x="92601" y="127308"/>
                  <a:pt x="110044" y="123825"/>
                  <a:pt x="127635" y="123825"/>
                </a:cubicBezTo>
                <a:lnTo>
                  <a:pt x="133350" y="123825"/>
                </a:lnTo>
                <a:lnTo>
                  <a:pt x="133350" y="28575"/>
                </a:lnTo>
                <a:lnTo>
                  <a:pt x="127635" y="28575"/>
                </a:lnTo>
                <a:cubicBezTo>
                  <a:pt x="115074" y="28575"/>
                  <a:pt x="102602" y="31075"/>
                  <a:pt x="90994" y="35897"/>
                </a:cubicBezTo>
                <a:cubicBezTo>
                  <a:pt x="85993" y="37981"/>
                  <a:pt x="81052" y="40035"/>
                  <a:pt x="76200" y="42059"/>
                </a:cubicBezTo>
                <a:close/>
                <a:moveTo>
                  <a:pt x="68729" y="18306"/>
                </a:moveTo>
                <a:lnTo>
                  <a:pt x="76200" y="21431"/>
                </a:lnTo>
                <a:lnTo>
                  <a:pt x="83671" y="18306"/>
                </a:lnTo>
                <a:cubicBezTo>
                  <a:pt x="97601" y="12502"/>
                  <a:pt x="112544" y="9525"/>
                  <a:pt x="127635" y="9525"/>
                </a:cubicBezTo>
                <a:lnTo>
                  <a:pt x="138113" y="9525"/>
                </a:lnTo>
                <a:cubicBezTo>
                  <a:pt x="146000" y="9525"/>
                  <a:pt x="152400" y="15925"/>
                  <a:pt x="152400" y="23813"/>
                </a:cubicBezTo>
                <a:lnTo>
                  <a:pt x="152400" y="128588"/>
                </a:lnTo>
                <a:cubicBezTo>
                  <a:pt x="152400" y="136475"/>
                  <a:pt x="146000" y="142875"/>
                  <a:pt x="138113" y="142875"/>
                </a:cubicBezTo>
                <a:lnTo>
                  <a:pt x="127635" y="142875"/>
                </a:lnTo>
                <a:cubicBezTo>
                  <a:pt x="112544" y="142875"/>
                  <a:pt x="97601" y="145852"/>
                  <a:pt x="83671" y="151656"/>
                </a:cubicBezTo>
                <a:lnTo>
                  <a:pt x="79861" y="153233"/>
                </a:lnTo>
                <a:cubicBezTo>
                  <a:pt x="77510" y="154216"/>
                  <a:pt x="74890" y="154216"/>
                  <a:pt x="72539" y="153233"/>
                </a:cubicBezTo>
                <a:lnTo>
                  <a:pt x="68729" y="151656"/>
                </a:lnTo>
                <a:cubicBezTo>
                  <a:pt x="54799" y="145852"/>
                  <a:pt x="39856" y="142875"/>
                  <a:pt x="24765" y="142875"/>
                </a:cubicBezTo>
                <a:lnTo>
                  <a:pt x="14288" y="142875"/>
                </a:lnTo>
                <a:cubicBezTo>
                  <a:pt x="6400" y="142875"/>
                  <a:pt x="0" y="136475"/>
                  <a:pt x="0" y="128588"/>
                </a:cubicBezTo>
                <a:lnTo>
                  <a:pt x="0" y="23813"/>
                </a:lnTo>
                <a:cubicBezTo>
                  <a:pt x="0" y="15925"/>
                  <a:pt x="6400" y="9525"/>
                  <a:pt x="14288" y="9525"/>
                </a:cubicBezTo>
                <a:lnTo>
                  <a:pt x="24765" y="9525"/>
                </a:lnTo>
                <a:cubicBezTo>
                  <a:pt x="39856" y="9525"/>
                  <a:pt x="54799" y="12502"/>
                  <a:pt x="68729" y="18306"/>
                </a:cubicBezTo>
                <a:close/>
              </a:path>
            </a:pathLst>
          </a:custGeom>
          <a:solidFill>
            <a:srgbClr val="FFFFFF"/>
          </a:solidFill>
          <a:ln/>
        </p:spPr>
      </p:sp>
      <p:sp>
        <p:nvSpPr>
          <p:cNvPr id="4" name="Text 2"/>
          <p:cNvSpPr/>
          <p:nvPr/>
        </p:nvSpPr>
        <p:spPr>
          <a:xfrm>
            <a:off x="781050" y="304800"/>
            <a:ext cx="1685925"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References</a:t>
            </a:r>
            <a:endParaRPr lang="en-US" sz="1600" dirty="0"/>
          </a:p>
        </p:txBody>
      </p:sp>
      <p:sp>
        <p:nvSpPr>
          <p:cNvPr id="5" name="Shape 3"/>
          <p:cNvSpPr/>
          <p:nvPr/>
        </p:nvSpPr>
        <p:spPr>
          <a:xfrm>
            <a:off x="290513" y="785813"/>
            <a:ext cx="5743575" cy="923925"/>
          </a:xfrm>
          <a:custGeom>
            <a:avLst/>
            <a:gdLst/>
            <a:ahLst/>
            <a:cxnLst/>
            <a:rect l="l" t="t" r="r" b="b"/>
            <a:pathLst>
              <a:path w="5743575" h="923925">
                <a:moveTo>
                  <a:pt x="114299" y="0"/>
                </a:moveTo>
                <a:lnTo>
                  <a:pt x="5629276" y="0"/>
                </a:lnTo>
                <a:cubicBezTo>
                  <a:pt x="5692402" y="0"/>
                  <a:pt x="5743575" y="51173"/>
                  <a:pt x="5743575" y="114299"/>
                </a:cubicBezTo>
                <a:lnTo>
                  <a:pt x="5743575" y="809626"/>
                </a:lnTo>
                <a:cubicBezTo>
                  <a:pt x="5743575" y="872752"/>
                  <a:pt x="5692402" y="923925"/>
                  <a:pt x="5629276" y="923925"/>
                </a:cubicBezTo>
                <a:lnTo>
                  <a:pt x="114299" y="923925"/>
                </a:lnTo>
                <a:cubicBezTo>
                  <a:pt x="51216" y="923925"/>
                  <a:pt x="0" y="872709"/>
                  <a:pt x="0" y="809626"/>
                </a:cubicBezTo>
                <a:lnTo>
                  <a:pt x="0" y="114299"/>
                </a:lnTo>
                <a:cubicBezTo>
                  <a:pt x="0" y="51216"/>
                  <a:pt x="51216" y="0"/>
                  <a:pt x="114299" y="0"/>
                </a:cubicBezTo>
                <a:close/>
              </a:path>
            </a:pathLst>
          </a:custGeom>
          <a:solidFill>
            <a:srgbClr val="F8FAFC"/>
          </a:solidFill>
          <a:ln w="12700">
            <a:solidFill>
              <a:srgbClr val="E2E8F0"/>
            </a:solidFill>
            <a:prstDash val="solid"/>
          </a:ln>
        </p:spPr>
      </p:sp>
      <p:sp>
        <p:nvSpPr>
          <p:cNvPr id="6" name="Text 4"/>
          <p:cNvSpPr/>
          <p:nvPr/>
        </p:nvSpPr>
        <p:spPr>
          <a:xfrm>
            <a:off x="409575" y="803275"/>
            <a:ext cx="557212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Main Paper</a:t>
            </a:r>
            <a:endParaRPr lang="en-US" sz="1600" dirty="0"/>
          </a:p>
        </p:txBody>
      </p:sp>
      <p:sp>
        <p:nvSpPr>
          <p:cNvPr id="7" name="Text 5"/>
          <p:cNvSpPr/>
          <p:nvPr/>
        </p:nvSpPr>
        <p:spPr>
          <a:xfrm>
            <a:off x="400050" y="1082675"/>
            <a:ext cx="5572125" cy="5080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Jain, A., Singh, V., Ranjan, S., Rajkumar, R., &amp; Agarwal, S. (2018). </a:t>
            </a:r>
            <a:pPr>
              <a:lnSpc>
                <a:spcPct val="110000"/>
              </a:lnSpc>
            </a:pPr>
            <a:r>
              <a:rPr lang="en-US" sz="900" b="1" dirty="0">
                <a:solidFill>
                  <a:srgbClr val="314158"/>
                </a:solidFill>
                <a:latin typeface="MiSans" pitchFamily="34" charset="0"/>
                <a:ea typeface="MiSans" pitchFamily="34" charset="-122"/>
                <a:cs typeface="MiSans" pitchFamily="34" charset="-120"/>
              </a:rPr>
              <a:t>Uniform Information Density Effects on Syntactic Choice in Hindi.</a:t>
            </a:r>
            <a:pPr>
              <a:lnSpc>
                <a:spcPct val="110000"/>
              </a:lnSpc>
            </a:pPr>
            <a:r>
              <a:rPr lang="en-US" sz="900" dirty="0">
                <a:solidFill>
                  <a:srgbClr val="314158"/>
                </a:solidFill>
                <a:latin typeface="MiSans" pitchFamily="34" charset="0"/>
                <a:ea typeface="MiSans" pitchFamily="34" charset="-122"/>
                <a:cs typeface="MiSans" pitchFamily="34" charset="-120"/>
              </a:rPr>
              <a:t> Proceedings of the Workshop on Linguistic Complexity and Natural Language Processing (W18-4605), 38-48.</a:t>
            </a:r>
            <a:endParaRPr lang="en-US" sz="1600" dirty="0"/>
          </a:p>
        </p:txBody>
      </p:sp>
      <p:sp>
        <p:nvSpPr>
          <p:cNvPr id="8" name="Shape 6"/>
          <p:cNvSpPr/>
          <p:nvPr/>
        </p:nvSpPr>
        <p:spPr>
          <a:xfrm>
            <a:off x="290513" y="1795463"/>
            <a:ext cx="5743575" cy="1757362"/>
          </a:xfrm>
          <a:custGeom>
            <a:avLst/>
            <a:gdLst/>
            <a:ahLst/>
            <a:cxnLst/>
            <a:rect l="l" t="t" r="r" b="b"/>
            <a:pathLst>
              <a:path w="5743575" h="1757362">
                <a:moveTo>
                  <a:pt x="114295" y="0"/>
                </a:moveTo>
                <a:lnTo>
                  <a:pt x="5629280" y="0"/>
                </a:lnTo>
                <a:cubicBezTo>
                  <a:pt x="5692403" y="0"/>
                  <a:pt x="5743575" y="60135"/>
                  <a:pt x="5743575" y="134315"/>
                </a:cubicBezTo>
                <a:lnTo>
                  <a:pt x="5743575" y="1623047"/>
                </a:lnTo>
                <a:cubicBezTo>
                  <a:pt x="5743575" y="1697228"/>
                  <a:pt x="5692403" y="1757363"/>
                  <a:pt x="5629280" y="1757362"/>
                </a:cubicBezTo>
                <a:lnTo>
                  <a:pt x="114295" y="1757362"/>
                </a:lnTo>
                <a:cubicBezTo>
                  <a:pt x="51172" y="1757362"/>
                  <a:pt x="0" y="1697228"/>
                  <a:pt x="0" y="1623047"/>
                </a:cubicBezTo>
                <a:lnTo>
                  <a:pt x="0" y="134315"/>
                </a:lnTo>
                <a:cubicBezTo>
                  <a:pt x="0" y="60135"/>
                  <a:pt x="51172" y="0"/>
                  <a:pt x="114295" y="0"/>
                </a:cubicBezTo>
                <a:close/>
              </a:path>
            </a:pathLst>
          </a:custGeom>
          <a:solidFill>
            <a:srgbClr val="F8FAFC"/>
          </a:solidFill>
          <a:ln w="12700">
            <a:solidFill>
              <a:srgbClr val="E2E8F0"/>
            </a:solidFill>
            <a:prstDash val="solid"/>
          </a:ln>
        </p:spPr>
      </p:sp>
      <p:sp>
        <p:nvSpPr>
          <p:cNvPr id="9" name="Text 7"/>
          <p:cNvSpPr/>
          <p:nvPr/>
        </p:nvSpPr>
        <p:spPr>
          <a:xfrm>
            <a:off x="409575" y="1851025"/>
            <a:ext cx="557212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Information Theory &amp; UID</a:t>
            </a:r>
            <a:endParaRPr lang="en-US" sz="1600" dirty="0"/>
          </a:p>
        </p:txBody>
      </p:sp>
      <p:sp>
        <p:nvSpPr>
          <p:cNvPr id="10" name="Text 8"/>
          <p:cNvSpPr/>
          <p:nvPr/>
        </p:nvSpPr>
        <p:spPr>
          <a:xfrm>
            <a:off x="409575" y="2143125"/>
            <a:ext cx="5562600" cy="1524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Shannon, C.E. (1948). A Mathematical Theory of Communication. Bell System Technical Journal, 27.</a:t>
            </a:r>
            <a:endParaRPr lang="en-US" sz="1600" dirty="0"/>
          </a:p>
        </p:txBody>
      </p:sp>
      <p:sp>
        <p:nvSpPr>
          <p:cNvPr id="11" name="Text 9"/>
          <p:cNvSpPr/>
          <p:nvPr/>
        </p:nvSpPr>
        <p:spPr>
          <a:xfrm>
            <a:off x="409575" y="2333625"/>
            <a:ext cx="5562600" cy="5080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Jaeger, T.F. (2010). Redundancy and reduction: Speakers manage information density. Cognitive Psychology, 61(1), 23-62.</a:t>
            </a:r>
            <a:endParaRPr lang="en-US" sz="1600" dirty="0"/>
          </a:p>
        </p:txBody>
      </p:sp>
      <p:sp>
        <p:nvSpPr>
          <p:cNvPr id="12" name="Text 10"/>
          <p:cNvSpPr/>
          <p:nvPr/>
        </p:nvSpPr>
        <p:spPr>
          <a:xfrm>
            <a:off x="400050" y="2841625"/>
            <a:ext cx="5562600" cy="5080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Levy, R. &amp; Jaeger, T.F. (2007). Speakers optimize information density through syntactic reduction. NIPS 19.</a:t>
            </a:r>
            <a:endParaRPr lang="en-US" sz="1600" dirty="0"/>
          </a:p>
        </p:txBody>
      </p:sp>
      <p:sp>
        <p:nvSpPr>
          <p:cNvPr id="13" name="Text 11"/>
          <p:cNvSpPr/>
          <p:nvPr/>
        </p:nvSpPr>
        <p:spPr>
          <a:xfrm>
            <a:off x="409575" y="3286125"/>
            <a:ext cx="5562600" cy="1524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Genzel, D. &amp; Charniak, E. (2002). Entropy rate constancy in text. ACL.</a:t>
            </a:r>
            <a:endParaRPr lang="en-US" sz="1600" dirty="0"/>
          </a:p>
        </p:txBody>
      </p:sp>
      <p:sp>
        <p:nvSpPr>
          <p:cNvPr id="14" name="Shape 12"/>
          <p:cNvSpPr/>
          <p:nvPr/>
        </p:nvSpPr>
        <p:spPr>
          <a:xfrm>
            <a:off x="290513" y="3668713"/>
            <a:ext cx="5743575" cy="1312863"/>
          </a:xfrm>
          <a:custGeom>
            <a:avLst/>
            <a:gdLst/>
            <a:ahLst/>
            <a:cxnLst/>
            <a:rect l="l" t="t" r="r" b="b"/>
            <a:pathLst>
              <a:path w="5743575" h="1312863">
                <a:moveTo>
                  <a:pt x="114296" y="0"/>
                </a:moveTo>
                <a:lnTo>
                  <a:pt x="5629279" y="0"/>
                </a:lnTo>
                <a:cubicBezTo>
                  <a:pt x="5692403" y="0"/>
                  <a:pt x="5743575" y="58291"/>
                  <a:pt x="5743575" y="130197"/>
                </a:cubicBezTo>
                <a:lnTo>
                  <a:pt x="5743575" y="1182666"/>
                </a:lnTo>
                <a:cubicBezTo>
                  <a:pt x="5743575" y="1254572"/>
                  <a:pt x="5692403" y="1312863"/>
                  <a:pt x="5629279" y="1312863"/>
                </a:cubicBezTo>
                <a:lnTo>
                  <a:pt x="114296" y="1312863"/>
                </a:lnTo>
                <a:cubicBezTo>
                  <a:pt x="51172" y="1312863"/>
                  <a:pt x="0" y="1254572"/>
                  <a:pt x="0" y="1182666"/>
                </a:cubicBezTo>
                <a:lnTo>
                  <a:pt x="0" y="130197"/>
                </a:lnTo>
                <a:cubicBezTo>
                  <a:pt x="0" y="58291"/>
                  <a:pt x="51172" y="0"/>
                  <a:pt x="114296" y="0"/>
                </a:cubicBezTo>
                <a:close/>
              </a:path>
            </a:pathLst>
          </a:custGeom>
          <a:solidFill>
            <a:srgbClr val="F8FAFC"/>
          </a:solidFill>
          <a:ln w="12700">
            <a:solidFill>
              <a:srgbClr val="E2E8F0"/>
            </a:solidFill>
            <a:prstDash val="solid"/>
          </a:ln>
        </p:spPr>
      </p:sp>
      <p:sp>
        <p:nvSpPr>
          <p:cNvPr id="15" name="Text 13"/>
          <p:cNvSpPr/>
          <p:nvPr/>
        </p:nvSpPr>
        <p:spPr>
          <a:xfrm>
            <a:off x="409575" y="3736975"/>
            <a:ext cx="557212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Surprisal Theory</a:t>
            </a:r>
            <a:endParaRPr lang="en-US" sz="1600" dirty="0"/>
          </a:p>
        </p:txBody>
      </p:sp>
      <p:sp>
        <p:nvSpPr>
          <p:cNvPr id="16" name="Text 14"/>
          <p:cNvSpPr/>
          <p:nvPr/>
        </p:nvSpPr>
        <p:spPr>
          <a:xfrm>
            <a:off x="409575" y="4016375"/>
            <a:ext cx="5562600" cy="1524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Hale, J. (2001). A probabilistic Earley parser as a psycholinguistic model. NAACL.</a:t>
            </a:r>
            <a:endParaRPr lang="en-US" sz="1600" dirty="0"/>
          </a:p>
        </p:txBody>
      </p:sp>
      <p:sp>
        <p:nvSpPr>
          <p:cNvPr id="17" name="Text 15"/>
          <p:cNvSpPr/>
          <p:nvPr/>
        </p:nvSpPr>
        <p:spPr>
          <a:xfrm>
            <a:off x="409575" y="4206875"/>
            <a:ext cx="5562600" cy="1524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Levy, R. (2008). Expectation-based syntactic comprehension. Cognition, 106(3), 1126-1177.</a:t>
            </a:r>
            <a:endParaRPr lang="en-US" sz="1600" dirty="0"/>
          </a:p>
        </p:txBody>
      </p:sp>
      <p:sp>
        <p:nvSpPr>
          <p:cNvPr id="18" name="Text 16"/>
          <p:cNvSpPr/>
          <p:nvPr/>
        </p:nvSpPr>
        <p:spPr>
          <a:xfrm>
            <a:off x="409575" y="4397375"/>
            <a:ext cx="5562600" cy="5080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Agrawal, A., Agarwal, S., &amp; Husain, S. (2017). Role of expectation and working memory constraints in Hindi comprehension. Journal of Eye Movement Research, 10(2).</a:t>
            </a:r>
            <a:endParaRPr lang="en-US" sz="1600" dirty="0"/>
          </a:p>
        </p:txBody>
      </p:sp>
      <p:sp>
        <p:nvSpPr>
          <p:cNvPr id="19" name="Shape 17"/>
          <p:cNvSpPr/>
          <p:nvPr/>
        </p:nvSpPr>
        <p:spPr>
          <a:xfrm>
            <a:off x="6157913" y="785813"/>
            <a:ext cx="5743575" cy="1796893"/>
          </a:xfrm>
          <a:custGeom>
            <a:avLst/>
            <a:gdLst/>
            <a:ahLst/>
            <a:cxnLst/>
            <a:rect l="l" t="t" r="r" b="b"/>
            <a:pathLst>
              <a:path w="5743575" h="1796893">
                <a:moveTo>
                  <a:pt x="114293" y="0"/>
                </a:moveTo>
                <a:lnTo>
                  <a:pt x="5629282" y="0"/>
                </a:lnTo>
                <a:cubicBezTo>
                  <a:pt x="5692362" y="0"/>
                  <a:pt x="5743575" y="55846"/>
                  <a:pt x="5743575" y="124632"/>
                </a:cubicBezTo>
                <a:lnTo>
                  <a:pt x="5743575" y="1672260"/>
                </a:lnTo>
                <a:cubicBezTo>
                  <a:pt x="5743575" y="1741047"/>
                  <a:pt x="5692362" y="1796893"/>
                  <a:pt x="5629282" y="1796893"/>
                </a:cubicBezTo>
                <a:lnTo>
                  <a:pt x="114293" y="1796893"/>
                </a:lnTo>
                <a:cubicBezTo>
                  <a:pt x="51213" y="1796893"/>
                  <a:pt x="0" y="1741047"/>
                  <a:pt x="0" y="1672260"/>
                </a:cubicBezTo>
                <a:lnTo>
                  <a:pt x="0" y="124632"/>
                </a:lnTo>
                <a:cubicBezTo>
                  <a:pt x="0" y="55846"/>
                  <a:pt x="51213" y="0"/>
                  <a:pt x="114293" y="0"/>
                </a:cubicBezTo>
                <a:close/>
              </a:path>
            </a:pathLst>
          </a:custGeom>
          <a:solidFill>
            <a:srgbClr val="F8FAFC"/>
          </a:solidFill>
          <a:ln w="12700">
            <a:solidFill>
              <a:srgbClr val="E2E8F0"/>
            </a:solidFill>
            <a:prstDash val="solid"/>
          </a:ln>
        </p:spPr>
      </p:sp>
      <p:sp>
        <p:nvSpPr>
          <p:cNvPr id="20" name="Text 18"/>
          <p:cNvSpPr/>
          <p:nvPr/>
        </p:nvSpPr>
        <p:spPr>
          <a:xfrm>
            <a:off x="6276975" y="841375"/>
            <a:ext cx="557212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Word Order &amp; UID Critique</a:t>
            </a:r>
            <a:endParaRPr lang="en-US" sz="1600" dirty="0"/>
          </a:p>
        </p:txBody>
      </p:sp>
      <p:sp>
        <p:nvSpPr>
          <p:cNvPr id="21" name="Text 19"/>
          <p:cNvSpPr/>
          <p:nvPr/>
        </p:nvSpPr>
        <p:spPr>
          <a:xfrm>
            <a:off x="6276975" y="1133475"/>
            <a:ext cx="5562600" cy="3048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Ferrer-i-Cancho, R. (2017). The placement of the head that maximizes predictability. Glottometrics, 39, 38-71.</a:t>
            </a:r>
            <a:endParaRPr lang="en-US" sz="1600" dirty="0"/>
          </a:p>
        </p:txBody>
      </p:sp>
      <p:sp>
        <p:nvSpPr>
          <p:cNvPr id="22" name="Text 20"/>
          <p:cNvSpPr/>
          <p:nvPr/>
        </p:nvSpPr>
        <p:spPr>
          <a:xfrm>
            <a:off x="6248400" y="1557338"/>
            <a:ext cx="5562600" cy="3048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Maurits, L., Navarro, D., &amp; Perfors, A. (2010). Why are some word orders more common than others? NIPS 23.</a:t>
            </a:r>
            <a:endParaRPr lang="en-US" sz="1600" dirty="0"/>
          </a:p>
        </p:txBody>
      </p:sp>
      <p:sp>
        <p:nvSpPr>
          <p:cNvPr id="23" name="Text 21"/>
          <p:cNvSpPr/>
          <p:nvPr/>
        </p:nvSpPr>
        <p:spPr>
          <a:xfrm>
            <a:off x="6248400" y="1914525"/>
            <a:ext cx="5562600" cy="1524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Gildea, D. &amp; Jaeger, T.F. (2015). Human languages order information efficiently. arXiv:1510.02823.</a:t>
            </a:r>
            <a:endParaRPr lang="en-US" sz="1600" dirty="0"/>
          </a:p>
        </p:txBody>
      </p:sp>
      <p:sp>
        <p:nvSpPr>
          <p:cNvPr id="24" name="Text 22"/>
          <p:cNvSpPr/>
          <p:nvPr/>
        </p:nvSpPr>
        <p:spPr>
          <a:xfrm>
            <a:off x="6248400" y="2143125"/>
            <a:ext cx="5562600" cy="3048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Collins, M.X. (2014). Information density and dependency length as complementary cognitive models. Journal of Psycholinguistic Research, 43(5), 651-681.</a:t>
            </a:r>
            <a:endParaRPr lang="en-US" sz="1600" dirty="0"/>
          </a:p>
        </p:txBody>
      </p:sp>
      <p:sp>
        <p:nvSpPr>
          <p:cNvPr id="25" name="Shape 23"/>
          <p:cNvSpPr/>
          <p:nvPr/>
        </p:nvSpPr>
        <p:spPr>
          <a:xfrm>
            <a:off x="6157913" y="2691681"/>
            <a:ext cx="5743575" cy="1477888"/>
          </a:xfrm>
          <a:custGeom>
            <a:avLst/>
            <a:gdLst/>
            <a:ahLst/>
            <a:cxnLst/>
            <a:rect l="l" t="t" r="r" b="b"/>
            <a:pathLst>
              <a:path w="5743575" h="1477888">
                <a:moveTo>
                  <a:pt x="114295" y="0"/>
                </a:moveTo>
                <a:lnTo>
                  <a:pt x="5629280" y="0"/>
                </a:lnTo>
                <a:cubicBezTo>
                  <a:pt x="5692403" y="0"/>
                  <a:pt x="5743575" y="50572"/>
                  <a:pt x="5743575" y="112955"/>
                </a:cubicBezTo>
                <a:lnTo>
                  <a:pt x="5743575" y="1364933"/>
                </a:lnTo>
                <a:cubicBezTo>
                  <a:pt x="5743575" y="1427316"/>
                  <a:pt x="5692403" y="1477888"/>
                  <a:pt x="5629280" y="1477888"/>
                </a:cubicBezTo>
                <a:lnTo>
                  <a:pt x="114295" y="1477888"/>
                </a:lnTo>
                <a:cubicBezTo>
                  <a:pt x="51172" y="1477888"/>
                  <a:pt x="0" y="1427316"/>
                  <a:pt x="0" y="1364933"/>
                </a:cubicBezTo>
                <a:lnTo>
                  <a:pt x="0" y="112955"/>
                </a:lnTo>
                <a:cubicBezTo>
                  <a:pt x="0" y="50572"/>
                  <a:pt x="51172" y="0"/>
                  <a:pt x="114295" y="0"/>
                </a:cubicBezTo>
                <a:close/>
              </a:path>
            </a:pathLst>
          </a:custGeom>
          <a:solidFill>
            <a:srgbClr val="F8FAFC"/>
          </a:solidFill>
          <a:ln w="12700">
            <a:solidFill>
              <a:srgbClr val="E2E8F0"/>
            </a:solidFill>
            <a:prstDash val="solid"/>
          </a:ln>
        </p:spPr>
      </p:sp>
      <p:sp>
        <p:nvSpPr>
          <p:cNvPr id="26" name="Text 24"/>
          <p:cNvSpPr/>
          <p:nvPr/>
        </p:nvSpPr>
        <p:spPr>
          <a:xfrm>
            <a:off x="6243637" y="2746375"/>
            <a:ext cx="557212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Hindi Linguistics</a:t>
            </a:r>
            <a:endParaRPr lang="en-US" sz="1600" dirty="0"/>
          </a:p>
        </p:txBody>
      </p:sp>
      <p:sp>
        <p:nvSpPr>
          <p:cNvPr id="27" name="Text 25"/>
          <p:cNvSpPr/>
          <p:nvPr/>
        </p:nvSpPr>
        <p:spPr>
          <a:xfrm>
            <a:off x="6276975" y="3044825"/>
            <a:ext cx="5562600" cy="3048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Bhatt, R., Narasimhan, B., Palmer, M., Rambow, O., Sharma, D.M., &amp; Xia, F. (2009). A multi-representational treebank for Hindi/Urdu. LAW III.</a:t>
            </a:r>
            <a:endParaRPr lang="en-US" sz="1600" dirty="0"/>
          </a:p>
        </p:txBody>
      </p:sp>
      <p:sp>
        <p:nvSpPr>
          <p:cNvPr id="28" name="Text 26"/>
          <p:cNvSpPr/>
          <p:nvPr/>
        </p:nvSpPr>
        <p:spPr>
          <a:xfrm>
            <a:off x="6276975" y="3387725"/>
            <a:ext cx="5562600" cy="1524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Agnihotri, R.K. (2007). Hindi: An Essential Grammar. Routledge.</a:t>
            </a:r>
            <a:endParaRPr lang="en-US" sz="1600" dirty="0"/>
          </a:p>
        </p:txBody>
      </p:sp>
      <p:sp>
        <p:nvSpPr>
          <p:cNvPr id="29" name="Text 27"/>
          <p:cNvSpPr/>
          <p:nvPr/>
        </p:nvSpPr>
        <p:spPr>
          <a:xfrm>
            <a:off x="6276975" y="3578225"/>
            <a:ext cx="5562600" cy="1524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Kachru, Y. (2006). Hindi. John Benjamins.</a:t>
            </a:r>
            <a:endParaRPr lang="en-US" sz="1600" dirty="0"/>
          </a:p>
        </p:txBody>
      </p:sp>
      <p:sp>
        <p:nvSpPr>
          <p:cNvPr id="30" name="Text 28"/>
          <p:cNvSpPr/>
          <p:nvPr/>
        </p:nvSpPr>
        <p:spPr>
          <a:xfrm>
            <a:off x="6276975" y="3768725"/>
            <a:ext cx="5562600" cy="3048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Vasishth, S. (2004). Discourse context and word order preferences in Hindi. Yearbook of South Asian Languages.</a:t>
            </a:r>
            <a:endParaRPr lang="en-US" sz="1600" dirty="0"/>
          </a:p>
        </p:txBody>
      </p:sp>
      <p:sp>
        <p:nvSpPr>
          <p:cNvPr id="31" name="Shape 29"/>
          <p:cNvSpPr/>
          <p:nvPr/>
        </p:nvSpPr>
        <p:spPr>
          <a:xfrm>
            <a:off x="6157913" y="4278313"/>
            <a:ext cx="5743575" cy="1152525"/>
          </a:xfrm>
          <a:custGeom>
            <a:avLst/>
            <a:gdLst/>
            <a:ahLst/>
            <a:cxnLst/>
            <a:rect l="l" t="t" r="r" b="b"/>
            <a:pathLst>
              <a:path w="5743575" h="1152525">
                <a:moveTo>
                  <a:pt x="114296" y="0"/>
                </a:moveTo>
                <a:lnTo>
                  <a:pt x="5629279" y="0"/>
                </a:lnTo>
                <a:cubicBezTo>
                  <a:pt x="5692403" y="0"/>
                  <a:pt x="5743575" y="51172"/>
                  <a:pt x="5743575" y="114296"/>
                </a:cubicBezTo>
                <a:lnTo>
                  <a:pt x="5743575" y="1038229"/>
                </a:lnTo>
                <a:cubicBezTo>
                  <a:pt x="5743575" y="1101353"/>
                  <a:pt x="5692403" y="1152525"/>
                  <a:pt x="5629279" y="1152525"/>
                </a:cubicBezTo>
                <a:lnTo>
                  <a:pt x="114296" y="1152525"/>
                </a:lnTo>
                <a:cubicBezTo>
                  <a:pt x="51172" y="1152525"/>
                  <a:pt x="0" y="1101353"/>
                  <a:pt x="0" y="1038229"/>
                </a:cubicBezTo>
                <a:lnTo>
                  <a:pt x="0" y="114296"/>
                </a:lnTo>
                <a:cubicBezTo>
                  <a:pt x="0" y="51172"/>
                  <a:pt x="51172" y="0"/>
                  <a:pt x="114296" y="0"/>
                </a:cubicBezTo>
                <a:close/>
              </a:path>
            </a:pathLst>
          </a:custGeom>
          <a:solidFill>
            <a:srgbClr val="F8FAFC"/>
          </a:solidFill>
          <a:ln w="12700">
            <a:solidFill>
              <a:srgbClr val="E2E8F0"/>
            </a:solidFill>
            <a:prstDash val="solid"/>
          </a:ln>
        </p:spPr>
      </p:sp>
      <p:sp>
        <p:nvSpPr>
          <p:cNvPr id="32" name="Text 30"/>
          <p:cNvSpPr/>
          <p:nvPr/>
        </p:nvSpPr>
        <p:spPr>
          <a:xfrm>
            <a:off x="6276975" y="4346575"/>
            <a:ext cx="557212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Tools &amp; Methods</a:t>
            </a:r>
            <a:endParaRPr lang="en-US" sz="1600" dirty="0"/>
          </a:p>
        </p:txBody>
      </p:sp>
      <p:sp>
        <p:nvSpPr>
          <p:cNvPr id="33" name="Text 31"/>
          <p:cNvSpPr/>
          <p:nvPr/>
        </p:nvSpPr>
        <p:spPr>
          <a:xfrm>
            <a:off x="6276975" y="4625975"/>
            <a:ext cx="5562600" cy="1524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Stolcke, A. (2002). SRILM - An extensible language modeling toolkit. ICSLP.</a:t>
            </a:r>
            <a:endParaRPr lang="en-US" sz="1600" dirty="0"/>
          </a:p>
        </p:txBody>
      </p:sp>
      <p:sp>
        <p:nvSpPr>
          <p:cNvPr id="34" name="Text 32"/>
          <p:cNvSpPr/>
          <p:nvPr/>
        </p:nvSpPr>
        <p:spPr>
          <a:xfrm>
            <a:off x="6276975" y="4816475"/>
            <a:ext cx="5562600" cy="3048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Nivre, J. (2008). Algorithms for deterministic incremental dependency parsing. Computational Linguistics, 34(4), 513-553.</a:t>
            </a:r>
            <a:endParaRPr lang="en-US" sz="1600" dirty="0"/>
          </a:p>
        </p:txBody>
      </p:sp>
      <p:sp>
        <p:nvSpPr>
          <p:cNvPr id="35" name="Text 33"/>
          <p:cNvSpPr/>
          <p:nvPr/>
        </p:nvSpPr>
        <p:spPr>
          <a:xfrm>
            <a:off x="6276975" y="5159375"/>
            <a:ext cx="5562600" cy="152400"/>
          </a:xfrm>
          <a:prstGeom prst="rect">
            <a:avLst/>
          </a:prstGeom>
          <a:noFill/>
          <a:ln/>
        </p:spPr>
        <p:txBody>
          <a:bodyPr wrap="square" lIns="0" tIns="0" rIns="0" bIns="0" rtlCol="0" anchor="ctr"/>
          <a:lstStyle/>
          <a:p>
            <a:pPr>
              <a:lnSpc>
                <a:spcPct val="110000"/>
              </a:lnSpc>
            </a:pPr>
            <a:r>
              <a:rPr lang="en-US" sz="900" dirty="0">
                <a:solidFill>
                  <a:srgbClr val="314158"/>
                </a:solidFill>
                <a:latin typeface="MiSans" pitchFamily="34" charset="0"/>
                <a:ea typeface="MiSans" pitchFamily="34" charset="-122"/>
                <a:cs typeface="MiSans" pitchFamily="34" charset="-120"/>
              </a:rPr>
              <a:t>• Joachims, T. (2002). Optimizing search engines using clickthrough data. KDD.</a:t>
            </a:r>
            <a:endParaRPr lang="en-US" sz="1600" dirty="0"/>
          </a:p>
        </p:txBody>
      </p:sp>
    </p:spTree>
  </p:cSld>
  <p:clrMapOvr>
    <a:masterClrMapping/>
  </p:clrMapOvr>
  <p:transition>
    <p:fade/>
    <p:spd val="med"/>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0" y="0"/>
            <a:ext cx="12192000" cy="6858000"/>
          </a:xfrm>
          <a:custGeom>
            <a:avLst/>
            <a:gdLst/>
            <a:ahLst/>
            <a:cxnLst/>
            <a:rect l="l" t="t" r="r" b="b"/>
            <a:pathLst>
              <a:path w="12192000" h="6858000">
                <a:moveTo>
                  <a:pt x="0" y="0"/>
                </a:moveTo>
                <a:lnTo>
                  <a:pt x="12192000" y="0"/>
                </a:lnTo>
                <a:lnTo>
                  <a:pt x="12192000" y="6858000"/>
                </a:lnTo>
                <a:lnTo>
                  <a:pt x="0" y="6858000"/>
                </a:lnTo>
                <a:lnTo>
                  <a:pt x="0" y="0"/>
                </a:lnTo>
                <a:close/>
              </a:path>
            </a:pathLst>
          </a:custGeom>
          <a:gradFill rotWithShape="1" flip="none">
            <a:gsLst>
              <a:gs pos="0">
                <a:srgbClr val="0F172B"/>
              </a:gs>
              <a:gs pos="50000">
                <a:srgbClr val="312C85"/>
              </a:gs>
              <a:gs pos="100000">
                <a:srgbClr val="1D293D"/>
              </a:gs>
            </a:gsLst>
            <a:lin ang="2700000" scaled="1"/>
          </a:gradFill>
          <a:ln/>
        </p:spPr>
      </p:sp>
      <p:sp>
        <p:nvSpPr>
          <p:cNvPr id="3" name="Shape 1"/>
          <p:cNvSpPr/>
          <p:nvPr/>
        </p:nvSpPr>
        <p:spPr>
          <a:xfrm>
            <a:off x="5715000" y="1019175"/>
            <a:ext cx="762000" cy="762000"/>
          </a:xfrm>
          <a:custGeom>
            <a:avLst/>
            <a:gdLst/>
            <a:ahLst/>
            <a:cxnLst/>
            <a:rect l="l" t="t" r="r" b="b"/>
            <a:pathLst>
              <a:path w="762000" h="762000">
                <a:moveTo>
                  <a:pt x="381000" y="0"/>
                </a:moveTo>
                <a:lnTo>
                  <a:pt x="381000" y="0"/>
                </a:lnTo>
                <a:cubicBezTo>
                  <a:pt x="591280" y="0"/>
                  <a:pt x="762000" y="170720"/>
                  <a:pt x="762000" y="381000"/>
                </a:cubicBezTo>
                <a:lnTo>
                  <a:pt x="762000" y="381000"/>
                </a:lnTo>
                <a:cubicBezTo>
                  <a:pt x="762000" y="591280"/>
                  <a:pt x="591280" y="762000"/>
                  <a:pt x="381000" y="762000"/>
                </a:cubicBezTo>
                <a:lnTo>
                  <a:pt x="381000" y="762000"/>
                </a:lnTo>
                <a:cubicBezTo>
                  <a:pt x="170720" y="762000"/>
                  <a:pt x="0" y="591280"/>
                  <a:pt x="0" y="381000"/>
                </a:cubicBezTo>
                <a:lnTo>
                  <a:pt x="0" y="381000"/>
                </a:lnTo>
                <a:cubicBezTo>
                  <a:pt x="0" y="170720"/>
                  <a:pt x="170720" y="0"/>
                  <a:pt x="381000" y="0"/>
                </a:cubicBezTo>
                <a:close/>
              </a:path>
            </a:pathLst>
          </a:custGeom>
          <a:solidFill>
            <a:srgbClr val="FFFFFF">
              <a:alpha val="10196"/>
            </a:srgbClr>
          </a:solidFill>
          <a:ln/>
        </p:spPr>
      </p:sp>
      <p:sp>
        <p:nvSpPr>
          <p:cNvPr id="4" name="Shape 2"/>
          <p:cNvSpPr/>
          <p:nvPr/>
        </p:nvSpPr>
        <p:spPr>
          <a:xfrm>
            <a:off x="5867400" y="1171575"/>
            <a:ext cx="457200" cy="457200"/>
          </a:xfrm>
          <a:custGeom>
            <a:avLst/>
            <a:gdLst/>
            <a:ahLst/>
            <a:cxnLst/>
            <a:rect l="l" t="t" r="r" b="b"/>
            <a:pathLst>
              <a:path w="457200" h="457200">
                <a:moveTo>
                  <a:pt x="228600" y="457200"/>
                </a:moveTo>
                <a:cubicBezTo>
                  <a:pt x="354768" y="457200"/>
                  <a:pt x="457200" y="354768"/>
                  <a:pt x="457200" y="228600"/>
                </a:cubicBezTo>
                <a:cubicBezTo>
                  <a:pt x="457200" y="102432"/>
                  <a:pt x="354768" y="0"/>
                  <a:pt x="228600" y="0"/>
                </a:cubicBezTo>
                <a:cubicBezTo>
                  <a:pt x="102432" y="0"/>
                  <a:pt x="0" y="102432"/>
                  <a:pt x="0" y="228600"/>
                </a:cubicBezTo>
                <a:cubicBezTo>
                  <a:pt x="0" y="354768"/>
                  <a:pt x="102432" y="457200"/>
                  <a:pt x="228600" y="457200"/>
                </a:cubicBezTo>
                <a:close/>
                <a:moveTo>
                  <a:pt x="303967" y="189934"/>
                </a:moveTo>
                <a:lnTo>
                  <a:pt x="232529" y="304234"/>
                </a:lnTo>
                <a:cubicBezTo>
                  <a:pt x="228779" y="310217"/>
                  <a:pt x="222349" y="313968"/>
                  <a:pt x="215295" y="314325"/>
                </a:cubicBezTo>
                <a:cubicBezTo>
                  <a:pt x="208240" y="314682"/>
                  <a:pt x="201454" y="311468"/>
                  <a:pt x="197257" y="305753"/>
                </a:cubicBezTo>
                <a:lnTo>
                  <a:pt x="154394" y="248602"/>
                </a:lnTo>
                <a:cubicBezTo>
                  <a:pt x="147251" y="239137"/>
                  <a:pt x="149215" y="225743"/>
                  <a:pt x="158681" y="218599"/>
                </a:cubicBezTo>
                <a:cubicBezTo>
                  <a:pt x="168146" y="211455"/>
                  <a:pt x="181541" y="213420"/>
                  <a:pt x="188684" y="222885"/>
                </a:cubicBezTo>
                <a:lnTo>
                  <a:pt x="212794" y="255032"/>
                </a:lnTo>
                <a:lnTo>
                  <a:pt x="267623" y="167253"/>
                </a:lnTo>
                <a:cubicBezTo>
                  <a:pt x="273874" y="157252"/>
                  <a:pt x="287089" y="154126"/>
                  <a:pt x="297180" y="160466"/>
                </a:cubicBezTo>
                <a:cubicBezTo>
                  <a:pt x="307271" y="166807"/>
                  <a:pt x="310307" y="179933"/>
                  <a:pt x="303967" y="190024"/>
                </a:cubicBezTo>
                <a:close/>
              </a:path>
            </a:pathLst>
          </a:custGeom>
          <a:solidFill>
            <a:srgbClr val="00D492"/>
          </a:solidFill>
          <a:ln/>
        </p:spPr>
      </p:sp>
      <p:sp>
        <p:nvSpPr>
          <p:cNvPr id="5" name="Text 3"/>
          <p:cNvSpPr/>
          <p:nvPr/>
        </p:nvSpPr>
        <p:spPr>
          <a:xfrm>
            <a:off x="3271242" y="1933575"/>
            <a:ext cx="5648325" cy="457200"/>
          </a:xfrm>
          <a:prstGeom prst="rect">
            <a:avLst/>
          </a:prstGeom>
          <a:noFill/>
          <a:ln/>
        </p:spPr>
        <p:txBody>
          <a:bodyPr wrap="square" lIns="0" tIns="0" rIns="0" bIns="0" rtlCol="0" anchor="ctr"/>
          <a:lstStyle/>
          <a:p>
            <a:pPr algn="ctr">
              <a:lnSpc>
                <a:spcPct val="80000"/>
              </a:lnSpc>
            </a:pPr>
            <a:r>
              <a:rPr lang="en-US" sz="3600" b="1" dirty="0">
                <a:solidFill>
                  <a:srgbClr val="FFFFFF"/>
                </a:solidFill>
                <a:latin typeface="Noto Sans SC" pitchFamily="34" charset="0"/>
                <a:ea typeface="Noto Sans SC" pitchFamily="34" charset="-122"/>
                <a:cs typeface="Noto Sans SC" pitchFamily="34" charset="-120"/>
              </a:rPr>
              <a:t>Replication Complete</a:t>
            </a:r>
            <a:endParaRPr lang="en-US" sz="1600" dirty="0"/>
          </a:p>
        </p:txBody>
      </p:sp>
      <p:sp>
        <p:nvSpPr>
          <p:cNvPr id="6" name="Text 4"/>
          <p:cNvSpPr/>
          <p:nvPr/>
        </p:nvSpPr>
        <p:spPr>
          <a:xfrm>
            <a:off x="3337917" y="2505075"/>
            <a:ext cx="5514975" cy="266700"/>
          </a:xfrm>
          <a:prstGeom prst="rect">
            <a:avLst/>
          </a:prstGeom>
          <a:noFill/>
          <a:ln/>
        </p:spPr>
        <p:txBody>
          <a:bodyPr wrap="square" lIns="0" tIns="0" rIns="0" bIns="0" rtlCol="0" anchor="ctr"/>
          <a:lstStyle/>
          <a:p>
            <a:pPr algn="ctr">
              <a:lnSpc>
                <a:spcPct val="120000"/>
              </a:lnSpc>
            </a:pPr>
            <a:r>
              <a:rPr lang="en-US" sz="1500" dirty="0">
                <a:solidFill>
                  <a:srgbClr val="FFFFFF">
                    <a:alpha val="70000"/>
                  </a:srgbClr>
                </a:solidFill>
                <a:latin typeface="Noto Sans SC" pitchFamily="34" charset="0"/>
                <a:ea typeface="Noto Sans SC" pitchFamily="34" charset="-122"/>
                <a:cs typeface="Noto Sans SC" pitchFamily="34" charset="-120"/>
              </a:rPr>
              <a:t>Uniform Information Density Effects on Syntactic Choice in Hindi</a:t>
            </a:r>
            <a:endParaRPr lang="en-US" sz="1600" dirty="0"/>
          </a:p>
        </p:txBody>
      </p:sp>
      <p:sp>
        <p:nvSpPr>
          <p:cNvPr id="7" name="Shape 5"/>
          <p:cNvSpPr/>
          <p:nvPr/>
        </p:nvSpPr>
        <p:spPr>
          <a:xfrm>
            <a:off x="3193554" y="3005138"/>
            <a:ext cx="5800725" cy="1076325"/>
          </a:xfrm>
          <a:custGeom>
            <a:avLst/>
            <a:gdLst/>
            <a:ahLst/>
            <a:cxnLst/>
            <a:rect l="l" t="t" r="r" b="b"/>
            <a:pathLst>
              <a:path w="5800725" h="1076325">
                <a:moveTo>
                  <a:pt x="152397" y="0"/>
                </a:moveTo>
                <a:lnTo>
                  <a:pt x="5648328" y="0"/>
                </a:lnTo>
                <a:cubicBezTo>
                  <a:pt x="5732438" y="0"/>
                  <a:pt x="5800725" y="68287"/>
                  <a:pt x="5800725" y="152397"/>
                </a:cubicBezTo>
                <a:lnTo>
                  <a:pt x="5800725" y="923928"/>
                </a:lnTo>
                <a:cubicBezTo>
                  <a:pt x="5800725" y="1008038"/>
                  <a:pt x="5732438" y="1076325"/>
                  <a:pt x="5648328" y="1076325"/>
                </a:cubicBezTo>
                <a:lnTo>
                  <a:pt x="152397" y="1076325"/>
                </a:lnTo>
                <a:cubicBezTo>
                  <a:pt x="68287" y="1076325"/>
                  <a:pt x="0" y="1008038"/>
                  <a:pt x="0" y="923928"/>
                </a:cubicBezTo>
                <a:lnTo>
                  <a:pt x="0" y="152397"/>
                </a:lnTo>
                <a:cubicBezTo>
                  <a:pt x="0" y="68287"/>
                  <a:pt x="68287" y="0"/>
                  <a:pt x="152397" y="0"/>
                </a:cubicBezTo>
                <a:close/>
              </a:path>
            </a:pathLst>
          </a:custGeom>
          <a:solidFill>
            <a:srgbClr val="FFFFFF">
              <a:alpha val="5098"/>
            </a:srgbClr>
          </a:solidFill>
          <a:ln w="12700">
            <a:solidFill>
              <a:srgbClr val="FFFFFF">
                <a:alpha val="10196"/>
              </a:srgbClr>
            </a:solidFill>
            <a:prstDash val="solid"/>
          </a:ln>
        </p:spPr>
      </p:sp>
      <p:sp>
        <p:nvSpPr>
          <p:cNvPr id="8" name="Text 6"/>
          <p:cNvSpPr/>
          <p:nvPr/>
        </p:nvSpPr>
        <p:spPr>
          <a:xfrm>
            <a:off x="3341191" y="3238500"/>
            <a:ext cx="1333500" cy="381000"/>
          </a:xfrm>
          <a:prstGeom prst="rect">
            <a:avLst/>
          </a:prstGeom>
          <a:noFill/>
          <a:ln/>
        </p:spPr>
        <p:txBody>
          <a:bodyPr wrap="square" lIns="0" tIns="0" rIns="0" bIns="0" rtlCol="0" anchor="ctr"/>
          <a:lstStyle/>
          <a:p>
            <a:pPr algn="ctr">
              <a:lnSpc>
                <a:spcPct val="90000"/>
              </a:lnSpc>
            </a:pPr>
            <a:r>
              <a:rPr lang="en-US" sz="2700" b="1" dirty="0">
                <a:solidFill>
                  <a:srgbClr val="00D492"/>
                </a:solidFill>
                <a:latin typeface="Noto Sans SC" pitchFamily="34" charset="0"/>
                <a:ea typeface="Noto Sans SC" pitchFamily="34" charset="-122"/>
                <a:cs typeface="Noto Sans SC" pitchFamily="34" charset="-120"/>
              </a:rPr>
              <a:t>8,736</a:t>
            </a:r>
            <a:endParaRPr lang="en-US" sz="1600" dirty="0"/>
          </a:p>
        </p:txBody>
      </p:sp>
      <p:sp>
        <p:nvSpPr>
          <p:cNvPr id="9" name="Text 7"/>
          <p:cNvSpPr/>
          <p:nvPr/>
        </p:nvSpPr>
        <p:spPr>
          <a:xfrm>
            <a:off x="3393579" y="3657600"/>
            <a:ext cx="1228725" cy="190500"/>
          </a:xfrm>
          <a:prstGeom prst="rect">
            <a:avLst/>
          </a:prstGeom>
          <a:noFill/>
          <a:ln/>
        </p:spPr>
        <p:txBody>
          <a:bodyPr wrap="square" lIns="0" tIns="0" rIns="0" bIns="0" rtlCol="0" anchor="ctr"/>
          <a:lstStyle/>
          <a:p>
            <a:pPr algn="ctr">
              <a:lnSpc>
                <a:spcPct val="120000"/>
              </a:lnSpc>
            </a:pPr>
            <a:r>
              <a:rPr lang="en-US" sz="1050" dirty="0">
                <a:solidFill>
                  <a:srgbClr val="FFFFFF">
                    <a:alpha val="60000"/>
                  </a:srgbClr>
                </a:solidFill>
                <a:latin typeface="MiSans" pitchFamily="34" charset="0"/>
                <a:ea typeface="MiSans" pitchFamily="34" charset="-122"/>
                <a:cs typeface="MiSans" pitchFamily="34" charset="-120"/>
              </a:rPr>
              <a:t>Sentences</a:t>
            </a:r>
            <a:endParaRPr lang="en-US" sz="1600" dirty="0"/>
          </a:p>
        </p:txBody>
      </p:sp>
      <p:sp>
        <p:nvSpPr>
          <p:cNvPr id="10" name="Text 8"/>
          <p:cNvSpPr/>
          <p:nvPr/>
        </p:nvSpPr>
        <p:spPr>
          <a:xfrm>
            <a:off x="4732883" y="3238500"/>
            <a:ext cx="1333500" cy="381000"/>
          </a:xfrm>
          <a:prstGeom prst="rect">
            <a:avLst/>
          </a:prstGeom>
          <a:noFill/>
          <a:ln/>
        </p:spPr>
        <p:txBody>
          <a:bodyPr wrap="square" lIns="0" tIns="0" rIns="0" bIns="0" rtlCol="0" anchor="ctr"/>
          <a:lstStyle/>
          <a:p>
            <a:pPr algn="ctr">
              <a:lnSpc>
                <a:spcPct val="90000"/>
              </a:lnSpc>
            </a:pPr>
            <a:r>
              <a:rPr lang="en-US" sz="2700" b="1" dirty="0">
                <a:solidFill>
                  <a:srgbClr val="51A2FF"/>
                </a:solidFill>
                <a:latin typeface="Noto Sans SC" pitchFamily="34" charset="0"/>
                <a:ea typeface="Noto Sans SC" pitchFamily="34" charset="-122"/>
                <a:cs typeface="Noto Sans SC" pitchFamily="34" charset="-120"/>
              </a:rPr>
              <a:t>175K+</a:t>
            </a:r>
            <a:endParaRPr lang="en-US" sz="1600" dirty="0"/>
          </a:p>
        </p:txBody>
      </p:sp>
      <p:sp>
        <p:nvSpPr>
          <p:cNvPr id="11" name="Text 9"/>
          <p:cNvSpPr/>
          <p:nvPr/>
        </p:nvSpPr>
        <p:spPr>
          <a:xfrm>
            <a:off x="4785271" y="3657600"/>
            <a:ext cx="1228725" cy="190500"/>
          </a:xfrm>
          <a:prstGeom prst="rect">
            <a:avLst/>
          </a:prstGeom>
          <a:noFill/>
          <a:ln/>
        </p:spPr>
        <p:txBody>
          <a:bodyPr wrap="square" lIns="0" tIns="0" rIns="0" bIns="0" rtlCol="0" anchor="ctr"/>
          <a:lstStyle/>
          <a:p>
            <a:pPr algn="ctr">
              <a:lnSpc>
                <a:spcPct val="120000"/>
              </a:lnSpc>
            </a:pPr>
            <a:r>
              <a:rPr lang="en-US" sz="1050" dirty="0">
                <a:solidFill>
                  <a:srgbClr val="FFFFFF">
                    <a:alpha val="60000"/>
                  </a:srgbClr>
                </a:solidFill>
                <a:latin typeface="MiSans" pitchFamily="34" charset="0"/>
                <a:ea typeface="MiSans" pitchFamily="34" charset="-122"/>
                <a:cs typeface="MiSans" pitchFamily="34" charset="-120"/>
              </a:rPr>
              <a:t>Variants</a:t>
            </a:r>
            <a:endParaRPr lang="en-US" sz="1600" dirty="0"/>
          </a:p>
        </p:txBody>
      </p:sp>
      <p:sp>
        <p:nvSpPr>
          <p:cNvPr id="12" name="Text 10"/>
          <p:cNvSpPr/>
          <p:nvPr/>
        </p:nvSpPr>
        <p:spPr>
          <a:xfrm>
            <a:off x="6124575" y="3238500"/>
            <a:ext cx="1333500" cy="381000"/>
          </a:xfrm>
          <a:prstGeom prst="rect">
            <a:avLst/>
          </a:prstGeom>
          <a:noFill/>
          <a:ln/>
        </p:spPr>
        <p:txBody>
          <a:bodyPr wrap="square" lIns="0" tIns="0" rIns="0" bIns="0" rtlCol="0" anchor="ctr"/>
          <a:lstStyle/>
          <a:p>
            <a:pPr algn="ctr">
              <a:lnSpc>
                <a:spcPct val="90000"/>
              </a:lnSpc>
            </a:pPr>
            <a:r>
              <a:rPr lang="en-US" sz="2700" b="1" dirty="0">
                <a:solidFill>
                  <a:srgbClr val="FFB900"/>
                </a:solidFill>
                <a:latin typeface="Noto Sans SC" pitchFamily="34" charset="0"/>
                <a:ea typeface="Noto Sans SC" pitchFamily="34" charset="-122"/>
                <a:cs typeface="Noto Sans SC" pitchFamily="34" charset="-120"/>
              </a:rPr>
              <a:t>96.79%</a:t>
            </a:r>
            <a:endParaRPr lang="en-US" sz="1600" dirty="0"/>
          </a:p>
        </p:txBody>
      </p:sp>
      <p:sp>
        <p:nvSpPr>
          <p:cNvPr id="13" name="Text 11"/>
          <p:cNvSpPr/>
          <p:nvPr/>
        </p:nvSpPr>
        <p:spPr>
          <a:xfrm>
            <a:off x="6176963" y="3657600"/>
            <a:ext cx="1228725" cy="190500"/>
          </a:xfrm>
          <a:prstGeom prst="rect">
            <a:avLst/>
          </a:prstGeom>
          <a:noFill/>
          <a:ln/>
        </p:spPr>
        <p:txBody>
          <a:bodyPr wrap="square" lIns="0" tIns="0" rIns="0" bIns="0" rtlCol="0" anchor="ctr"/>
          <a:lstStyle/>
          <a:p>
            <a:pPr algn="ctr">
              <a:lnSpc>
                <a:spcPct val="120000"/>
              </a:lnSpc>
            </a:pPr>
            <a:r>
              <a:rPr lang="en-US" sz="1050" dirty="0">
                <a:solidFill>
                  <a:srgbClr val="FFFFFF">
                    <a:alpha val="60000"/>
                  </a:srgbClr>
                </a:solidFill>
                <a:latin typeface="MiSans" pitchFamily="34" charset="0"/>
                <a:ea typeface="MiSans" pitchFamily="34" charset="-122"/>
                <a:cs typeface="MiSans" pitchFamily="34" charset="-120"/>
              </a:rPr>
              <a:t>Best Accuracy</a:t>
            </a:r>
            <a:endParaRPr lang="en-US" sz="1600" dirty="0"/>
          </a:p>
        </p:txBody>
      </p:sp>
      <p:sp>
        <p:nvSpPr>
          <p:cNvPr id="14" name="Text 12"/>
          <p:cNvSpPr/>
          <p:nvPr/>
        </p:nvSpPr>
        <p:spPr>
          <a:xfrm>
            <a:off x="7516267" y="3238500"/>
            <a:ext cx="1333500" cy="381000"/>
          </a:xfrm>
          <a:prstGeom prst="rect">
            <a:avLst/>
          </a:prstGeom>
          <a:noFill/>
          <a:ln/>
        </p:spPr>
        <p:txBody>
          <a:bodyPr wrap="square" lIns="0" tIns="0" rIns="0" bIns="0" rtlCol="0" anchor="ctr"/>
          <a:lstStyle/>
          <a:p>
            <a:pPr algn="ctr">
              <a:lnSpc>
                <a:spcPct val="90000"/>
              </a:lnSpc>
            </a:pPr>
            <a:r>
              <a:rPr lang="en-US" sz="2700" b="1" dirty="0">
                <a:solidFill>
                  <a:srgbClr val="C27AFF"/>
                </a:solidFill>
                <a:latin typeface="Noto Sans SC" pitchFamily="34" charset="0"/>
                <a:ea typeface="Noto Sans SC" pitchFamily="34" charset="-122"/>
                <a:cs typeface="Noto Sans SC" pitchFamily="34" charset="-120"/>
              </a:rPr>
              <a:t>8/8</a:t>
            </a:r>
            <a:endParaRPr lang="en-US" sz="1600" dirty="0"/>
          </a:p>
        </p:txBody>
      </p:sp>
      <p:sp>
        <p:nvSpPr>
          <p:cNvPr id="15" name="Text 13"/>
          <p:cNvSpPr/>
          <p:nvPr/>
        </p:nvSpPr>
        <p:spPr>
          <a:xfrm>
            <a:off x="7568654" y="3657600"/>
            <a:ext cx="1228725" cy="190500"/>
          </a:xfrm>
          <a:prstGeom prst="rect">
            <a:avLst/>
          </a:prstGeom>
          <a:noFill/>
          <a:ln/>
        </p:spPr>
        <p:txBody>
          <a:bodyPr wrap="square" lIns="0" tIns="0" rIns="0" bIns="0" rtlCol="0" anchor="ctr"/>
          <a:lstStyle/>
          <a:p>
            <a:pPr algn="ctr">
              <a:lnSpc>
                <a:spcPct val="120000"/>
              </a:lnSpc>
            </a:pPr>
            <a:r>
              <a:rPr lang="en-US" sz="1050" dirty="0">
                <a:solidFill>
                  <a:srgbClr val="FFFFFF">
                    <a:alpha val="60000"/>
                  </a:srgbClr>
                </a:solidFill>
                <a:latin typeface="MiSans" pitchFamily="34" charset="0"/>
                <a:ea typeface="MiSans" pitchFamily="34" charset="-122"/>
                <a:cs typeface="MiSans" pitchFamily="34" charset="-120"/>
              </a:rPr>
              <a:t>Tests Passed</a:t>
            </a:r>
            <a:endParaRPr lang="en-US" sz="1600" dirty="0"/>
          </a:p>
        </p:txBody>
      </p:sp>
      <p:sp>
        <p:nvSpPr>
          <p:cNvPr id="16" name="Shape 14"/>
          <p:cNvSpPr/>
          <p:nvPr/>
        </p:nvSpPr>
        <p:spPr>
          <a:xfrm>
            <a:off x="4618732" y="4362450"/>
            <a:ext cx="128588" cy="171450"/>
          </a:xfrm>
          <a:custGeom>
            <a:avLst/>
            <a:gdLst/>
            <a:ahLst/>
            <a:cxnLst/>
            <a:rect l="l" t="t" r="r" b="b"/>
            <a:pathLst>
              <a:path w="128588" h="171450">
                <a:moveTo>
                  <a:pt x="0" y="21431"/>
                </a:moveTo>
                <a:cubicBezTo>
                  <a:pt x="0" y="9611"/>
                  <a:pt x="9611" y="0"/>
                  <a:pt x="21431" y="0"/>
                </a:cubicBezTo>
                <a:lnTo>
                  <a:pt x="71493" y="0"/>
                </a:lnTo>
                <a:cubicBezTo>
                  <a:pt x="77186" y="0"/>
                  <a:pt x="82644" y="2244"/>
                  <a:pt x="86663" y="6262"/>
                </a:cubicBezTo>
                <a:lnTo>
                  <a:pt x="122326" y="41958"/>
                </a:lnTo>
                <a:cubicBezTo>
                  <a:pt x="126344" y="45977"/>
                  <a:pt x="128588" y="51435"/>
                  <a:pt x="128588" y="57128"/>
                </a:cubicBezTo>
                <a:lnTo>
                  <a:pt x="128588" y="150019"/>
                </a:lnTo>
                <a:cubicBezTo>
                  <a:pt x="128588" y="161839"/>
                  <a:pt x="118977" y="171450"/>
                  <a:pt x="107156" y="171450"/>
                </a:cubicBezTo>
                <a:lnTo>
                  <a:pt x="21431" y="171450"/>
                </a:lnTo>
                <a:cubicBezTo>
                  <a:pt x="9611" y="171450"/>
                  <a:pt x="0" y="161839"/>
                  <a:pt x="0" y="150019"/>
                </a:cubicBezTo>
                <a:lnTo>
                  <a:pt x="0" y="21431"/>
                </a:lnTo>
                <a:close/>
                <a:moveTo>
                  <a:pt x="69652" y="19590"/>
                </a:moveTo>
                <a:lnTo>
                  <a:pt x="69652" y="50899"/>
                </a:lnTo>
                <a:cubicBezTo>
                  <a:pt x="69652" y="55353"/>
                  <a:pt x="73235" y="58936"/>
                  <a:pt x="77688" y="58936"/>
                </a:cubicBezTo>
                <a:lnTo>
                  <a:pt x="108998" y="58936"/>
                </a:lnTo>
                <a:lnTo>
                  <a:pt x="69652" y="19590"/>
                </a:lnTo>
                <a:close/>
                <a:moveTo>
                  <a:pt x="40184" y="85725"/>
                </a:moveTo>
                <a:cubicBezTo>
                  <a:pt x="35730" y="85725"/>
                  <a:pt x="32147" y="89308"/>
                  <a:pt x="32147" y="93762"/>
                </a:cubicBezTo>
                <a:cubicBezTo>
                  <a:pt x="32147" y="98215"/>
                  <a:pt x="35730" y="101798"/>
                  <a:pt x="40184" y="101798"/>
                </a:cubicBezTo>
                <a:lnTo>
                  <a:pt x="88404" y="101798"/>
                </a:lnTo>
                <a:cubicBezTo>
                  <a:pt x="92858" y="101798"/>
                  <a:pt x="96441" y="98215"/>
                  <a:pt x="96441" y="93762"/>
                </a:cubicBezTo>
                <a:cubicBezTo>
                  <a:pt x="96441" y="89308"/>
                  <a:pt x="92858" y="85725"/>
                  <a:pt x="88404" y="85725"/>
                </a:cubicBezTo>
                <a:lnTo>
                  <a:pt x="40184" y="85725"/>
                </a:lnTo>
                <a:close/>
                <a:moveTo>
                  <a:pt x="40184" y="117872"/>
                </a:moveTo>
                <a:cubicBezTo>
                  <a:pt x="35730" y="117872"/>
                  <a:pt x="32147" y="121455"/>
                  <a:pt x="32147" y="125909"/>
                </a:cubicBezTo>
                <a:cubicBezTo>
                  <a:pt x="32147" y="130362"/>
                  <a:pt x="35730" y="133945"/>
                  <a:pt x="40184" y="133945"/>
                </a:cubicBezTo>
                <a:lnTo>
                  <a:pt x="88404" y="133945"/>
                </a:lnTo>
                <a:cubicBezTo>
                  <a:pt x="92858" y="133945"/>
                  <a:pt x="96441" y="130362"/>
                  <a:pt x="96441" y="125909"/>
                </a:cubicBezTo>
                <a:cubicBezTo>
                  <a:pt x="96441" y="121455"/>
                  <a:pt x="92858" y="117872"/>
                  <a:pt x="88404" y="117872"/>
                </a:cubicBezTo>
                <a:lnTo>
                  <a:pt x="40184" y="117872"/>
                </a:lnTo>
                <a:close/>
              </a:path>
            </a:pathLst>
          </a:custGeom>
          <a:solidFill>
            <a:srgbClr val="FFFFFF">
              <a:alpha val="80000"/>
            </a:srgbClr>
          </a:solidFill>
          <a:ln/>
        </p:spPr>
      </p:sp>
      <p:sp>
        <p:nvSpPr>
          <p:cNvPr id="17" name="Text 15"/>
          <p:cNvSpPr/>
          <p:nvPr/>
        </p:nvSpPr>
        <p:spPr>
          <a:xfrm>
            <a:off x="4859238" y="4314825"/>
            <a:ext cx="2800350" cy="266700"/>
          </a:xfrm>
          <a:prstGeom prst="rect">
            <a:avLst/>
          </a:prstGeom>
          <a:noFill/>
          <a:ln/>
        </p:spPr>
        <p:txBody>
          <a:bodyPr wrap="square" lIns="0" tIns="0" rIns="0" bIns="0" rtlCol="0" anchor="ctr"/>
          <a:lstStyle/>
          <a:p>
            <a:pPr algn="ctr">
              <a:lnSpc>
                <a:spcPct val="130000"/>
              </a:lnSpc>
            </a:pPr>
            <a:r>
              <a:rPr lang="en-US" sz="1350" dirty="0">
                <a:solidFill>
                  <a:srgbClr val="FFFFFF">
                    <a:alpha val="80000"/>
                  </a:srgbClr>
                </a:solidFill>
                <a:latin typeface="MiSans" pitchFamily="34" charset="0"/>
                <a:ea typeface="MiSans" pitchFamily="34" charset="-122"/>
                <a:cs typeface="MiSans" pitchFamily="34" charset="-120"/>
              </a:rPr>
              <a:t>Paper: W18-4605 (Jain et al., 2018)</a:t>
            </a:r>
            <a:endParaRPr lang="en-US" sz="1600" dirty="0"/>
          </a:p>
        </p:txBody>
      </p:sp>
      <p:sp>
        <p:nvSpPr>
          <p:cNvPr id="18" name="Shape 16"/>
          <p:cNvSpPr/>
          <p:nvPr/>
        </p:nvSpPr>
        <p:spPr>
          <a:xfrm>
            <a:off x="4739134" y="4743450"/>
            <a:ext cx="192881" cy="171450"/>
          </a:xfrm>
          <a:custGeom>
            <a:avLst/>
            <a:gdLst/>
            <a:ahLst/>
            <a:cxnLst/>
            <a:rect l="l" t="t" r="r" b="b"/>
            <a:pathLst>
              <a:path w="192881" h="171450">
                <a:moveTo>
                  <a:pt x="120819" y="402"/>
                </a:moveTo>
                <a:cubicBezTo>
                  <a:pt x="115126" y="-1239"/>
                  <a:pt x="109199" y="2076"/>
                  <a:pt x="107558" y="7769"/>
                </a:cubicBezTo>
                <a:lnTo>
                  <a:pt x="64696" y="157788"/>
                </a:lnTo>
                <a:cubicBezTo>
                  <a:pt x="63055" y="163480"/>
                  <a:pt x="66370" y="169407"/>
                  <a:pt x="72063" y="171048"/>
                </a:cubicBezTo>
                <a:cubicBezTo>
                  <a:pt x="77755" y="172689"/>
                  <a:pt x="83682" y="169374"/>
                  <a:pt x="85323" y="163681"/>
                </a:cubicBezTo>
                <a:lnTo>
                  <a:pt x="128186" y="13662"/>
                </a:lnTo>
                <a:cubicBezTo>
                  <a:pt x="129826" y="7970"/>
                  <a:pt x="126511" y="2043"/>
                  <a:pt x="120819" y="402"/>
                </a:cubicBezTo>
                <a:close/>
                <a:moveTo>
                  <a:pt x="142451" y="45977"/>
                </a:moveTo>
                <a:cubicBezTo>
                  <a:pt x="138265" y="50163"/>
                  <a:pt x="138265" y="56960"/>
                  <a:pt x="142451" y="61146"/>
                </a:cubicBezTo>
                <a:lnTo>
                  <a:pt x="167030" y="85725"/>
                </a:lnTo>
                <a:lnTo>
                  <a:pt x="142451" y="110304"/>
                </a:lnTo>
                <a:cubicBezTo>
                  <a:pt x="138265" y="114490"/>
                  <a:pt x="138265" y="121287"/>
                  <a:pt x="142451" y="125473"/>
                </a:cubicBezTo>
                <a:cubicBezTo>
                  <a:pt x="146637" y="129659"/>
                  <a:pt x="153434" y="129659"/>
                  <a:pt x="157620" y="125473"/>
                </a:cubicBezTo>
                <a:lnTo>
                  <a:pt x="189767" y="93326"/>
                </a:lnTo>
                <a:cubicBezTo>
                  <a:pt x="193953" y="89141"/>
                  <a:pt x="193953" y="82343"/>
                  <a:pt x="189767" y="78157"/>
                </a:cubicBezTo>
                <a:lnTo>
                  <a:pt x="157620" y="46010"/>
                </a:lnTo>
                <a:cubicBezTo>
                  <a:pt x="153434" y="41824"/>
                  <a:pt x="146637" y="41824"/>
                  <a:pt x="142451" y="46010"/>
                </a:cubicBezTo>
                <a:close/>
                <a:moveTo>
                  <a:pt x="50464" y="45977"/>
                </a:moveTo>
                <a:cubicBezTo>
                  <a:pt x="46278" y="41791"/>
                  <a:pt x="39480" y="41791"/>
                  <a:pt x="35295" y="45977"/>
                </a:cubicBezTo>
                <a:lnTo>
                  <a:pt x="3148" y="78124"/>
                </a:lnTo>
                <a:cubicBezTo>
                  <a:pt x="-1038" y="82309"/>
                  <a:pt x="-1038" y="89107"/>
                  <a:pt x="3148" y="93293"/>
                </a:cubicBezTo>
                <a:lnTo>
                  <a:pt x="35295" y="125440"/>
                </a:lnTo>
                <a:cubicBezTo>
                  <a:pt x="39480" y="129626"/>
                  <a:pt x="46278" y="129626"/>
                  <a:pt x="50464" y="125440"/>
                </a:cubicBezTo>
                <a:cubicBezTo>
                  <a:pt x="54650" y="121254"/>
                  <a:pt x="54650" y="114456"/>
                  <a:pt x="50464" y="110270"/>
                </a:cubicBezTo>
                <a:lnTo>
                  <a:pt x="25885" y="85725"/>
                </a:lnTo>
                <a:lnTo>
                  <a:pt x="50430" y="61146"/>
                </a:lnTo>
                <a:cubicBezTo>
                  <a:pt x="54616" y="56960"/>
                  <a:pt x="54616" y="50163"/>
                  <a:pt x="50430" y="45977"/>
                </a:cubicBezTo>
                <a:close/>
              </a:path>
            </a:pathLst>
          </a:custGeom>
          <a:solidFill>
            <a:srgbClr val="FFFFFF">
              <a:alpha val="80000"/>
            </a:srgbClr>
          </a:solidFill>
          <a:ln/>
        </p:spPr>
      </p:sp>
      <p:sp>
        <p:nvSpPr>
          <p:cNvPr id="19" name="Text 17"/>
          <p:cNvSpPr/>
          <p:nvPr/>
        </p:nvSpPr>
        <p:spPr>
          <a:xfrm>
            <a:off x="5011787" y="4695825"/>
            <a:ext cx="2495550" cy="266700"/>
          </a:xfrm>
          <a:prstGeom prst="rect">
            <a:avLst/>
          </a:prstGeom>
          <a:noFill/>
          <a:ln/>
        </p:spPr>
        <p:txBody>
          <a:bodyPr wrap="square" lIns="0" tIns="0" rIns="0" bIns="0" rtlCol="0" anchor="ctr"/>
          <a:lstStyle/>
          <a:p>
            <a:pPr algn="ctr">
              <a:lnSpc>
                <a:spcPct val="130000"/>
              </a:lnSpc>
            </a:pPr>
            <a:r>
              <a:rPr lang="en-US" sz="1350" dirty="0">
                <a:solidFill>
                  <a:srgbClr val="FFFFFF">
                    <a:alpha val="80000"/>
                  </a:srgbClr>
                </a:solidFill>
                <a:latin typeface="MiSans" pitchFamily="34" charset="0"/>
                <a:ea typeface="MiSans" pitchFamily="34" charset="-122"/>
                <a:cs typeface="MiSans" pitchFamily="34" charset="-120"/>
              </a:rPr>
              <a:t>Complete Code Implementation</a:t>
            </a:r>
            <a:endParaRPr lang="en-US" sz="1600" dirty="0"/>
          </a:p>
        </p:txBody>
      </p:sp>
      <p:sp>
        <p:nvSpPr>
          <p:cNvPr id="20" name="Shape 18"/>
          <p:cNvSpPr/>
          <p:nvPr/>
        </p:nvSpPr>
        <p:spPr>
          <a:xfrm>
            <a:off x="4898827" y="5124450"/>
            <a:ext cx="150019" cy="171450"/>
          </a:xfrm>
          <a:custGeom>
            <a:avLst/>
            <a:gdLst/>
            <a:ahLst/>
            <a:cxnLst/>
            <a:rect l="l" t="t" r="r" b="b"/>
            <a:pathLst>
              <a:path w="150019" h="171450">
                <a:moveTo>
                  <a:pt x="128588" y="171450"/>
                </a:moveTo>
                <a:lnTo>
                  <a:pt x="32147" y="171450"/>
                </a:lnTo>
                <a:cubicBezTo>
                  <a:pt x="14399" y="171450"/>
                  <a:pt x="0" y="157051"/>
                  <a:pt x="0" y="139303"/>
                </a:cubicBezTo>
                <a:lnTo>
                  <a:pt x="0" y="32147"/>
                </a:lnTo>
                <a:cubicBezTo>
                  <a:pt x="0" y="14399"/>
                  <a:pt x="14399" y="0"/>
                  <a:pt x="32147" y="0"/>
                </a:cubicBezTo>
                <a:lnTo>
                  <a:pt x="133945" y="0"/>
                </a:lnTo>
                <a:cubicBezTo>
                  <a:pt x="142819" y="0"/>
                  <a:pt x="150019" y="7200"/>
                  <a:pt x="150019" y="16073"/>
                </a:cubicBezTo>
                <a:lnTo>
                  <a:pt x="150019" y="112514"/>
                </a:lnTo>
                <a:cubicBezTo>
                  <a:pt x="150019" y="119513"/>
                  <a:pt x="145532" y="125473"/>
                  <a:pt x="139303" y="127683"/>
                </a:cubicBezTo>
                <a:lnTo>
                  <a:pt x="139303" y="150019"/>
                </a:lnTo>
                <a:cubicBezTo>
                  <a:pt x="145230" y="150019"/>
                  <a:pt x="150019" y="154807"/>
                  <a:pt x="150019" y="160734"/>
                </a:cubicBezTo>
                <a:cubicBezTo>
                  <a:pt x="150019" y="166661"/>
                  <a:pt x="145230" y="171450"/>
                  <a:pt x="139303" y="171450"/>
                </a:cubicBezTo>
                <a:lnTo>
                  <a:pt x="128588" y="171450"/>
                </a:lnTo>
                <a:close/>
                <a:moveTo>
                  <a:pt x="32147" y="128588"/>
                </a:moveTo>
                <a:cubicBezTo>
                  <a:pt x="26220" y="128588"/>
                  <a:pt x="21431" y="133376"/>
                  <a:pt x="21431" y="139303"/>
                </a:cubicBezTo>
                <a:cubicBezTo>
                  <a:pt x="21431" y="145230"/>
                  <a:pt x="26220" y="150019"/>
                  <a:pt x="32147" y="150019"/>
                </a:cubicBezTo>
                <a:lnTo>
                  <a:pt x="117872" y="150019"/>
                </a:lnTo>
                <a:lnTo>
                  <a:pt x="117872" y="128588"/>
                </a:lnTo>
                <a:lnTo>
                  <a:pt x="32147" y="128588"/>
                </a:lnTo>
                <a:close/>
                <a:moveTo>
                  <a:pt x="42863" y="50899"/>
                </a:moveTo>
                <a:cubicBezTo>
                  <a:pt x="42863" y="55353"/>
                  <a:pt x="46446" y="58936"/>
                  <a:pt x="50899" y="58936"/>
                </a:cubicBezTo>
                <a:lnTo>
                  <a:pt x="109835" y="58936"/>
                </a:lnTo>
                <a:cubicBezTo>
                  <a:pt x="114289" y="58936"/>
                  <a:pt x="117872" y="55353"/>
                  <a:pt x="117872" y="50899"/>
                </a:cubicBezTo>
                <a:cubicBezTo>
                  <a:pt x="117872" y="46446"/>
                  <a:pt x="114289" y="42863"/>
                  <a:pt x="109835" y="42863"/>
                </a:cubicBezTo>
                <a:lnTo>
                  <a:pt x="50899" y="42863"/>
                </a:lnTo>
                <a:cubicBezTo>
                  <a:pt x="46446" y="42863"/>
                  <a:pt x="42863" y="46446"/>
                  <a:pt x="42863" y="50899"/>
                </a:cubicBezTo>
                <a:close/>
                <a:moveTo>
                  <a:pt x="50899" y="75009"/>
                </a:moveTo>
                <a:cubicBezTo>
                  <a:pt x="46446" y="75009"/>
                  <a:pt x="42863" y="78592"/>
                  <a:pt x="42863" y="83046"/>
                </a:cubicBezTo>
                <a:cubicBezTo>
                  <a:pt x="42863" y="87500"/>
                  <a:pt x="46446" y="91083"/>
                  <a:pt x="50899" y="91083"/>
                </a:cubicBezTo>
                <a:lnTo>
                  <a:pt x="109835" y="91083"/>
                </a:lnTo>
                <a:cubicBezTo>
                  <a:pt x="114289" y="91083"/>
                  <a:pt x="117872" y="87500"/>
                  <a:pt x="117872" y="83046"/>
                </a:cubicBezTo>
                <a:cubicBezTo>
                  <a:pt x="117872" y="78592"/>
                  <a:pt x="114289" y="75009"/>
                  <a:pt x="109835" y="75009"/>
                </a:cubicBezTo>
                <a:lnTo>
                  <a:pt x="50899" y="75009"/>
                </a:lnTo>
                <a:close/>
              </a:path>
            </a:pathLst>
          </a:custGeom>
          <a:solidFill>
            <a:srgbClr val="FFFFFF">
              <a:alpha val="80000"/>
            </a:srgbClr>
          </a:solidFill>
          <a:ln/>
        </p:spPr>
      </p:sp>
      <p:sp>
        <p:nvSpPr>
          <p:cNvPr id="21" name="Text 19"/>
          <p:cNvSpPr/>
          <p:nvPr/>
        </p:nvSpPr>
        <p:spPr>
          <a:xfrm>
            <a:off x="5150048" y="5076825"/>
            <a:ext cx="2219325" cy="266700"/>
          </a:xfrm>
          <a:prstGeom prst="rect">
            <a:avLst/>
          </a:prstGeom>
          <a:noFill/>
          <a:ln/>
        </p:spPr>
        <p:txBody>
          <a:bodyPr wrap="square" lIns="0" tIns="0" rIns="0" bIns="0" rtlCol="0" anchor="ctr"/>
          <a:lstStyle/>
          <a:p>
            <a:pPr algn="ctr">
              <a:lnSpc>
                <a:spcPct val="130000"/>
              </a:lnSpc>
            </a:pPr>
            <a:r>
              <a:rPr lang="en-US" sz="1350" dirty="0">
                <a:solidFill>
                  <a:srgbClr val="FFFFFF">
                    <a:alpha val="80000"/>
                  </a:srgbClr>
                </a:solidFill>
                <a:latin typeface="MiSans" pitchFamily="34" charset="0"/>
                <a:ea typeface="MiSans" pitchFamily="34" charset="-122"/>
                <a:cs typeface="MiSans" pitchFamily="34" charset="-120"/>
              </a:rPr>
              <a:t>Full Documentation &amp; Notes</a:t>
            </a:r>
            <a:endParaRPr lang="en-US" sz="1600" dirty="0"/>
          </a:p>
        </p:txBody>
      </p:sp>
      <p:sp>
        <p:nvSpPr>
          <p:cNvPr id="22" name="Text 20"/>
          <p:cNvSpPr/>
          <p:nvPr/>
        </p:nvSpPr>
        <p:spPr>
          <a:xfrm>
            <a:off x="4951363" y="5648325"/>
            <a:ext cx="2286000" cy="190500"/>
          </a:xfrm>
          <a:prstGeom prst="rect">
            <a:avLst/>
          </a:prstGeom>
          <a:noFill/>
          <a:ln/>
        </p:spPr>
        <p:txBody>
          <a:bodyPr wrap="square" lIns="0" tIns="0" rIns="0" bIns="0" rtlCol="0" anchor="ctr"/>
          <a:lstStyle/>
          <a:p>
            <a:pPr algn="ctr">
              <a:lnSpc>
                <a:spcPct val="120000"/>
              </a:lnSpc>
            </a:pPr>
            <a:r>
              <a:rPr lang="en-US" sz="1050" dirty="0">
                <a:solidFill>
                  <a:srgbClr val="FFFFFF">
                    <a:alpha val="50000"/>
                  </a:srgbClr>
                </a:solidFill>
                <a:latin typeface="MiSans" pitchFamily="34" charset="0"/>
                <a:ea typeface="MiSans" pitchFamily="34" charset="-122"/>
                <a:cs typeface="MiSans" pitchFamily="34" charset="-120"/>
              </a:rPr>
              <a:t>USC • NYU • IIT Delhi • IISER Bhopal</a:t>
            </a:r>
            <a:endParaRPr lang="en-US" sz="1600" dirty="0"/>
          </a:p>
        </p:txBody>
      </p:sp>
    </p:spTree>
  </p:cSld>
  <p:clrMapOvr>
    <a:masterClrMapping/>
  </p:clrMapOvr>
  <p:transition>
    <p:fade/>
    <p:spd val="med"/>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4F39F6"/>
          </a:solidFill>
          <a:ln/>
        </p:spPr>
      </p:sp>
      <p:sp>
        <p:nvSpPr>
          <p:cNvPr id="3" name="Shape 1"/>
          <p:cNvSpPr/>
          <p:nvPr/>
        </p:nvSpPr>
        <p:spPr>
          <a:xfrm>
            <a:off x="400050" y="400050"/>
            <a:ext cx="152400" cy="152400"/>
          </a:xfrm>
          <a:custGeom>
            <a:avLst/>
            <a:gdLst/>
            <a:ahLst/>
            <a:cxnLst/>
            <a:rect l="l" t="t" r="r" b="b"/>
            <a:pathLst>
              <a:path w="152400" h="152400">
                <a:moveTo>
                  <a:pt x="76200" y="42059"/>
                </a:moveTo>
                <a:lnTo>
                  <a:pt x="76200" y="134124"/>
                </a:lnTo>
                <a:lnTo>
                  <a:pt x="76349" y="134064"/>
                </a:lnTo>
                <a:cubicBezTo>
                  <a:pt x="92601" y="127308"/>
                  <a:pt x="110044" y="123825"/>
                  <a:pt x="127635" y="123825"/>
                </a:cubicBezTo>
                <a:lnTo>
                  <a:pt x="133350" y="123825"/>
                </a:lnTo>
                <a:lnTo>
                  <a:pt x="133350" y="28575"/>
                </a:lnTo>
                <a:lnTo>
                  <a:pt x="127635" y="28575"/>
                </a:lnTo>
                <a:cubicBezTo>
                  <a:pt x="115074" y="28575"/>
                  <a:pt x="102602" y="31075"/>
                  <a:pt x="90994" y="35897"/>
                </a:cubicBezTo>
                <a:cubicBezTo>
                  <a:pt x="85993" y="37981"/>
                  <a:pt x="81052" y="40035"/>
                  <a:pt x="76200" y="42059"/>
                </a:cubicBezTo>
                <a:close/>
                <a:moveTo>
                  <a:pt x="68729" y="18306"/>
                </a:moveTo>
                <a:lnTo>
                  <a:pt x="76200" y="21431"/>
                </a:lnTo>
                <a:lnTo>
                  <a:pt x="83671" y="18306"/>
                </a:lnTo>
                <a:cubicBezTo>
                  <a:pt x="97601" y="12502"/>
                  <a:pt x="112544" y="9525"/>
                  <a:pt x="127635" y="9525"/>
                </a:cubicBezTo>
                <a:lnTo>
                  <a:pt x="138113" y="9525"/>
                </a:lnTo>
                <a:cubicBezTo>
                  <a:pt x="146000" y="9525"/>
                  <a:pt x="152400" y="15925"/>
                  <a:pt x="152400" y="23813"/>
                </a:cubicBezTo>
                <a:lnTo>
                  <a:pt x="152400" y="128588"/>
                </a:lnTo>
                <a:cubicBezTo>
                  <a:pt x="152400" y="136475"/>
                  <a:pt x="146000" y="142875"/>
                  <a:pt x="138113" y="142875"/>
                </a:cubicBezTo>
                <a:lnTo>
                  <a:pt x="127635" y="142875"/>
                </a:lnTo>
                <a:cubicBezTo>
                  <a:pt x="112544" y="142875"/>
                  <a:pt x="97601" y="145852"/>
                  <a:pt x="83671" y="151656"/>
                </a:cubicBezTo>
                <a:lnTo>
                  <a:pt x="79861" y="153233"/>
                </a:lnTo>
                <a:cubicBezTo>
                  <a:pt x="77510" y="154216"/>
                  <a:pt x="74890" y="154216"/>
                  <a:pt x="72539" y="153233"/>
                </a:cubicBezTo>
                <a:lnTo>
                  <a:pt x="68729" y="151656"/>
                </a:lnTo>
                <a:cubicBezTo>
                  <a:pt x="54799" y="145852"/>
                  <a:pt x="39856" y="142875"/>
                  <a:pt x="24765" y="142875"/>
                </a:cubicBezTo>
                <a:lnTo>
                  <a:pt x="14288" y="142875"/>
                </a:lnTo>
                <a:cubicBezTo>
                  <a:pt x="6400" y="142875"/>
                  <a:pt x="0" y="136475"/>
                  <a:pt x="0" y="128588"/>
                </a:cubicBezTo>
                <a:lnTo>
                  <a:pt x="0" y="23813"/>
                </a:lnTo>
                <a:cubicBezTo>
                  <a:pt x="0" y="15925"/>
                  <a:pt x="6400" y="9525"/>
                  <a:pt x="14288" y="9525"/>
                </a:cubicBezTo>
                <a:lnTo>
                  <a:pt x="24765" y="9525"/>
                </a:lnTo>
                <a:cubicBezTo>
                  <a:pt x="39856" y="9525"/>
                  <a:pt x="54799" y="12502"/>
                  <a:pt x="68729" y="18306"/>
                </a:cubicBezTo>
                <a:close/>
              </a:path>
            </a:pathLst>
          </a:custGeom>
          <a:solidFill>
            <a:srgbClr val="FFFFFF"/>
          </a:solidFill>
          <a:ln/>
        </p:spPr>
      </p:sp>
      <p:sp>
        <p:nvSpPr>
          <p:cNvPr id="4" name="Text 2"/>
          <p:cNvSpPr/>
          <p:nvPr/>
        </p:nvSpPr>
        <p:spPr>
          <a:xfrm>
            <a:off x="781050" y="304800"/>
            <a:ext cx="4600575"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Research Context &amp; Background</a:t>
            </a:r>
            <a:endParaRPr lang="en-US" sz="1600" dirty="0"/>
          </a:p>
        </p:txBody>
      </p:sp>
      <p:sp>
        <p:nvSpPr>
          <p:cNvPr id="5" name="Shape 3"/>
          <p:cNvSpPr/>
          <p:nvPr/>
        </p:nvSpPr>
        <p:spPr>
          <a:xfrm>
            <a:off x="290513" y="823913"/>
            <a:ext cx="5724525" cy="1800225"/>
          </a:xfrm>
          <a:custGeom>
            <a:avLst/>
            <a:gdLst/>
            <a:ahLst/>
            <a:cxnLst/>
            <a:rect l="l" t="t" r="r" b="b"/>
            <a:pathLst>
              <a:path w="5724525" h="1800225">
                <a:moveTo>
                  <a:pt x="114296" y="0"/>
                </a:moveTo>
                <a:lnTo>
                  <a:pt x="5610229" y="0"/>
                </a:lnTo>
                <a:cubicBezTo>
                  <a:pt x="5673311" y="0"/>
                  <a:pt x="5724525" y="51214"/>
                  <a:pt x="5724525" y="114296"/>
                </a:cubicBezTo>
                <a:lnTo>
                  <a:pt x="5724525" y="1685929"/>
                </a:lnTo>
                <a:cubicBezTo>
                  <a:pt x="5724525" y="1749011"/>
                  <a:pt x="5673311" y="1800225"/>
                  <a:pt x="5610229" y="1800225"/>
                </a:cubicBezTo>
                <a:lnTo>
                  <a:pt x="114296" y="1800225"/>
                </a:lnTo>
                <a:cubicBezTo>
                  <a:pt x="51214" y="1800225"/>
                  <a:pt x="0" y="1749011"/>
                  <a:pt x="0" y="1685929"/>
                </a:cubicBezTo>
                <a:lnTo>
                  <a:pt x="0" y="114296"/>
                </a:lnTo>
                <a:cubicBezTo>
                  <a:pt x="0" y="51214"/>
                  <a:pt x="51214" y="0"/>
                  <a:pt x="114296" y="0"/>
                </a:cubicBezTo>
                <a:close/>
              </a:path>
            </a:pathLst>
          </a:custGeom>
          <a:solidFill>
            <a:srgbClr val="F8FAFC"/>
          </a:solidFill>
          <a:ln w="12700">
            <a:solidFill>
              <a:srgbClr val="E2E8F0"/>
            </a:solidFill>
            <a:prstDash val="solid"/>
          </a:ln>
        </p:spPr>
      </p:sp>
      <p:sp>
        <p:nvSpPr>
          <p:cNvPr id="6" name="Text 4"/>
          <p:cNvSpPr/>
          <p:nvPr/>
        </p:nvSpPr>
        <p:spPr>
          <a:xfrm>
            <a:off x="447675" y="981075"/>
            <a:ext cx="5495925" cy="266700"/>
          </a:xfrm>
          <a:prstGeom prst="rect">
            <a:avLst/>
          </a:prstGeom>
          <a:noFill/>
          <a:ln/>
        </p:spPr>
        <p:txBody>
          <a:bodyPr wrap="square" lIns="0" tIns="0" rIns="0" bIns="0" rtlCol="0" anchor="ctr"/>
          <a:lstStyle/>
          <a:p>
            <a:pPr>
              <a:lnSpc>
                <a:spcPct val="130000"/>
              </a:lnSpc>
            </a:pPr>
            <a:r>
              <a:rPr lang="en-US" sz="1350" b="1" dirty="0">
                <a:solidFill>
                  <a:srgbClr val="432DD7"/>
                </a:solidFill>
                <a:latin typeface="MiSans" pitchFamily="34" charset="0"/>
                <a:ea typeface="MiSans" pitchFamily="34" charset="-122"/>
                <a:cs typeface="MiSans" pitchFamily="34" charset="-120"/>
              </a:rPr>
              <a:t>The UID Hypothesis</a:t>
            </a:r>
            <a:endParaRPr lang="en-US" sz="1600" dirty="0"/>
          </a:p>
        </p:txBody>
      </p:sp>
      <p:sp>
        <p:nvSpPr>
          <p:cNvPr id="7" name="Text 5"/>
          <p:cNvSpPr/>
          <p:nvPr/>
        </p:nvSpPr>
        <p:spPr>
          <a:xfrm>
            <a:off x="447675" y="1323975"/>
            <a:ext cx="5476875" cy="647700"/>
          </a:xfrm>
          <a:prstGeom prst="rect">
            <a:avLst/>
          </a:prstGeom>
          <a:noFill/>
          <a:ln/>
        </p:spPr>
        <p:txBody>
          <a:bodyPr wrap="square" lIns="0" tIns="0" rIns="0" bIns="0" rtlCol="0" anchor="ctr"/>
          <a:lstStyle/>
          <a:p>
            <a:pPr>
              <a:lnSpc>
                <a:spcPct val="140000"/>
              </a:lnSpc>
            </a:pPr>
            <a:r>
              <a:rPr lang="en-US" sz="1050" dirty="0">
                <a:solidFill>
                  <a:srgbClr val="314158"/>
                </a:solidFill>
                <a:latin typeface="MiSans" pitchFamily="34" charset="0"/>
                <a:ea typeface="MiSans" pitchFamily="34" charset="-122"/>
                <a:cs typeface="MiSans" pitchFamily="34" charset="-120"/>
              </a:rPr>
              <a:t>The </a:t>
            </a:r>
            <a:pPr>
              <a:lnSpc>
                <a:spcPct val="140000"/>
              </a:lnSpc>
            </a:pPr>
            <a:r>
              <a:rPr lang="en-US" sz="1050" b="1" dirty="0">
                <a:solidFill>
                  <a:srgbClr val="314158"/>
                </a:solidFill>
                <a:latin typeface="MiSans" pitchFamily="34" charset="0"/>
                <a:ea typeface="MiSans" pitchFamily="34" charset="-122"/>
                <a:cs typeface="MiSans" pitchFamily="34" charset="-120"/>
              </a:rPr>
              <a:t>Uniform Information Density (UID)</a:t>
            </a:r>
            <a:pPr>
              <a:lnSpc>
                <a:spcPct val="140000"/>
              </a:lnSpc>
            </a:pPr>
            <a:r>
              <a:rPr lang="en-US" sz="1050" dirty="0">
                <a:solidFill>
                  <a:srgbClr val="314158"/>
                </a:solidFill>
                <a:latin typeface="MiSans" pitchFamily="34" charset="0"/>
                <a:ea typeface="MiSans" pitchFamily="34" charset="-122"/>
                <a:cs typeface="MiSans" pitchFamily="34" charset="-120"/>
              </a:rPr>
              <a:t> hypothesis (Jaeger, 2010; Levy &amp; Jaeger, 2007) states that speakers distribute information uniformly across utterances to avoid exceeding communication channel capacity.</a:t>
            </a:r>
            <a:endParaRPr lang="en-US" sz="1600" dirty="0"/>
          </a:p>
        </p:txBody>
      </p:sp>
      <p:sp>
        <p:nvSpPr>
          <p:cNvPr id="8" name="Shape 6"/>
          <p:cNvSpPr/>
          <p:nvPr/>
        </p:nvSpPr>
        <p:spPr>
          <a:xfrm>
            <a:off x="447675" y="2050256"/>
            <a:ext cx="5410200" cy="419100"/>
          </a:xfrm>
          <a:custGeom>
            <a:avLst/>
            <a:gdLst/>
            <a:ahLst/>
            <a:cxnLst/>
            <a:rect l="l" t="t" r="r" b="b"/>
            <a:pathLst>
              <a:path w="5410200" h="419100">
                <a:moveTo>
                  <a:pt x="76201" y="0"/>
                </a:moveTo>
                <a:lnTo>
                  <a:pt x="5333999" y="0"/>
                </a:lnTo>
                <a:cubicBezTo>
                  <a:pt x="5376084" y="0"/>
                  <a:pt x="5410200" y="34116"/>
                  <a:pt x="5410200" y="76201"/>
                </a:cubicBezTo>
                <a:lnTo>
                  <a:pt x="5410200" y="342899"/>
                </a:lnTo>
                <a:cubicBezTo>
                  <a:pt x="5410200" y="384984"/>
                  <a:pt x="5376084" y="419100"/>
                  <a:pt x="5333999" y="419100"/>
                </a:cubicBezTo>
                <a:lnTo>
                  <a:pt x="76201" y="419100"/>
                </a:lnTo>
                <a:cubicBezTo>
                  <a:pt x="34116" y="419100"/>
                  <a:pt x="0" y="384984"/>
                  <a:pt x="0" y="342899"/>
                </a:cubicBezTo>
                <a:lnTo>
                  <a:pt x="0" y="76201"/>
                </a:lnTo>
                <a:cubicBezTo>
                  <a:pt x="0" y="34144"/>
                  <a:pt x="34144" y="0"/>
                  <a:pt x="76201" y="0"/>
                </a:cubicBezTo>
                <a:close/>
              </a:path>
            </a:pathLst>
          </a:custGeom>
          <a:solidFill>
            <a:srgbClr val="FFFFFF"/>
          </a:solidFill>
          <a:ln/>
        </p:spPr>
      </p:sp>
      <p:sp>
        <p:nvSpPr>
          <p:cNvPr id="9" name="Text 7"/>
          <p:cNvSpPr/>
          <p:nvPr/>
        </p:nvSpPr>
        <p:spPr>
          <a:xfrm>
            <a:off x="561975" y="2164556"/>
            <a:ext cx="5248275" cy="190500"/>
          </a:xfrm>
          <a:prstGeom prst="rect">
            <a:avLst/>
          </a:prstGeom>
          <a:noFill/>
          <a:ln/>
        </p:spPr>
        <p:txBody>
          <a:bodyPr wrap="square" lIns="0" tIns="0" rIns="0" bIns="0" rtlCol="0" anchor="ctr"/>
          <a:lstStyle/>
          <a:p>
            <a:pPr>
              <a:lnSpc>
                <a:spcPct val="120000"/>
              </a:lnSpc>
            </a:pPr>
            <a:r>
              <a:rPr lang="en-US" sz="1050" dirty="0">
                <a:solidFill>
                  <a:srgbClr val="45556C"/>
                </a:solidFill>
                <a:latin typeface="MiSans" pitchFamily="34" charset="0"/>
                <a:ea typeface="MiSans" pitchFamily="34" charset="-122"/>
                <a:cs typeface="MiSans" pitchFamily="34" charset="-120"/>
              </a:rPr>
              <a:t>"Speakers avoid spikes and troughs in information density"</a:t>
            </a:r>
            <a:endParaRPr lang="en-US" sz="1600" dirty="0"/>
          </a:p>
        </p:txBody>
      </p:sp>
      <p:sp>
        <p:nvSpPr>
          <p:cNvPr id="10" name="Shape 8"/>
          <p:cNvSpPr/>
          <p:nvPr/>
        </p:nvSpPr>
        <p:spPr>
          <a:xfrm>
            <a:off x="290513" y="2750344"/>
            <a:ext cx="5724525" cy="1571625"/>
          </a:xfrm>
          <a:custGeom>
            <a:avLst/>
            <a:gdLst/>
            <a:ahLst/>
            <a:cxnLst/>
            <a:rect l="l" t="t" r="r" b="b"/>
            <a:pathLst>
              <a:path w="5724525" h="1571625">
                <a:moveTo>
                  <a:pt x="114304" y="0"/>
                </a:moveTo>
                <a:lnTo>
                  <a:pt x="5610221" y="0"/>
                </a:lnTo>
                <a:cubicBezTo>
                  <a:pt x="5673349" y="0"/>
                  <a:pt x="5724525" y="51176"/>
                  <a:pt x="5724525" y="114304"/>
                </a:cubicBezTo>
                <a:lnTo>
                  <a:pt x="5724525" y="1457321"/>
                </a:lnTo>
                <a:cubicBezTo>
                  <a:pt x="5724525" y="1520449"/>
                  <a:pt x="5673349" y="1571625"/>
                  <a:pt x="5610221" y="1571625"/>
                </a:cubicBezTo>
                <a:lnTo>
                  <a:pt x="114304" y="1571625"/>
                </a:lnTo>
                <a:cubicBezTo>
                  <a:pt x="51176" y="1571625"/>
                  <a:pt x="0" y="1520449"/>
                  <a:pt x="0" y="1457321"/>
                </a:cubicBezTo>
                <a:lnTo>
                  <a:pt x="0" y="114304"/>
                </a:lnTo>
                <a:cubicBezTo>
                  <a:pt x="0" y="51176"/>
                  <a:pt x="51176" y="0"/>
                  <a:pt x="114304" y="0"/>
                </a:cubicBezTo>
                <a:close/>
              </a:path>
            </a:pathLst>
          </a:custGeom>
          <a:solidFill>
            <a:srgbClr val="F8FAFC"/>
          </a:solidFill>
          <a:ln w="12700">
            <a:solidFill>
              <a:srgbClr val="E2E8F0"/>
            </a:solidFill>
            <a:prstDash val="solid"/>
          </a:ln>
        </p:spPr>
      </p:sp>
      <p:sp>
        <p:nvSpPr>
          <p:cNvPr id="11" name="Text 9"/>
          <p:cNvSpPr/>
          <p:nvPr/>
        </p:nvSpPr>
        <p:spPr>
          <a:xfrm>
            <a:off x="447675" y="2907506"/>
            <a:ext cx="5495925" cy="266700"/>
          </a:xfrm>
          <a:prstGeom prst="rect">
            <a:avLst/>
          </a:prstGeom>
          <a:noFill/>
          <a:ln/>
        </p:spPr>
        <p:txBody>
          <a:bodyPr wrap="square" lIns="0" tIns="0" rIns="0" bIns="0" rtlCol="0" anchor="ctr"/>
          <a:lstStyle/>
          <a:p>
            <a:pPr>
              <a:lnSpc>
                <a:spcPct val="130000"/>
              </a:lnSpc>
            </a:pPr>
            <a:r>
              <a:rPr lang="en-US" sz="1350" b="1" dirty="0">
                <a:solidFill>
                  <a:srgbClr val="007A55"/>
                </a:solidFill>
                <a:latin typeface="MiSans" pitchFamily="34" charset="0"/>
                <a:ea typeface="MiSans" pitchFamily="34" charset="-122"/>
                <a:cs typeface="MiSans" pitchFamily="34" charset="-120"/>
              </a:rPr>
              <a:t>Previous Success: Syntactic Reduction</a:t>
            </a:r>
            <a:endParaRPr lang="en-US" sz="1600" dirty="0"/>
          </a:p>
        </p:txBody>
      </p:sp>
      <p:sp>
        <p:nvSpPr>
          <p:cNvPr id="12" name="Text 10"/>
          <p:cNvSpPr/>
          <p:nvPr/>
        </p:nvSpPr>
        <p:spPr>
          <a:xfrm>
            <a:off x="447675" y="3250406"/>
            <a:ext cx="547687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UID successfully explained optional element choices:</a:t>
            </a:r>
            <a:endParaRPr lang="en-US" sz="1600" dirty="0"/>
          </a:p>
        </p:txBody>
      </p:sp>
      <p:sp>
        <p:nvSpPr>
          <p:cNvPr id="13" name="Text 11"/>
          <p:cNvSpPr/>
          <p:nvPr/>
        </p:nvSpPr>
        <p:spPr>
          <a:xfrm>
            <a:off x="447675" y="3517106"/>
            <a:ext cx="171450" cy="190500"/>
          </a:xfrm>
          <a:prstGeom prst="rect">
            <a:avLst/>
          </a:prstGeom>
          <a:noFill/>
          <a:ln/>
        </p:spPr>
        <p:txBody>
          <a:bodyPr wrap="square" lIns="0" tIns="0" rIns="0" bIns="0" rtlCol="0" anchor="ctr"/>
          <a:lstStyle/>
          <a:p>
            <a:pPr>
              <a:lnSpc>
                <a:spcPct val="120000"/>
              </a:lnSpc>
            </a:pPr>
            <a:r>
              <a:rPr lang="en-US" sz="1050" dirty="0">
                <a:solidFill>
                  <a:srgbClr val="009966"/>
                </a:solidFill>
                <a:latin typeface="MiSans" pitchFamily="34" charset="0"/>
                <a:ea typeface="MiSans" pitchFamily="34" charset="-122"/>
                <a:cs typeface="MiSans" pitchFamily="34" charset="-120"/>
              </a:rPr>
              <a:t>✓</a:t>
            </a:r>
            <a:endParaRPr lang="en-US" sz="1600" dirty="0"/>
          </a:p>
        </p:txBody>
      </p:sp>
      <p:sp>
        <p:nvSpPr>
          <p:cNvPr id="14" name="Text 12"/>
          <p:cNvSpPr/>
          <p:nvPr/>
        </p:nvSpPr>
        <p:spPr>
          <a:xfrm>
            <a:off x="625822" y="3517106"/>
            <a:ext cx="2362200" cy="190500"/>
          </a:xfrm>
          <a:prstGeom prst="rect">
            <a:avLst/>
          </a:prstGeom>
          <a:noFill/>
          <a:ln/>
        </p:spPr>
        <p:txBody>
          <a:bodyPr wrap="square" lIns="0" tIns="0" rIns="0" bIns="0" rtlCol="0" anchor="ctr"/>
          <a:lstStyle/>
          <a:p>
            <a:pPr>
              <a:lnSpc>
                <a:spcPct val="120000"/>
              </a:lnSpc>
            </a:pPr>
            <a:r>
              <a:rPr lang="en-US" sz="1050" b="1" dirty="0">
                <a:solidFill>
                  <a:srgbClr val="1E293B"/>
                </a:solidFill>
                <a:latin typeface="MiSans" pitchFamily="34" charset="0"/>
                <a:ea typeface="MiSans" pitchFamily="34" charset="-122"/>
                <a:cs typeface="MiSans" pitchFamily="34" charset="-120"/>
              </a:rPr>
              <a:t>That-omission:</a:t>
            </a:r>
            <a:pPr>
              <a:lnSpc>
                <a:spcPct val="120000"/>
              </a:lnSpc>
            </a:pPr>
            <a:r>
              <a:rPr lang="en-US" sz="1050" dirty="0">
                <a:solidFill>
                  <a:srgbClr val="1E293B"/>
                </a:solidFill>
                <a:latin typeface="MiSans" pitchFamily="34" charset="0"/>
                <a:ea typeface="MiSans" pitchFamily="34" charset="-122"/>
                <a:cs typeface="MiSans" pitchFamily="34" charset="-120"/>
              </a:rPr>
              <a:t> "I think (that) it is true"</a:t>
            </a:r>
            <a:endParaRPr lang="en-US" sz="1600" dirty="0"/>
          </a:p>
        </p:txBody>
      </p:sp>
      <p:sp>
        <p:nvSpPr>
          <p:cNvPr id="15" name="Text 13"/>
          <p:cNvSpPr/>
          <p:nvPr/>
        </p:nvSpPr>
        <p:spPr>
          <a:xfrm>
            <a:off x="447675" y="3745706"/>
            <a:ext cx="171450" cy="190500"/>
          </a:xfrm>
          <a:prstGeom prst="rect">
            <a:avLst/>
          </a:prstGeom>
          <a:noFill/>
          <a:ln/>
        </p:spPr>
        <p:txBody>
          <a:bodyPr wrap="square" lIns="0" tIns="0" rIns="0" bIns="0" rtlCol="0" anchor="ctr"/>
          <a:lstStyle/>
          <a:p>
            <a:pPr>
              <a:lnSpc>
                <a:spcPct val="120000"/>
              </a:lnSpc>
            </a:pPr>
            <a:r>
              <a:rPr lang="en-US" sz="1050" dirty="0">
                <a:solidFill>
                  <a:srgbClr val="009966"/>
                </a:solidFill>
                <a:latin typeface="MiSans" pitchFamily="34" charset="0"/>
                <a:ea typeface="MiSans" pitchFamily="34" charset="-122"/>
                <a:cs typeface="MiSans" pitchFamily="34" charset="-120"/>
              </a:rPr>
              <a:t>✓</a:t>
            </a:r>
            <a:endParaRPr lang="en-US" sz="1600" dirty="0"/>
          </a:p>
        </p:txBody>
      </p:sp>
      <p:sp>
        <p:nvSpPr>
          <p:cNvPr id="16" name="Text 14"/>
          <p:cNvSpPr/>
          <p:nvPr/>
        </p:nvSpPr>
        <p:spPr>
          <a:xfrm>
            <a:off x="625822" y="3745706"/>
            <a:ext cx="1885950" cy="190500"/>
          </a:xfrm>
          <a:prstGeom prst="rect">
            <a:avLst/>
          </a:prstGeom>
          <a:noFill/>
          <a:ln/>
        </p:spPr>
        <p:txBody>
          <a:bodyPr wrap="square" lIns="0" tIns="0" rIns="0" bIns="0" rtlCol="0" anchor="ctr"/>
          <a:lstStyle/>
          <a:p>
            <a:pPr>
              <a:lnSpc>
                <a:spcPct val="120000"/>
              </a:lnSpc>
            </a:pPr>
            <a:r>
              <a:rPr lang="en-US" sz="1050" b="1" dirty="0">
                <a:solidFill>
                  <a:srgbClr val="1E293B"/>
                </a:solidFill>
                <a:latin typeface="MiSans" pitchFamily="34" charset="0"/>
                <a:ea typeface="MiSans" pitchFamily="34" charset="-122"/>
                <a:cs typeface="MiSans" pitchFamily="34" charset="-120"/>
              </a:rPr>
              <a:t>Contractions:</a:t>
            </a:r>
            <a:pPr>
              <a:lnSpc>
                <a:spcPct val="120000"/>
              </a:lnSpc>
            </a:pPr>
            <a:r>
              <a:rPr lang="en-US" sz="1050" dirty="0">
                <a:solidFill>
                  <a:srgbClr val="1E293B"/>
                </a:solidFill>
                <a:latin typeface="MiSans" pitchFamily="34" charset="0"/>
                <a:ea typeface="MiSans" pitchFamily="34" charset="-122"/>
                <a:cs typeface="MiSans" pitchFamily="34" charset="-120"/>
              </a:rPr>
              <a:t> "he's" vs "he is"</a:t>
            </a:r>
            <a:endParaRPr lang="en-US" sz="1600" dirty="0"/>
          </a:p>
        </p:txBody>
      </p:sp>
      <p:sp>
        <p:nvSpPr>
          <p:cNvPr id="17" name="Text 15"/>
          <p:cNvSpPr/>
          <p:nvPr/>
        </p:nvSpPr>
        <p:spPr>
          <a:xfrm>
            <a:off x="447675" y="4012406"/>
            <a:ext cx="5467350"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These are </a:t>
            </a:r>
            <a:pPr>
              <a:lnSpc>
                <a:spcPct val="110000"/>
              </a:lnSpc>
            </a:pPr>
            <a:r>
              <a:rPr lang="en-US" sz="900" b="1" dirty="0">
                <a:solidFill>
                  <a:srgbClr val="62748E"/>
                </a:solidFill>
                <a:latin typeface="MiSans" pitchFamily="34" charset="0"/>
                <a:ea typeface="MiSans" pitchFamily="34" charset="-122"/>
                <a:cs typeface="MiSans" pitchFamily="34" charset="-120"/>
              </a:rPr>
              <a:t>choice points</a:t>
            </a:r>
            <a:pPr>
              <a:lnSpc>
                <a:spcPct val="110000"/>
              </a:lnSpc>
            </a:pPr>
            <a:r>
              <a:rPr lang="en-US" sz="900" dirty="0">
                <a:solidFill>
                  <a:srgbClr val="62748E"/>
                </a:solidFill>
                <a:latin typeface="MiSans" pitchFamily="34" charset="0"/>
                <a:ea typeface="MiSans" pitchFamily="34" charset="-122"/>
                <a:cs typeface="MiSans" pitchFamily="34" charset="-120"/>
              </a:rPr>
              <a:t> - specific positions where speakers decide to include/omit elements.</a:t>
            </a:r>
            <a:endParaRPr lang="en-US" sz="1600" dirty="0"/>
          </a:p>
        </p:txBody>
      </p:sp>
      <p:sp>
        <p:nvSpPr>
          <p:cNvPr id="18" name="Shape 16"/>
          <p:cNvSpPr/>
          <p:nvPr/>
        </p:nvSpPr>
        <p:spPr>
          <a:xfrm>
            <a:off x="290513" y="4445794"/>
            <a:ext cx="5724525" cy="1038225"/>
          </a:xfrm>
          <a:custGeom>
            <a:avLst/>
            <a:gdLst/>
            <a:ahLst/>
            <a:cxnLst/>
            <a:rect l="l" t="t" r="r" b="b"/>
            <a:pathLst>
              <a:path w="5724525" h="1038225">
                <a:moveTo>
                  <a:pt x="114298" y="0"/>
                </a:moveTo>
                <a:lnTo>
                  <a:pt x="5610227" y="0"/>
                </a:lnTo>
                <a:cubicBezTo>
                  <a:pt x="5673352" y="0"/>
                  <a:pt x="5724525" y="51173"/>
                  <a:pt x="5724525" y="114298"/>
                </a:cubicBezTo>
                <a:lnTo>
                  <a:pt x="5724525" y="923927"/>
                </a:lnTo>
                <a:cubicBezTo>
                  <a:pt x="5724525" y="987052"/>
                  <a:pt x="5673352" y="1038225"/>
                  <a:pt x="5610227" y="1038225"/>
                </a:cubicBezTo>
                <a:lnTo>
                  <a:pt x="114298" y="1038225"/>
                </a:lnTo>
                <a:cubicBezTo>
                  <a:pt x="51173" y="1038225"/>
                  <a:pt x="0" y="987052"/>
                  <a:pt x="0" y="923927"/>
                </a:cubicBezTo>
                <a:lnTo>
                  <a:pt x="0" y="114298"/>
                </a:lnTo>
                <a:cubicBezTo>
                  <a:pt x="0" y="51215"/>
                  <a:pt x="51215" y="0"/>
                  <a:pt x="114298" y="0"/>
                </a:cubicBezTo>
                <a:close/>
              </a:path>
            </a:pathLst>
          </a:custGeom>
          <a:solidFill>
            <a:srgbClr val="FFFBEB"/>
          </a:solidFill>
          <a:ln w="12700">
            <a:solidFill>
              <a:srgbClr val="FEE685"/>
            </a:solidFill>
            <a:prstDash val="solid"/>
          </a:ln>
        </p:spPr>
      </p:sp>
      <p:sp>
        <p:nvSpPr>
          <p:cNvPr id="19" name="Text 17"/>
          <p:cNvSpPr/>
          <p:nvPr/>
        </p:nvSpPr>
        <p:spPr>
          <a:xfrm>
            <a:off x="447675" y="4602956"/>
            <a:ext cx="5495925" cy="266700"/>
          </a:xfrm>
          <a:prstGeom prst="rect">
            <a:avLst/>
          </a:prstGeom>
          <a:noFill/>
          <a:ln/>
        </p:spPr>
        <p:txBody>
          <a:bodyPr wrap="square" lIns="0" tIns="0" rIns="0" bIns="0" rtlCol="0" anchor="ctr"/>
          <a:lstStyle/>
          <a:p>
            <a:pPr>
              <a:lnSpc>
                <a:spcPct val="130000"/>
              </a:lnSpc>
            </a:pPr>
            <a:r>
              <a:rPr lang="en-US" sz="1350" b="1" dirty="0">
                <a:solidFill>
                  <a:srgbClr val="BB4D00"/>
                </a:solidFill>
                <a:latin typeface="MiSans" pitchFamily="34" charset="0"/>
                <a:ea typeface="MiSans" pitchFamily="34" charset="-122"/>
                <a:cs typeface="MiSans" pitchFamily="34" charset="-120"/>
              </a:rPr>
              <a:t>This Paper's Question</a:t>
            </a:r>
            <a:endParaRPr lang="en-US" sz="1600" dirty="0"/>
          </a:p>
        </p:txBody>
      </p:sp>
      <p:sp>
        <p:nvSpPr>
          <p:cNvPr id="20" name="Text 18"/>
          <p:cNvSpPr/>
          <p:nvPr/>
        </p:nvSpPr>
        <p:spPr>
          <a:xfrm>
            <a:off x="447675" y="4945856"/>
            <a:ext cx="5476875"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Does UID apply to </a:t>
            </a:r>
            <a:pPr>
              <a:lnSpc>
                <a:spcPct val="120000"/>
              </a:lnSpc>
            </a:pPr>
            <a:r>
              <a:rPr lang="en-US" sz="1050" b="1" dirty="0">
                <a:solidFill>
                  <a:srgbClr val="314158"/>
                </a:solidFill>
                <a:latin typeface="MiSans" pitchFamily="34" charset="0"/>
                <a:ea typeface="MiSans" pitchFamily="34" charset="-122"/>
                <a:cs typeface="MiSans" pitchFamily="34" charset="-120"/>
              </a:rPr>
              <a:t>entire sentences</a:t>
            </a:r>
            <a:pPr>
              <a:lnSpc>
                <a:spcPct val="120000"/>
              </a:lnSpc>
            </a:pPr>
            <a:r>
              <a:rPr lang="en-US" sz="1050" dirty="0">
                <a:solidFill>
                  <a:srgbClr val="314158"/>
                </a:solidFill>
                <a:latin typeface="MiSans" pitchFamily="34" charset="0"/>
                <a:ea typeface="MiSans" pitchFamily="34" charset="-122"/>
                <a:cs typeface="MiSans" pitchFamily="34" charset="-120"/>
              </a:rPr>
              <a:t> created by syntactic alternations (word order choices), not just choice points?</a:t>
            </a:r>
            <a:endParaRPr lang="en-US" sz="1600" dirty="0"/>
          </a:p>
        </p:txBody>
      </p:sp>
      <p:sp>
        <p:nvSpPr>
          <p:cNvPr id="21" name="Shape 19"/>
          <p:cNvSpPr/>
          <p:nvPr/>
        </p:nvSpPr>
        <p:spPr>
          <a:xfrm>
            <a:off x="6176963" y="823913"/>
            <a:ext cx="5724525" cy="1647825"/>
          </a:xfrm>
          <a:custGeom>
            <a:avLst/>
            <a:gdLst/>
            <a:ahLst/>
            <a:cxnLst/>
            <a:rect l="l" t="t" r="r" b="b"/>
            <a:pathLst>
              <a:path w="5724525" h="1647825">
                <a:moveTo>
                  <a:pt x="114293" y="0"/>
                </a:moveTo>
                <a:lnTo>
                  <a:pt x="5610232" y="0"/>
                </a:lnTo>
                <a:cubicBezTo>
                  <a:pt x="5673312" y="0"/>
                  <a:pt x="5724525" y="51213"/>
                  <a:pt x="5724525" y="114293"/>
                </a:cubicBezTo>
                <a:lnTo>
                  <a:pt x="5724525" y="1533532"/>
                </a:lnTo>
                <a:cubicBezTo>
                  <a:pt x="5724525" y="1596612"/>
                  <a:pt x="5673312" y="1647825"/>
                  <a:pt x="5610232" y="1647825"/>
                </a:cubicBezTo>
                <a:lnTo>
                  <a:pt x="114293" y="1647825"/>
                </a:lnTo>
                <a:cubicBezTo>
                  <a:pt x="51213" y="1647825"/>
                  <a:pt x="0" y="1596612"/>
                  <a:pt x="0" y="1533532"/>
                </a:cubicBezTo>
                <a:lnTo>
                  <a:pt x="0" y="114293"/>
                </a:lnTo>
                <a:cubicBezTo>
                  <a:pt x="0" y="51213"/>
                  <a:pt x="51213" y="0"/>
                  <a:pt x="114293" y="0"/>
                </a:cubicBezTo>
                <a:close/>
              </a:path>
            </a:pathLst>
          </a:custGeom>
          <a:solidFill>
            <a:srgbClr val="F8FAFC"/>
          </a:solidFill>
          <a:ln w="12700">
            <a:solidFill>
              <a:srgbClr val="E2E8F0"/>
            </a:solidFill>
            <a:prstDash val="solid"/>
          </a:ln>
        </p:spPr>
      </p:sp>
      <p:sp>
        <p:nvSpPr>
          <p:cNvPr id="22" name="Text 20"/>
          <p:cNvSpPr/>
          <p:nvPr/>
        </p:nvSpPr>
        <p:spPr>
          <a:xfrm>
            <a:off x="6334125" y="981075"/>
            <a:ext cx="5495925" cy="266700"/>
          </a:xfrm>
          <a:prstGeom prst="rect">
            <a:avLst/>
          </a:prstGeom>
          <a:noFill/>
          <a:ln/>
        </p:spPr>
        <p:txBody>
          <a:bodyPr wrap="square" lIns="0" tIns="0" rIns="0" bIns="0" rtlCol="0" anchor="ctr"/>
          <a:lstStyle/>
          <a:p>
            <a:pPr>
              <a:lnSpc>
                <a:spcPct val="130000"/>
              </a:lnSpc>
            </a:pPr>
            <a:r>
              <a:rPr lang="en-US" sz="1350" b="1" dirty="0">
                <a:solidFill>
                  <a:srgbClr val="314158"/>
                </a:solidFill>
                <a:latin typeface="MiSans" pitchFamily="34" charset="0"/>
                <a:ea typeface="MiSans" pitchFamily="34" charset="-122"/>
                <a:cs typeface="MiSans" pitchFamily="34" charset="-120"/>
              </a:rPr>
              <a:t>Why Hindi?</a:t>
            </a:r>
            <a:endParaRPr lang="en-US" sz="1600" dirty="0"/>
          </a:p>
        </p:txBody>
      </p:sp>
      <p:sp>
        <p:nvSpPr>
          <p:cNvPr id="23" name="Text 21"/>
          <p:cNvSpPr/>
          <p:nvPr/>
        </p:nvSpPr>
        <p:spPr>
          <a:xfrm>
            <a:off x="6334125" y="1323975"/>
            <a:ext cx="547687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a:t>
            </a:r>
            <a:pPr>
              <a:lnSpc>
                <a:spcPct val="120000"/>
              </a:lnSpc>
            </a:pPr>
            <a:r>
              <a:rPr lang="en-US" sz="1050" b="1" dirty="0">
                <a:solidFill>
                  <a:srgbClr val="314158"/>
                </a:solidFill>
                <a:latin typeface="MiSans" pitchFamily="34" charset="0"/>
                <a:ea typeface="MiSans" pitchFamily="34" charset="-122"/>
                <a:cs typeface="MiSans" pitchFamily="34" charset="-120"/>
              </a:rPr>
              <a:t>SOV word order</a:t>
            </a:r>
            <a:pPr>
              <a:lnSpc>
                <a:spcPct val="120000"/>
              </a:lnSpc>
            </a:pPr>
            <a:r>
              <a:rPr lang="en-US" sz="1050" dirty="0">
                <a:solidFill>
                  <a:srgbClr val="314158"/>
                </a:solidFill>
                <a:latin typeface="MiSans" pitchFamily="34" charset="0"/>
                <a:ea typeface="MiSans" pitchFamily="34" charset="-122"/>
                <a:cs typeface="MiSans" pitchFamily="34" charset="-120"/>
              </a:rPr>
              <a:t> (Subject-Object-Verb) - verb-final</a:t>
            </a:r>
            <a:endParaRPr lang="en-US" sz="1600" dirty="0"/>
          </a:p>
        </p:txBody>
      </p:sp>
      <p:sp>
        <p:nvSpPr>
          <p:cNvPr id="24" name="Text 22"/>
          <p:cNvSpPr/>
          <p:nvPr/>
        </p:nvSpPr>
        <p:spPr>
          <a:xfrm>
            <a:off x="6334125" y="1590675"/>
            <a:ext cx="547687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a:t>
            </a:r>
            <a:pPr>
              <a:lnSpc>
                <a:spcPct val="120000"/>
              </a:lnSpc>
            </a:pPr>
            <a:r>
              <a:rPr lang="en-US" sz="1050" b="1" dirty="0">
                <a:solidFill>
                  <a:srgbClr val="314158"/>
                </a:solidFill>
                <a:latin typeface="MiSans" pitchFamily="34" charset="0"/>
                <a:ea typeface="MiSans" pitchFamily="34" charset="-122"/>
                <a:cs typeface="MiSans" pitchFamily="34" charset="-120"/>
              </a:rPr>
              <a:t>Case-marking postpositions</a:t>
            </a:r>
            <a:pPr>
              <a:lnSpc>
                <a:spcPct val="120000"/>
              </a:lnSpc>
            </a:pPr>
            <a:r>
              <a:rPr lang="en-US" sz="1050" dirty="0">
                <a:solidFill>
                  <a:srgbClr val="314158"/>
                </a:solidFill>
                <a:latin typeface="MiSans" pitchFamily="34" charset="0"/>
                <a:ea typeface="MiSans" pitchFamily="34" charset="-122"/>
                <a:cs typeface="MiSans" pitchFamily="34" charset="-120"/>
              </a:rPr>
              <a:t> (-ne ergative, -ko accusative)</a:t>
            </a:r>
            <a:endParaRPr lang="en-US" sz="1600" dirty="0"/>
          </a:p>
        </p:txBody>
      </p:sp>
      <p:sp>
        <p:nvSpPr>
          <p:cNvPr id="25" name="Text 23"/>
          <p:cNvSpPr/>
          <p:nvPr/>
        </p:nvSpPr>
        <p:spPr>
          <a:xfrm>
            <a:off x="6334125" y="1857375"/>
            <a:ext cx="547687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a:t>
            </a:r>
            <a:pPr>
              <a:lnSpc>
                <a:spcPct val="120000"/>
              </a:lnSpc>
            </a:pPr>
            <a:r>
              <a:rPr lang="en-US" sz="1050" b="1" dirty="0">
                <a:solidFill>
                  <a:srgbClr val="314158"/>
                </a:solidFill>
                <a:latin typeface="MiSans" pitchFamily="34" charset="0"/>
                <a:ea typeface="MiSans" pitchFamily="34" charset="-122"/>
                <a:cs typeface="MiSans" pitchFamily="34" charset="-120"/>
              </a:rPr>
              <a:t>Relatively flexible word order</a:t>
            </a:r>
            <a:pPr>
              <a:lnSpc>
                <a:spcPct val="120000"/>
              </a:lnSpc>
            </a:pPr>
            <a:r>
              <a:rPr lang="en-US" sz="1050" dirty="0">
                <a:solidFill>
                  <a:srgbClr val="314158"/>
                </a:solidFill>
                <a:latin typeface="MiSans" pitchFamily="34" charset="0"/>
                <a:ea typeface="MiSans" pitchFamily="34" charset="-122"/>
                <a:cs typeface="MiSans" pitchFamily="34" charset="-120"/>
              </a:rPr>
              <a:t> allows scrambling</a:t>
            </a:r>
            <a:endParaRPr lang="en-US" sz="1600" dirty="0"/>
          </a:p>
        </p:txBody>
      </p:sp>
      <p:sp>
        <p:nvSpPr>
          <p:cNvPr id="26" name="Text 24"/>
          <p:cNvSpPr/>
          <p:nvPr/>
        </p:nvSpPr>
        <p:spPr>
          <a:xfrm>
            <a:off x="6334125" y="2124075"/>
            <a:ext cx="5476875"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 </a:t>
            </a:r>
            <a:pPr>
              <a:lnSpc>
                <a:spcPct val="120000"/>
              </a:lnSpc>
            </a:pPr>
            <a:r>
              <a:rPr lang="en-US" sz="1050" b="1" dirty="0">
                <a:solidFill>
                  <a:srgbClr val="314158"/>
                </a:solidFill>
                <a:latin typeface="MiSans" pitchFamily="34" charset="0"/>
                <a:ea typeface="MiSans" pitchFamily="34" charset="-122"/>
                <a:cs typeface="MiSans" pitchFamily="34" charset="-120"/>
              </a:rPr>
              <a:t>First study</a:t>
            </a:r>
            <a:pPr>
              <a:lnSpc>
                <a:spcPct val="120000"/>
              </a:lnSpc>
            </a:pPr>
            <a:r>
              <a:rPr lang="en-US" sz="1050" dirty="0">
                <a:solidFill>
                  <a:srgbClr val="314158"/>
                </a:solidFill>
                <a:latin typeface="MiSans" pitchFamily="34" charset="0"/>
                <a:ea typeface="MiSans" pitchFamily="34" charset="-122"/>
                <a:cs typeface="MiSans" pitchFamily="34" charset="-120"/>
              </a:rPr>
              <a:t> on Hindi information-theoretic properties</a:t>
            </a:r>
            <a:endParaRPr lang="en-US" sz="1600" dirty="0"/>
          </a:p>
        </p:txBody>
      </p:sp>
      <p:sp>
        <p:nvSpPr>
          <p:cNvPr id="27" name="Shape 25"/>
          <p:cNvSpPr/>
          <p:nvPr/>
        </p:nvSpPr>
        <p:spPr>
          <a:xfrm>
            <a:off x="6176963" y="2595563"/>
            <a:ext cx="5724525" cy="2295525"/>
          </a:xfrm>
          <a:custGeom>
            <a:avLst/>
            <a:gdLst/>
            <a:ahLst/>
            <a:cxnLst/>
            <a:rect l="l" t="t" r="r" b="b"/>
            <a:pathLst>
              <a:path w="5724525" h="2295525">
                <a:moveTo>
                  <a:pt x="114294" y="0"/>
                </a:moveTo>
                <a:lnTo>
                  <a:pt x="5610231" y="0"/>
                </a:lnTo>
                <a:cubicBezTo>
                  <a:pt x="5673354" y="0"/>
                  <a:pt x="5724525" y="51171"/>
                  <a:pt x="5724525" y="114294"/>
                </a:cubicBezTo>
                <a:lnTo>
                  <a:pt x="5724525" y="2181231"/>
                </a:lnTo>
                <a:cubicBezTo>
                  <a:pt x="5724525" y="2244354"/>
                  <a:pt x="5673354" y="2295525"/>
                  <a:pt x="5610231" y="2295525"/>
                </a:cubicBezTo>
                <a:lnTo>
                  <a:pt x="114294" y="2295525"/>
                </a:lnTo>
                <a:cubicBezTo>
                  <a:pt x="51171" y="2295525"/>
                  <a:pt x="0" y="2244354"/>
                  <a:pt x="0" y="2181231"/>
                </a:cubicBezTo>
                <a:lnTo>
                  <a:pt x="0" y="114294"/>
                </a:lnTo>
                <a:cubicBezTo>
                  <a:pt x="0" y="51214"/>
                  <a:pt x="51214" y="0"/>
                  <a:pt x="114294" y="0"/>
                </a:cubicBezTo>
                <a:close/>
              </a:path>
            </a:pathLst>
          </a:custGeom>
          <a:solidFill>
            <a:srgbClr val="F8FAFC"/>
          </a:solidFill>
          <a:ln w="12700">
            <a:solidFill>
              <a:srgbClr val="E2E8F0"/>
            </a:solidFill>
            <a:prstDash val="solid"/>
          </a:ln>
        </p:spPr>
      </p:sp>
      <p:sp>
        <p:nvSpPr>
          <p:cNvPr id="28" name="Text 26"/>
          <p:cNvSpPr/>
          <p:nvPr/>
        </p:nvSpPr>
        <p:spPr>
          <a:xfrm>
            <a:off x="6334125" y="2752725"/>
            <a:ext cx="5495925" cy="266700"/>
          </a:xfrm>
          <a:prstGeom prst="rect">
            <a:avLst/>
          </a:prstGeom>
          <a:noFill/>
          <a:ln/>
        </p:spPr>
        <p:txBody>
          <a:bodyPr wrap="square" lIns="0" tIns="0" rIns="0" bIns="0" rtlCol="0" anchor="ctr"/>
          <a:lstStyle/>
          <a:p>
            <a:pPr>
              <a:lnSpc>
                <a:spcPct val="130000"/>
              </a:lnSpc>
            </a:pPr>
            <a:r>
              <a:rPr lang="en-US" sz="1350" b="1" dirty="0">
                <a:solidFill>
                  <a:srgbClr val="314158"/>
                </a:solidFill>
                <a:latin typeface="MiSans" pitchFamily="34" charset="0"/>
                <a:ea typeface="MiSans" pitchFamily="34" charset="-122"/>
                <a:cs typeface="MiSans" pitchFamily="34" charset="-120"/>
              </a:rPr>
              <a:t>Key Theoretical Foundations</a:t>
            </a:r>
            <a:endParaRPr lang="en-US" sz="1600" dirty="0"/>
          </a:p>
        </p:txBody>
      </p:sp>
      <p:sp>
        <p:nvSpPr>
          <p:cNvPr id="29" name="Shape 27"/>
          <p:cNvSpPr/>
          <p:nvPr/>
        </p:nvSpPr>
        <p:spPr>
          <a:xfrm>
            <a:off x="6334125" y="3095625"/>
            <a:ext cx="5410200" cy="495300"/>
          </a:xfrm>
          <a:custGeom>
            <a:avLst/>
            <a:gdLst/>
            <a:ahLst/>
            <a:cxnLst/>
            <a:rect l="l" t="t" r="r" b="b"/>
            <a:pathLst>
              <a:path w="5410200" h="495300">
                <a:moveTo>
                  <a:pt x="76202" y="0"/>
                </a:moveTo>
                <a:lnTo>
                  <a:pt x="5333998" y="0"/>
                </a:lnTo>
                <a:cubicBezTo>
                  <a:pt x="5376083" y="0"/>
                  <a:pt x="5410200" y="34117"/>
                  <a:pt x="5410200" y="76202"/>
                </a:cubicBezTo>
                <a:lnTo>
                  <a:pt x="5410200" y="419098"/>
                </a:lnTo>
                <a:cubicBezTo>
                  <a:pt x="5410200" y="461183"/>
                  <a:pt x="5376083" y="495300"/>
                  <a:pt x="5333998" y="495300"/>
                </a:cubicBezTo>
                <a:lnTo>
                  <a:pt x="76202" y="495300"/>
                </a:lnTo>
                <a:cubicBezTo>
                  <a:pt x="34117" y="495300"/>
                  <a:pt x="0" y="461183"/>
                  <a:pt x="0" y="419098"/>
                </a:cubicBezTo>
                <a:lnTo>
                  <a:pt x="0" y="76202"/>
                </a:lnTo>
                <a:cubicBezTo>
                  <a:pt x="0" y="34117"/>
                  <a:pt x="34117" y="0"/>
                  <a:pt x="76202" y="0"/>
                </a:cubicBezTo>
                <a:close/>
              </a:path>
            </a:pathLst>
          </a:custGeom>
          <a:solidFill>
            <a:srgbClr val="FFFFFF"/>
          </a:solidFill>
          <a:ln/>
        </p:spPr>
      </p:sp>
      <p:sp>
        <p:nvSpPr>
          <p:cNvPr id="30" name="Text 28"/>
          <p:cNvSpPr/>
          <p:nvPr/>
        </p:nvSpPr>
        <p:spPr>
          <a:xfrm>
            <a:off x="6410325" y="3171825"/>
            <a:ext cx="532447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Shannon (1948) - Information Theory</a:t>
            </a:r>
            <a:endParaRPr lang="en-US" sz="1600" dirty="0"/>
          </a:p>
        </p:txBody>
      </p:sp>
      <p:sp>
        <p:nvSpPr>
          <p:cNvPr id="31" name="Text 29"/>
          <p:cNvSpPr/>
          <p:nvPr/>
        </p:nvSpPr>
        <p:spPr>
          <a:xfrm>
            <a:off x="6410325" y="3362325"/>
            <a:ext cx="5314950"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I(x) = -log₂ P(x) - Information as negative log probability</a:t>
            </a:r>
            <a:endParaRPr lang="en-US" sz="1600" dirty="0"/>
          </a:p>
        </p:txBody>
      </p:sp>
      <p:sp>
        <p:nvSpPr>
          <p:cNvPr id="32" name="Shape 30"/>
          <p:cNvSpPr/>
          <p:nvPr/>
        </p:nvSpPr>
        <p:spPr>
          <a:xfrm>
            <a:off x="6334125" y="3667125"/>
            <a:ext cx="5410200" cy="495300"/>
          </a:xfrm>
          <a:custGeom>
            <a:avLst/>
            <a:gdLst/>
            <a:ahLst/>
            <a:cxnLst/>
            <a:rect l="l" t="t" r="r" b="b"/>
            <a:pathLst>
              <a:path w="5410200" h="495300">
                <a:moveTo>
                  <a:pt x="76202" y="0"/>
                </a:moveTo>
                <a:lnTo>
                  <a:pt x="5333998" y="0"/>
                </a:lnTo>
                <a:cubicBezTo>
                  <a:pt x="5376083" y="0"/>
                  <a:pt x="5410200" y="34117"/>
                  <a:pt x="5410200" y="76202"/>
                </a:cubicBezTo>
                <a:lnTo>
                  <a:pt x="5410200" y="419098"/>
                </a:lnTo>
                <a:cubicBezTo>
                  <a:pt x="5410200" y="461183"/>
                  <a:pt x="5376083" y="495300"/>
                  <a:pt x="5333998" y="495300"/>
                </a:cubicBezTo>
                <a:lnTo>
                  <a:pt x="76202" y="495300"/>
                </a:lnTo>
                <a:cubicBezTo>
                  <a:pt x="34117" y="495300"/>
                  <a:pt x="0" y="461183"/>
                  <a:pt x="0" y="419098"/>
                </a:cubicBezTo>
                <a:lnTo>
                  <a:pt x="0" y="76202"/>
                </a:lnTo>
                <a:cubicBezTo>
                  <a:pt x="0" y="34117"/>
                  <a:pt x="34117" y="0"/>
                  <a:pt x="76202" y="0"/>
                </a:cubicBezTo>
                <a:close/>
              </a:path>
            </a:pathLst>
          </a:custGeom>
          <a:solidFill>
            <a:srgbClr val="FFFFFF"/>
          </a:solidFill>
          <a:ln/>
        </p:spPr>
      </p:sp>
      <p:sp>
        <p:nvSpPr>
          <p:cNvPr id="33" name="Text 31"/>
          <p:cNvSpPr/>
          <p:nvPr/>
        </p:nvSpPr>
        <p:spPr>
          <a:xfrm>
            <a:off x="6410325" y="3743325"/>
            <a:ext cx="532447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Hale (2001), Levy (2008) - Surprisal Theory</a:t>
            </a:r>
            <a:endParaRPr lang="en-US" sz="1600" dirty="0"/>
          </a:p>
        </p:txBody>
      </p:sp>
      <p:sp>
        <p:nvSpPr>
          <p:cNvPr id="34" name="Text 32"/>
          <p:cNvSpPr/>
          <p:nvPr/>
        </p:nvSpPr>
        <p:spPr>
          <a:xfrm>
            <a:off x="6410325" y="3933825"/>
            <a:ext cx="5314950"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S(w) = -log P(w|context) - Processing difficulty = surprisal</a:t>
            </a:r>
            <a:endParaRPr lang="en-US" sz="1600" dirty="0"/>
          </a:p>
        </p:txBody>
      </p:sp>
      <p:sp>
        <p:nvSpPr>
          <p:cNvPr id="35" name="Shape 33"/>
          <p:cNvSpPr/>
          <p:nvPr/>
        </p:nvSpPr>
        <p:spPr>
          <a:xfrm>
            <a:off x="6334125" y="4238625"/>
            <a:ext cx="5410200" cy="495300"/>
          </a:xfrm>
          <a:custGeom>
            <a:avLst/>
            <a:gdLst/>
            <a:ahLst/>
            <a:cxnLst/>
            <a:rect l="l" t="t" r="r" b="b"/>
            <a:pathLst>
              <a:path w="5410200" h="495300">
                <a:moveTo>
                  <a:pt x="76202" y="0"/>
                </a:moveTo>
                <a:lnTo>
                  <a:pt x="5333998" y="0"/>
                </a:lnTo>
                <a:cubicBezTo>
                  <a:pt x="5376083" y="0"/>
                  <a:pt x="5410200" y="34117"/>
                  <a:pt x="5410200" y="76202"/>
                </a:cubicBezTo>
                <a:lnTo>
                  <a:pt x="5410200" y="419098"/>
                </a:lnTo>
                <a:cubicBezTo>
                  <a:pt x="5410200" y="461183"/>
                  <a:pt x="5376083" y="495300"/>
                  <a:pt x="5333998" y="495300"/>
                </a:cubicBezTo>
                <a:lnTo>
                  <a:pt x="76202" y="495300"/>
                </a:lnTo>
                <a:cubicBezTo>
                  <a:pt x="34117" y="495300"/>
                  <a:pt x="0" y="461183"/>
                  <a:pt x="0" y="419098"/>
                </a:cubicBezTo>
                <a:lnTo>
                  <a:pt x="0" y="76202"/>
                </a:lnTo>
                <a:cubicBezTo>
                  <a:pt x="0" y="34117"/>
                  <a:pt x="34117" y="0"/>
                  <a:pt x="76202" y="0"/>
                </a:cubicBezTo>
                <a:close/>
              </a:path>
            </a:pathLst>
          </a:custGeom>
          <a:solidFill>
            <a:srgbClr val="FFFFFF"/>
          </a:solidFill>
          <a:ln/>
        </p:spPr>
      </p:sp>
      <p:sp>
        <p:nvSpPr>
          <p:cNvPr id="36" name="Text 34"/>
          <p:cNvSpPr/>
          <p:nvPr/>
        </p:nvSpPr>
        <p:spPr>
          <a:xfrm>
            <a:off x="6410325" y="4314825"/>
            <a:ext cx="532447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Collins (2014) - UID Measures</a:t>
            </a:r>
            <a:endParaRPr lang="en-US" sz="1600" dirty="0"/>
          </a:p>
        </p:txBody>
      </p:sp>
      <p:sp>
        <p:nvSpPr>
          <p:cNvPr id="37" name="Text 35"/>
          <p:cNvSpPr/>
          <p:nvPr/>
        </p:nvSpPr>
        <p:spPr>
          <a:xfrm>
            <a:off x="6410325" y="4505325"/>
            <a:ext cx="5314950"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Quantified uniformity via variance measures</a:t>
            </a:r>
            <a:endParaRPr lang="en-US" sz="1600" dirty="0"/>
          </a:p>
        </p:txBody>
      </p:sp>
      <p:sp>
        <p:nvSpPr>
          <p:cNvPr id="38" name="Shape 36"/>
          <p:cNvSpPr/>
          <p:nvPr/>
        </p:nvSpPr>
        <p:spPr>
          <a:xfrm>
            <a:off x="6176963" y="5014913"/>
            <a:ext cx="5724525" cy="1038225"/>
          </a:xfrm>
          <a:custGeom>
            <a:avLst/>
            <a:gdLst/>
            <a:ahLst/>
            <a:cxnLst/>
            <a:rect l="l" t="t" r="r" b="b"/>
            <a:pathLst>
              <a:path w="5724525" h="1038225">
                <a:moveTo>
                  <a:pt x="114298" y="0"/>
                </a:moveTo>
                <a:lnTo>
                  <a:pt x="5610227" y="0"/>
                </a:lnTo>
                <a:cubicBezTo>
                  <a:pt x="5673352" y="0"/>
                  <a:pt x="5724525" y="51173"/>
                  <a:pt x="5724525" y="114298"/>
                </a:cubicBezTo>
                <a:lnTo>
                  <a:pt x="5724525" y="923927"/>
                </a:lnTo>
                <a:cubicBezTo>
                  <a:pt x="5724525" y="987052"/>
                  <a:pt x="5673352" y="1038225"/>
                  <a:pt x="5610227" y="1038225"/>
                </a:cubicBezTo>
                <a:lnTo>
                  <a:pt x="114298" y="1038225"/>
                </a:lnTo>
                <a:cubicBezTo>
                  <a:pt x="51173" y="1038225"/>
                  <a:pt x="0" y="987052"/>
                  <a:pt x="0" y="923927"/>
                </a:cubicBezTo>
                <a:lnTo>
                  <a:pt x="0" y="114298"/>
                </a:lnTo>
                <a:cubicBezTo>
                  <a:pt x="0" y="51215"/>
                  <a:pt x="51215" y="0"/>
                  <a:pt x="114298" y="0"/>
                </a:cubicBezTo>
                <a:close/>
              </a:path>
            </a:pathLst>
          </a:custGeom>
          <a:solidFill>
            <a:srgbClr val="EEF2FF"/>
          </a:solidFill>
          <a:ln w="12700">
            <a:solidFill>
              <a:srgbClr val="C6D2FF"/>
            </a:solidFill>
            <a:prstDash val="solid"/>
          </a:ln>
        </p:spPr>
      </p:sp>
      <p:sp>
        <p:nvSpPr>
          <p:cNvPr id="39" name="Text 37"/>
          <p:cNvSpPr/>
          <p:nvPr/>
        </p:nvSpPr>
        <p:spPr>
          <a:xfrm>
            <a:off x="6334125" y="5172075"/>
            <a:ext cx="5495925" cy="266700"/>
          </a:xfrm>
          <a:prstGeom prst="rect">
            <a:avLst/>
          </a:prstGeom>
          <a:noFill/>
          <a:ln/>
        </p:spPr>
        <p:txBody>
          <a:bodyPr wrap="square" lIns="0" tIns="0" rIns="0" bIns="0" rtlCol="0" anchor="ctr"/>
          <a:lstStyle/>
          <a:p>
            <a:pPr>
              <a:lnSpc>
                <a:spcPct val="130000"/>
              </a:lnSpc>
            </a:pPr>
            <a:r>
              <a:rPr lang="en-US" sz="1350" b="1" dirty="0">
                <a:solidFill>
                  <a:srgbClr val="432DD7"/>
                </a:solidFill>
                <a:latin typeface="MiSans" pitchFamily="34" charset="0"/>
                <a:ea typeface="MiSans" pitchFamily="34" charset="-122"/>
                <a:cs typeface="MiSans" pitchFamily="34" charset="-120"/>
              </a:rPr>
              <a:t>Hypothesis Being Tested</a:t>
            </a:r>
            <a:endParaRPr lang="en-US" sz="1600" dirty="0"/>
          </a:p>
        </p:txBody>
      </p:sp>
      <p:sp>
        <p:nvSpPr>
          <p:cNvPr id="40" name="Text 38"/>
          <p:cNvSpPr/>
          <p:nvPr/>
        </p:nvSpPr>
        <p:spPr>
          <a:xfrm>
            <a:off x="6334125" y="5514975"/>
            <a:ext cx="5476875"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Corpus sentences exhibit greater uniformity in information spread compared to grammatical variants expressing the same idea.</a:t>
            </a:r>
            <a:endParaRPr lang="en-US" sz="1600" dirty="0"/>
          </a:p>
        </p:txBody>
      </p:sp>
    </p:spTree>
  </p:cSld>
  <p:clrMapOvr>
    <a:masterClrMapping/>
  </p:clrMapOvr>
  <p:transition>
    <p:fade/>
    <p:spd val="med"/>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009966"/>
          </a:solidFill>
          <a:ln/>
        </p:spPr>
      </p:sp>
      <p:sp>
        <p:nvSpPr>
          <p:cNvPr id="3" name="Shape 1"/>
          <p:cNvSpPr/>
          <p:nvPr/>
        </p:nvSpPr>
        <p:spPr>
          <a:xfrm>
            <a:off x="400050" y="400050"/>
            <a:ext cx="152400" cy="152400"/>
          </a:xfrm>
          <a:custGeom>
            <a:avLst/>
            <a:gdLst/>
            <a:ahLst/>
            <a:cxnLst/>
            <a:rect l="l" t="t" r="r" b="b"/>
            <a:pathLst>
              <a:path w="152400" h="152400">
                <a:moveTo>
                  <a:pt x="19050" y="19050"/>
                </a:moveTo>
                <a:cubicBezTo>
                  <a:pt x="19050" y="13781"/>
                  <a:pt x="14794" y="9525"/>
                  <a:pt x="9525" y="9525"/>
                </a:cubicBezTo>
                <a:cubicBezTo>
                  <a:pt x="4256" y="9525"/>
                  <a:pt x="0" y="13781"/>
                  <a:pt x="0" y="19050"/>
                </a:cubicBezTo>
                <a:lnTo>
                  <a:pt x="0" y="119062"/>
                </a:lnTo>
                <a:cubicBezTo>
                  <a:pt x="0" y="132219"/>
                  <a:pt x="10656" y="142875"/>
                  <a:pt x="23813" y="142875"/>
                </a:cubicBezTo>
                <a:lnTo>
                  <a:pt x="142875" y="142875"/>
                </a:lnTo>
                <a:cubicBezTo>
                  <a:pt x="148144" y="142875"/>
                  <a:pt x="152400" y="138619"/>
                  <a:pt x="152400" y="133350"/>
                </a:cubicBezTo>
                <a:cubicBezTo>
                  <a:pt x="152400" y="128081"/>
                  <a:pt x="148144" y="123825"/>
                  <a:pt x="142875" y="123825"/>
                </a:cubicBezTo>
                <a:lnTo>
                  <a:pt x="23813" y="123825"/>
                </a:lnTo>
                <a:cubicBezTo>
                  <a:pt x="21193" y="123825"/>
                  <a:pt x="19050" y="121682"/>
                  <a:pt x="19050" y="119062"/>
                </a:cubicBezTo>
                <a:lnTo>
                  <a:pt x="19050" y="19050"/>
                </a:lnTo>
                <a:close/>
                <a:moveTo>
                  <a:pt x="140077" y="44827"/>
                </a:moveTo>
                <a:cubicBezTo>
                  <a:pt x="143798" y="41106"/>
                  <a:pt x="143798" y="35064"/>
                  <a:pt x="140077" y="31343"/>
                </a:cubicBezTo>
                <a:cubicBezTo>
                  <a:pt x="136356" y="27622"/>
                  <a:pt x="130314" y="27622"/>
                  <a:pt x="126593" y="31343"/>
                </a:cubicBezTo>
                <a:lnTo>
                  <a:pt x="95250" y="62716"/>
                </a:lnTo>
                <a:lnTo>
                  <a:pt x="78165" y="45660"/>
                </a:lnTo>
                <a:cubicBezTo>
                  <a:pt x="74444" y="41940"/>
                  <a:pt x="68401" y="41940"/>
                  <a:pt x="64681" y="45660"/>
                </a:cubicBezTo>
                <a:lnTo>
                  <a:pt x="36106" y="74235"/>
                </a:lnTo>
                <a:cubicBezTo>
                  <a:pt x="32385" y="77956"/>
                  <a:pt x="32385" y="83999"/>
                  <a:pt x="36106" y="87719"/>
                </a:cubicBezTo>
                <a:cubicBezTo>
                  <a:pt x="39826" y="91440"/>
                  <a:pt x="45869" y="91440"/>
                  <a:pt x="49590" y="87719"/>
                </a:cubicBezTo>
                <a:lnTo>
                  <a:pt x="71438" y="65871"/>
                </a:lnTo>
                <a:lnTo>
                  <a:pt x="88523" y="82957"/>
                </a:lnTo>
                <a:cubicBezTo>
                  <a:pt x="92244" y="86678"/>
                  <a:pt x="98286" y="86678"/>
                  <a:pt x="102007" y="82957"/>
                </a:cubicBezTo>
                <a:lnTo>
                  <a:pt x="140107" y="44857"/>
                </a:lnTo>
                <a:close/>
              </a:path>
            </a:pathLst>
          </a:custGeom>
          <a:solidFill>
            <a:srgbClr val="FFFFFF"/>
          </a:solidFill>
          <a:ln/>
        </p:spPr>
      </p:sp>
      <p:sp>
        <p:nvSpPr>
          <p:cNvPr id="4" name="Text 2"/>
          <p:cNvSpPr/>
          <p:nvPr/>
        </p:nvSpPr>
        <p:spPr>
          <a:xfrm>
            <a:off x="781050" y="304800"/>
            <a:ext cx="6362700"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Information Theory &amp; Surprisal Fundamentals</a:t>
            </a:r>
            <a:endParaRPr lang="en-US" sz="1600" dirty="0"/>
          </a:p>
        </p:txBody>
      </p:sp>
      <p:sp>
        <p:nvSpPr>
          <p:cNvPr id="5" name="Shape 3"/>
          <p:cNvSpPr/>
          <p:nvPr/>
        </p:nvSpPr>
        <p:spPr>
          <a:xfrm>
            <a:off x="290513" y="785813"/>
            <a:ext cx="3790950" cy="1914525"/>
          </a:xfrm>
          <a:custGeom>
            <a:avLst/>
            <a:gdLst/>
            <a:ahLst/>
            <a:cxnLst/>
            <a:rect l="l" t="t" r="r" b="b"/>
            <a:pathLst>
              <a:path w="3790950" h="1914525">
                <a:moveTo>
                  <a:pt x="114297" y="0"/>
                </a:moveTo>
                <a:lnTo>
                  <a:pt x="3676653" y="0"/>
                </a:lnTo>
                <a:cubicBezTo>
                  <a:pt x="3739735" y="0"/>
                  <a:pt x="3790950" y="51215"/>
                  <a:pt x="3790950" y="114297"/>
                </a:cubicBezTo>
                <a:lnTo>
                  <a:pt x="3790950" y="1800228"/>
                </a:lnTo>
                <a:cubicBezTo>
                  <a:pt x="3790950" y="1863310"/>
                  <a:pt x="3739735" y="1914525"/>
                  <a:pt x="3676653" y="1914525"/>
                </a:cubicBezTo>
                <a:lnTo>
                  <a:pt x="114297" y="1914525"/>
                </a:lnTo>
                <a:cubicBezTo>
                  <a:pt x="51215" y="1914525"/>
                  <a:pt x="0" y="1863310"/>
                  <a:pt x="0" y="1800228"/>
                </a:cubicBezTo>
                <a:lnTo>
                  <a:pt x="0" y="114297"/>
                </a:lnTo>
                <a:cubicBezTo>
                  <a:pt x="0" y="51215"/>
                  <a:pt x="51215" y="0"/>
                  <a:pt x="114297" y="0"/>
                </a:cubicBezTo>
                <a:close/>
              </a:path>
            </a:pathLst>
          </a:custGeom>
          <a:solidFill>
            <a:srgbClr val="ECFDF5"/>
          </a:solidFill>
          <a:ln w="12700">
            <a:solidFill>
              <a:srgbClr val="A4F4CF"/>
            </a:solidFill>
            <a:prstDash val="solid"/>
          </a:ln>
        </p:spPr>
      </p:sp>
      <p:sp>
        <p:nvSpPr>
          <p:cNvPr id="6" name="Text 4"/>
          <p:cNvSpPr/>
          <p:nvPr/>
        </p:nvSpPr>
        <p:spPr>
          <a:xfrm>
            <a:off x="447675" y="942975"/>
            <a:ext cx="3552825" cy="228600"/>
          </a:xfrm>
          <a:prstGeom prst="rect">
            <a:avLst/>
          </a:prstGeom>
          <a:noFill/>
          <a:ln/>
        </p:spPr>
        <p:txBody>
          <a:bodyPr wrap="square" lIns="0" tIns="0" rIns="0" bIns="0" rtlCol="0" anchor="ctr"/>
          <a:lstStyle/>
          <a:p>
            <a:pPr>
              <a:lnSpc>
                <a:spcPct val="130000"/>
              </a:lnSpc>
            </a:pPr>
            <a:r>
              <a:rPr lang="en-US" sz="1200" b="1" dirty="0">
                <a:solidFill>
                  <a:srgbClr val="007A55"/>
                </a:solidFill>
                <a:latin typeface="MiSans" pitchFamily="34" charset="0"/>
                <a:ea typeface="MiSans" pitchFamily="34" charset="-122"/>
                <a:cs typeface="MiSans" pitchFamily="34" charset="-120"/>
              </a:rPr>
              <a:t>Information Content</a:t>
            </a:r>
            <a:endParaRPr lang="en-US" sz="1600" dirty="0"/>
          </a:p>
        </p:txBody>
      </p:sp>
      <p:sp>
        <p:nvSpPr>
          <p:cNvPr id="7" name="Shape 5"/>
          <p:cNvSpPr/>
          <p:nvPr/>
        </p:nvSpPr>
        <p:spPr>
          <a:xfrm>
            <a:off x="447675" y="1247775"/>
            <a:ext cx="3476625" cy="495300"/>
          </a:xfrm>
          <a:custGeom>
            <a:avLst/>
            <a:gdLst/>
            <a:ahLst/>
            <a:cxnLst/>
            <a:rect l="l" t="t" r="r" b="b"/>
            <a:pathLst>
              <a:path w="3476625" h="495300">
                <a:moveTo>
                  <a:pt x="76202" y="0"/>
                </a:moveTo>
                <a:lnTo>
                  <a:pt x="3400423" y="0"/>
                </a:lnTo>
                <a:cubicBezTo>
                  <a:pt x="3442508" y="0"/>
                  <a:pt x="3476625" y="34117"/>
                  <a:pt x="3476625" y="76202"/>
                </a:cubicBezTo>
                <a:lnTo>
                  <a:pt x="3476625" y="419098"/>
                </a:lnTo>
                <a:cubicBezTo>
                  <a:pt x="3476625" y="461183"/>
                  <a:pt x="3442508" y="495300"/>
                  <a:pt x="3400423" y="495300"/>
                </a:cubicBezTo>
                <a:lnTo>
                  <a:pt x="76202" y="495300"/>
                </a:lnTo>
                <a:cubicBezTo>
                  <a:pt x="34117" y="495300"/>
                  <a:pt x="0" y="461183"/>
                  <a:pt x="0" y="419098"/>
                </a:cubicBezTo>
                <a:lnTo>
                  <a:pt x="0" y="76202"/>
                </a:lnTo>
                <a:cubicBezTo>
                  <a:pt x="0" y="34117"/>
                  <a:pt x="34117" y="0"/>
                  <a:pt x="76202" y="0"/>
                </a:cubicBezTo>
                <a:close/>
              </a:path>
            </a:pathLst>
          </a:custGeom>
          <a:solidFill>
            <a:srgbClr val="FFFFFF"/>
          </a:solidFill>
          <a:ln/>
        </p:spPr>
      </p:sp>
      <p:sp>
        <p:nvSpPr>
          <p:cNvPr id="8" name="Text 6"/>
          <p:cNvSpPr/>
          <p:nvPr/>
        </p:nvSpPr>
        <p:spPr>
          <a:xfrm>
            <a:off x="519113" y="1362075"/>
            <a:ext cx="3333750" cy="266700"/>
          </a:xfrm>
          <a:prstGeom prst="rect">
            <a:avLst/>
          </a:prstGeom>
          <a:noFill/>
          <a:ln/>
        </p:spPr>
        <p:txBody>
          <a:bodyPr wrap="square" lIns="0" tIns="0" rIns="0" bIns="0" rtlCol="0" anchor="ctr"/>
          <a:lstStyle/>
          <a:p>
            <a:pPr algn="ctr">
              <a:lnSpc>
                <a:spcPct val="130000"/>
              </a:lnSpc>
            </a:pPr>
            <a:r>
              <a:rPr lang="en-US" sz="1350" dirty="0">
                <a:solidFill>
                  <a:srgbClr val="1E293B"/>
                </a:solidFill>
                <a:latin typeface="MiSans" pitchFamily="34" charset="0"/>
                <a:ea typeface="MiSans" pitchFamily="34" charset="-122"/>
                <a:cs typeface="MiSans" pitchFamily="34" charset="-120"/>
              </a:rPr>
              <a:t>I(x) = -log₂ P(x)</a:t>
            </a:r>
            <a:endParaRPr lang="en-US" sz="1600" dirty="0"/>
          </a:p>
        </p:txBody>
      </p:sp>
      <p:sp>
        <p:nvSpPr>
          <p:cNvPr id="9" name="Text 7"/>
          <p:cNvSpPr/>
          <p:nvPr/>
        </p:nvSpPr>
        <p:spPr>
          <a:xfrm>
            <a:off x="447675" y="181927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Rare events carry more information (measured in </a:t>
            </a:r>
            <a:pPr>
              <a:lnSpc>
                <a:spcPct val="120000"/>
              </a:lnSpc>
            </a:pPr>
            <a:r>
              <a:rPr lang="en-US" sz="1050" b="1" dirty="0">
                <a:solidFill>
                  <a:srgbClr val="314158"/>
                </a:solidFill>
                <a:latin typeface="MiSans" pitchFamily="34" charset="0"/>
                <a:ea typeface="MiSans" pitchFamily="34" charset="-122"/>
                <a:cs typeface="MiSans" pitchFamily="34" charset="-120"/>
              </a:rPr>
              <a:t>bits</a:t>
            </a:r>
            <a:pPr>
              <a:lnSpc>
                <a:spcPct val="120000"/>
              </a:lnSpc>
            </a:pPr>
            <a:r>
              <a:rPr lang="en-US" sz="1050" dirty="0">
                <a:solidFill>
                  <a:srgbClr val="314158"/>
                </a:solidFill>
                <a:latin typeface="MiSans" pitchFamily="34" charset="0"/>
                <a:ea typeface="MiSans" pitchFamily="34" charset="-122"/>
                <a:cs typeface="MiSans" pitchFamily="34" charset="-120"/>
              </a:rPr>
              <a:t>).</a:t>
            </a:r>
            <a:endParaRPr lang="en-US" sz="1600" dirty="0"/>
          </a:p>
        </p:txBody>
      </p:sp>
      <p:sp>
        <p:nvSpPr>
          <p:cNvPr id="10" name="Shape 8"/>
          <p:cNvSpPr/>
          <p:nvPr/>
        </p:nvSpPr>
        <p:spPr>
          <a:xfrm>
            <a:off x="447675" y="2085975"/>
            <a:ext cx="3476625" cy="457200"/>
          </a:xfrm>
          <a:custGeom>
            <a:avLst/>
            <a:gdLst/>
            <a:ahLst/>
            <a:cxnLst/>
            <a:rect l="l" t="t" r="r" b="b"/>
            <a:pathLst>
              <a:path w="3476625" h="457200">
                <a:moveTo>
                  <a:pt x="38098" y="0"/>
                </a:moveTo>
                <a:lnTo>
                  <a:pt x="3438527" y="0"/>
                </a:lnTo>
                <a:cubicBezTo>
                  <a:pt x="3459568" y="0"/>
                  <a:pt x="3476625" y="17057"/>
                  <a:pt x="3476625" y="38098"/>
                </a:cubicBezTo>
                <a:lnTo>
                  <a:pt x="3476625" y="419102"/>
                </a:lnTo>
                <a:cubicBezTo>
                  <a:pt x="3476625" y="440143"/>
                  <a:pt x="3459568" y="457200"/>
                  <a:pt x="3438527" y="457200"/>
                </a:cubicBezTo>
                <a:lnTo>
                  <a:pt x="38098" y="457200"/>
                </a:lnTo>
                <a:cubicBezTo>
                  <a:pt x="17057" y="457200"/>
                  <a:pt x="0" y="440143"/>
                  <a:pt x="0" y="419102"/>
                </a:cubicBezTo>
                <a:lnTo>
                  <a:pt x="0" y="38098"/>
                </a:lnTo>
                <a:cubicBezTo>
                  <a:pt x="0" y="17071"/>
                  <a:pt x="17071" y="0"/>
                  <a:pt x="38098" y="0"/>
                </a:cubicBezTo>
                <a:close/>
              </a:path>
            </a:pathLst>
          </a:custGeom>
          <a:solidFill>
            <a:srgbClr val="F8FAFC"/>
          </a:solidFill>
          <a:ln/>
        </p:spPr>
      </p:sp>
      <p:sp>
        <p:nvSpPr>
          <p:cNvPr id="11" name="Text 9"/>
          <p:cNvSpPr/>
          <p:nvPr/>
        </p:nvSpPr>
        <p:spPr>
          <a:xfrm>
            <a:off x="523875" y="2162175"/>
            <a:ext cx="3381375" cy="152400"/>
          </a:xfrm>
          <a:prstGeom prst="rect">
            <a:avLst/>
          </a:prstGeom>
          <a:noFill/>
          <a:ln/>
        </p:spPr>
        <p:txBody>
          <a:bodyPr wrap="square" lIns="0" tIns="0" rIns="0" bIns="0" rtlCol="0" anchor="ctr"/>
          <a:lstStyle/>
          <a:p>
            <a:pPr>
              <a:lnSpc>
                <a:spcPct val="110000"/>
              </a:lnSpc>
            </a:pPr>
            <a:r>
              <a:rPr lang="en-US" sz="900" b="1" dirty="0">
                <a:solidFill>
                  <a:srgbClr val="1E293B"/>
                </a:solidFill>
                <a:latin typeface="MiSans" pitchFamily="34" charset="0"/>
                <a:ea typeface="MiSans" pitchFamily="34" charset="-122"/>
                <a:cs typeface="MiSans" pitchFamily="34" charset="-120"/>
              </a:rPr>
              <a:t>Example:</a:t>
            </a:r>
            <a:pPr>
              <a:lnSpc>
                <a:spcPct val="110000"/>
              </a:lnSpc>
            </a:pPr>
            <a:r>
              <a:rPr lang="en-US" sz="900" dirty="0">
                <a:solidFill>
                  <a:srgbClr val="1E293B"/>
                </a:solidFill>
                <a:latin typeface="MiSans" pitchFamily="34" charset="0"/>
                <a:ea typeface="MiSans" pitchFamily="34" charset="-122"/>
                <a:cs typeface="MiSans" pitchFamily="34" charset="-120"/>
              </a:rPr>
              <a:t> P = 0.5 → I = 1 bit</a:t>
            </a:r>
            <a:endParaRPr lang="en-US" sz="1600" dirty="0"/>
          </a:p>
        </p:txBody>
      </p:sp>
      <p:sp>
        <p:nvSpPr>
          <p:cNvPr id="12" name="Text 10"/>
          <p:cNvSpPr/>
          <p:nvPr/>
        </p:nvSpPr>
        <p:spPr>
          <a:xfrm>
            <a:off x="523875" y="2314575"/>
            <a:ext cx="3381375" cy="152400"/>
          </a:xfrm>
          <a:prstGeom prst="rect">
            <a:avLst/>
          </a:prstGeom>
          <a:noFill/>
          <a:ln/>
        </p:spPr>
        <p:txBody>
          <a:bodyPr wrap="square" lIns="0" tIns="0" rIns="0" bIns="0" rtlCol="0" anchor="ctr"/>
          <a:lstStyle/>
          <a:p>
            <a:pPr>
              <a:lnSpc>
                <a:spcPct val="110000"/>
              </a:lnSpc>
            </a:pPr>
            <a:r>
              <a:rPr lang="en-US" sz="900" b="1" dirty="0">
                <a:solidFill>
                  <a:srgbClr val="1E293B"/>
                </a:solidFill>
                <a:latin typeface="MiSans" pitchFamily="34" charset="0"/>
                <a:ea typeface="MiSans" pitchFamily="34" charset="-122"/>
                <a:cs typeface="MiSans" pitchFamily="34" charset="-120"/>
              </a:rPr>
              <a:t>Example:</a:t>
            </a:r>
            <a:pPr>
              <a:lnSpc>
                <a:spcPct val="110000"/>
              </a:lnSpc>
            </a:pPr>
            <a:r>
              <a:rPr lang="en-US" sz="900" dirty="0">
                <a:solidFill>
                  <a:srgbClr val="1E293B"/>
                </a:solidFill>
                <a:latin typeface="MiSans" pitchFamily="34" charset="0"/>
                <a:ea typeface="MiSans" pitchFamily="34" charset="-122"/>
                <a:cs typeface="MiSans" pitchFamily="34" charset="-120"/>
              </a:rPr>
              <a:t> P = 0.25 → I = 2 bits</a:t>
            </a:r>
            <a:endParaRPr lang="en-US" sz="1600" dirty="0"/>
          </a:p>
        </p:txBody>
      </p:sp>
      <p:sp>
        <p:nvSpPr>
          <p:cNvPr id="13" name="Shape 11"/>
          <p:cNvSpPr/>
          <p:nvPr/>
        </p:nvSpPr>
        <p:spPr>
          <a:xfrm>
            <a:off x="290513" y="2824163"/>
            <a:ext cx="3790950" cy="1495425"/>
          </a:xfrm>
          <a:custGeom>
            <a:avLst/>
            <a:gdLst/>
            <a:ahLst/>
            <a:cxnLst/>
            <a:rect l="l" t="t" r="r" b="b"/>
            <a:pathLst>
              <a:path w="3790950" h="1495425">
                <a:moveTo>
                  <a:pt x="114295" y="0"/>
                </a:moveTo>
                <a:lnTo>
                  <a:pt x="3676655" y="0"/>
                </a:lnTo>
                <a:cubicBezTo>
                  <a:pt x="3739778" y="0"/>
                  <a:pt x="3790950" y="51172"/>
                  <a:pt x="3790950" y="114295"/>
                </a:cubicBezTo>
                <a:lnTo>
                  <a:pt x="3790950" y="1381130"/>
                </a:lnTo>
                <a:cubicBezTo>
                  <a:pt x="3790950" y="1444253"/>
                  <a:pt x="3739778" y="1495425"/>
                  <a:pt x="3676655" y="1495425"/>
                </a:cubicBezTo>
                <a:lnTo>
                  <a:pt x="114295" y="1495425"/>
                </a:lnTo>
                <a:cubicBezTo>
                  <a:pt x="51172" y="1495425"/>
                  <a:pt x="0" y="1444253"/>
                  <a:pt x="0" y="1381130"/>
                </a:cubicBezTo>
                <a:lnTo>
                  <a:pt x="0" y="114295"/>
                </a:lnTo>
                <a:cubicBezTo>
                  <a:pt x="0" y="51172"/>
                  <a:pt x="51172" y="0"/>
                  <a:pt x="114295" y="0"/>
                </a:cubicBezTo>
                <a:close/>
              </a:path>
            </a:pathLst>
          </a:custGeom>
          <a:solidFill>
            <a:srgbClr val="F8FAFC"/>
          </a:solidFill>
          <a:ln w="12700">
            <a:solidFill>
              <a:srgbClr val="E2E8F0"/>
            </a:solidFill>
            <a:prstDash val="solid"/>
          </a:ln>
        </p:spPr>
      </p:sp>
      <p:sp>
        <p:nvSpPr>
          <p:cNvPr id="14" name="Text 12"/>
          <p:cNvSpPr/>
          <p:nvPr/>
        </p:nvSpPr>
        <p:spPr>
          <a:xfrm>
            <a:off x="447675" y="2981325"/>
            <a:ext cx="3552825"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Shannon Entropy</a:t>
            </a:r>
            <a:endParaRPr lang="en-US" sz="1600" dirty="0"/>
          </a:p>
        </p:txBody>
      </p:sp>
      <p:sp>
        <p:nvSpPr>
          <p:cNvPr id="15" name="Shape 13"/>
          <p:cNvSpPr/>
          <p:nvPr/>
        </p:nvSpPr>
        <p:spPr>
          <a:xfrm>
            <a:off x="447675" y="3286125"/>
            <a:ext cx="3476625" cy="419100"/>
          </a:xfrm>
          <a:custGeom>
            <a:avLst/>
            <a:gdLst/>
            <a:ahLst/>
            <a:cxnLst/>
            <a:rect l="l" t="t" r="r" b="b"/>
            <a:pathLst>
              <a:path w="3476625" h="419100">
                <a:moveTo>
                  <a:pt x="76201" y="0"/>
                </a:moveTo>
                <a:lnTo>
                  <a:pt x="3400424" y="0"/>
                </a:lnTo>
                <a:cubicBezTo>
                  <a:pt x="3442509" y="0"/>
                  <a:pt x="3476625" y="34116"/>
                  <a:pt x="3476625" y="76201"/>
                </a:cubicBezTo>
                <a:lnTo>
                  <a:pt x="3476625" y="342899"/>
                </a:lnTo>
                <a:cubicBezTo>
                  <a:pt x="3476625" y="384984"/>
                  <a:pt x="3442509" y="419100"/>
                  <a:pt x="3400424" y="419100"/>
                </a:cubicBezTo>
                <a:lnTo>
                  <a:pt x="76201" y="419100"/>
                </a:lnTo>
                <a:cubicBezTo>
                  <a:pt x="34116" y="419100"/>
                  <a:pt x="0" y="384984"/>
                  <a:pt x="0" y="342899"/>
                </a:cubicBezTo>
                <a:lnTo>
                  <a:pt x="0" y="76201"/>
                </a:lnTo>
                <a:cubicBezTo>
                  <a:pt x="0" y="34144"/>
                  <a:pt x="34144" y="0"/>
                  <a:pt x="76201" y="0"/>
                </a:cubicBezTo>
                <a:close/>
              </a:path>
            </a:pathLst>
          </a:custGeom>
          <a:solidFill>
            <a:srgbClr val="FFFFFF"/>
          </a:solidFill>
          <a:ln/>
        </p:spPr>
      </p:sp>
      <p:sp>
        <p:nvSpPr>
          <p:cNvPr id="16" name="Text 14"/>
          <p:cNvSpPr/>
          <p:nvPr/>
        </p:nvSpPr>
        <p:spPr>
          <a:xfrm>
            <a:off x="528638" y="3400425"/>
            <a:ext cx="3314700" cy="190500"/>
          </a:xfrm>
          <a:prstGeom prst="rect">
            <a:avLst/>
          </a:prstGeom>
          <a:noFill/>
          <a:ln/>
        </p:spPr>
        <p:txBody>
          <a:bodyPr wrap="square" lIns="0" tIns="0" rIns="0" bIns="0" rtlCol="0" anchor="ctr"/>
          <a:lstStyle/>
          <a:p>
            <a:pPr algn="ctr">
              <a:lnSpc>
                <a:spcPct val="120000"/>
              </a:lnSpc>
            </a:pPr>
            <a:r>
              <a:rPr lang="en-US" sz="1050" dirty="0">
                <a:solidFill>
                  <a:srgbClr val="1E293B"/>
                </a:solidFill>
                <a:latin typeface="MiSans" pitchFamily="34" charset="0"/>
                <a:ea typeface="MiSans" pitchFamily="34" charset="-122"/>
                <a:cs typeface="MiSans" pitchFamily="34" charset="-120"/>
              </a:rPr>
              <a:t>H(X) = -Σ P(x)·log₂ P(x)</a:t>
            </a:r>
            <a:endParaRPr lang="en-US" sz="1600" dirty="0"/>
          </a:p>
        </p:txBody>
      </p:sp>
      <p:sp>
        <p:nvSpPr>
          <p:cNvPr id="17" name="Text 15"/>
          <p:cNvSpPr/>
          <p:nvPr/>
        </p:nvSpPr>
        <p:spPr>
          <a:xfrm>
            <a:off x="447675" y="3781425"/>
            <a:ext cx="3543300"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Average information content. Maximum for uniform distributions.</a:t>
            </a:r>
            <a:endParaRPr lang="en-US" sz="1600" dirty="0"/>
          </a:p>
        </p:txBody>
      </p:sp>
      <p:sp>
        <p:nvSpPr>
          <p:cNvPr id="18" name="Shape 16"/>
          <p:cNvSpPr/>
          <p:nvPr/>
        </p:nvSpPr>
        <p:spPr>
          <a:xfrm>
            <a:off x="4202013" y="785813"/>
            <a:ext cx="3790950" cy="2066925"/>
          </a:xfrm>
          <a:custGeom>
            <a:avLst/>
            <a:gdLst/>
            <a:ahLst/>
            <a:cxnLst/>
            <a:rect l="l" t="t" r="r" b="b"/>
            <a:pathLst>
              <a:path w="3790950" h="2066925">
                <a:moveTo>
                  <a:pt x="114301" y="0"/>
                </a:moveTo>
                <a:lnTo>
                  <a:pt x="3676649" y="0"/>
                </a:lnTo>
                <a:cubicBezTo>
                  <a:pt x="3739776" y="0"/>
                  <a:pt x="3790950" y="51174"/>
                  <a:pt x="3790950" y="114301"/>
                </a:cubicBezTo>
                <a:lnTo>
                  <a:pt x="3790950" y="1952624"/>
                </a:lnTo>
                <a:cubicBezTo>
                  <a:pt x="3790950" y="2015751"/>
                  <a:pt x="3739776" y="2066925"/>
                  <a:pt x="3676649" y="2066925"/>
                </a:cubicBezTo>
                <a:lnTo>
                  <a:pt x="114301" y="2066925"/>
                </a:lnTo>
                <a:cubicBezTo>
                  <a:pt x="51174" y="2066925"/>
                  <a:pt x="0" y="2015751"/>
                  <a:pt x="0" y="1952624"/>
                </a:cubicBezTo>
                <a:lnTo>
                  <a:pt x="0" y="114301"/>
                </a:lnTo>
                <a:cubicBezTo>
                  <a:pt x="0" y="51217"/>
                  <a:pt x="51217" y="0"/>
                  <a:pt x="114301" y="0"/>
                </a:cubicBezTo>
                <a:close/>
              </a:path>
            </a:pathLst>
          </a:custGeom>
          <a:solidFill>
            <a:srgbClr val="FFFBEB"/>
          </a:solidFill>
          <a:ln w="12700">
            <a:solidFill>
              <a:srgbClr val="FEE685"/>
            </a:solidFill>
            <a:prstDash val="solid"/>
          </a:ln>
        </p:spPr>
      </p:sp>
      <p:sp>
        <p:nvSpPr>
          <p:cNvPr id="19" name="Text 17"/>
          <p:cNvSpPr/>
          <p:nvPr/>
        </p:nvSpPr>
        <p:spPr>
          <a:xfrm>
            <a:off x="4359176" y="942975"/>
            <a:ext cx="3552825" cy="228600"/>
          </a:xfrm>
          <a:prstGeom prst="rect">
            <a:avLst/>
          </a:prstGeom>
          <a:noFill/>
          <a:ln/>
        </p:spPr>
        <p:txBody>
          <a:bodyPr wrap="square" lIns="0" tIns="0" rIns="0" bIns="0" rtlCol="0" anchor="ctr"/>
          <a:lstStyle/>
          <a:p>
            <a:pPr>
              <a:lnSpc>
                <a:spcPct val="130000"/>
              </a:lnSpc>
            </a:pPr>
            <a:r>
              <a:rPr lang="en-US" sz="1200" b="1" dirty="0">
                <a:solidFill>
                  <a:srgbClr val="BB4D00"/>
                </a:solidFill>
                <a:latin typeface="MiSans" pitchFamily="34" charset="0"/>
                <a:ea typeface="MiSans" pitchFamily="34" charset="-122"/>
                <a:cs typeface="MiSans" pitchFamily="34" charset="-120"/>
              </a:rPr>
              <a:t>Lexical Surprisal</a:t>
            </a:r>
            <a:endParaRPr lang="en-US" sz="1600" dirty="0"/>
          </a:p>
        </p:txBody>
      </p:sp>
      <p:sp>
        <p:nvSpPr>
          <p:cNvPr id="20" name="Shape 18"/>
          <p:cNvSpPr/>
          <p:nvPr/>
        </p:nvSpPr>
        <p:spPr>
          <a:xfrm>
            <a:off x="4359176" y="1247775"/>
            <a:ext cx="3476625" cy="419100"/>
          </a:xfrm>
          <a:custGeom>
            <a:avLst/>
            <a:gdLst/>
            <a:ahLst/>
            <a:cxnLst/>
            <a:rect l="l" t="t" r="r" b="b"/>
            <a:pathLst>
              <a:path w="3476625" h="419100">
                <a:moveTo>
                  <a:pt x="76201" y="0"/>
                </a:moveTo>
                <a:lnTo>
                  <a:pt x="3400424" y="0"/>
                </a:lnTo>
                <a:cubicBezTo>
                  <a:pt x="3442509" y="0"/>
                  <a:pt x="3476625" y="34116"/>
                  <a:pt x="3476625" y="76201"/>
                </a:cubicBezTo>
                <a:lnTo>
                  <a:pt x="3476625" y="342899"/>
                </a:lnTo>
                <a:cubicBezTo>
                  <a:pt x="3476625" y="384984"/>
                  <a:pt x="3442509" y="419100"/>
                  <a:pt x="3400424" y="419100"/>
                </a:cubicBezTo>
                <a:lnTo>
                  <a:pt x="76201" y="419100"/>
                </a:lnTo>
                <a:cubicBezTo>
                  <a:pt x="34116" y="419100"/>
                  <a:pt x="0" y="384984"/>
                  <a:pt x="0" y="342899"/>
                </a:cubicBezTo>
                <a:lnTo>
                  <a:pt x="0" y="76201"/>
                </a:lnTo>
                <a:cubicBezTo>
                  <a:pt x="0" y="34144"/>
                  <a:pt x="34144" y="0"/>
                  <a:pt x="76201" y="0"/>
                </a:cubicBezTo>
                <a:close/>
              </a:path>
            </a:pathLst>
          </a:custGeom>
          <a:solidFill>
            <a:srgbClr val="FFFFFF"/>
          </a:solidFill>
          <a:ln/>
        </p:spPr>
      </p:sp>
      <p:sp>
        <p:nvSpPr>
          <p:cNvPr id="21" name="Text 19"/>
          <p:cNvSpPr/>
          <p:nvPr/>
        </p:nvSpPr>
        <p:spPr>
          <a:xfrm>
            <a:off x="4440138" y="1362075"/>
            <a:ext cx="3314700" cy="190500"/>
          </a:xfrm>
          <a:prstGeom prst="rect">
            <a:avLst/>
          </a:prstGeom>
          <a:noFill/>
          <a:ln/>
        </p:spPr>
        <p:txBody>
          <a:bodyPr wrap="square" lIns="0" tIns="0" rIns="0" bIns="0" rtlCol="0" anchor="ctr"/>
          <a:lstStyle/>
          <a:p>
            <a:pPr algn="ctr">
              <a:lnSpc>
                <a:spcPct val="120000"/>
              </a:lnSpc>
            </a:pPr>
            <a:r>
              <a:rPr lang="en-US" sz="1050" dirty="0">
                <a:solidFill>
                  <a:srgbClr val="1E293B"/>
                </a:solidFill>
                <a:latin typeface="MiSans" pitchFamily="34" charset="0"/>
                <a:ea typeface="MiSans" pitchFamily="34" charset="-122"/>
                <a:cs typeface="MiSans" pitchFamily="34" charset="-120"/>
              </a:rPr>
              <a:t>S(wₖ₊₁) = -log₂ P(wₖ₊₁|wₖ₋₁,wₖ)</a:t>
            </a:r>
            <a:endParaRPr lang="en-US" sz="1600" dirty="0"/>
          </a:p>
        </p:txBody>
      </p:sp>
      <p:sp>
        <p:nvSpPr>
          <p:cNvPr id="22" name="Text 20"/>
          <p:cNvSpPr/>
          <p:nvPr/>
        </p:nvSpPr>
        <p:spPr>
          <a:xfrm>
            <a:off x="4359176" y="174307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How "surprising" is a word given previous two words?</a:t>
            </a:r>
            <a:endParaRPr lang="en-US" sz="1600" dirty="0"/>
          </a:p>
        </p:txBody>
      </p:sp>
      <p:sp>
        <p:nvSpPr>
          <p:cNvPr id="23" name="Shape 21"/>
          <p:cNvSpPr/>
          <p:nvPr/>
        </p:nvSpPr>
        <p:spPr>
          <a:xfrm>
            <a:off x="4363938" y="2014538"/>
            <a:ext cx="3467100" cy="314325"/>
          </a:xfrm>
          <a:custGeom>
            <a:avLst/>
            <a:gdLst/>
            <a:ahLst/>
            <a:cxnLst/>
            <a:rect l="l" t="t" r="r" b="b"/>
            <a:pathLst>
              <a:path w="3467100" h="314325">
                <a:moveTo>
                  <a:pt x="38099" y="0"/>
                </a:moveTo>
                <a:lnTo>
                  <a:pt x="3429001" y="0"/>
                </a:lnTo>
                <a:cubicBezTo>
                  <a:pt x="3450042" y="0"/>
                  <a:pt x="3467100" y="17058"/>
                  <a:pt x="3467100" y="38099"/>
                </a:cubicBezTo>
                <a:lnTo>
                  <a:pt x="3467100" y="276226"/>
                </a:lnTo>
                <a:cubicBezTo>
                  <a:pt x="3467100" y="297267"/>
                  <a:pt x="3450042" y="314325"/>
                  <a:pt x="3429001" y="314325"/>
                </a:cubicBezTo>
                <a:lnTo>
                  <a:pt x="38099" y="314325"/>
                </a:lnTo>
                <a:cubicBezTo>
                  <a:pt x="17058" y="314325"/>
                  <a:pt x="0" y="297267"/>
                  <a:pt x="0" y="276226"/>
                </a:cubicBezTo>
                <a:lnTo>
                  <a:pt x="0" y="38099"/>
                </a:lnTo>
                <a:cubicBezTo>
                  <a:pt x="0" y="17072"/>
                  <a:pt x="17072" y="0"/>
                  <a:pt x="38099" y="0"/>
                </a:cubicBezTo>
                <a:close/>
              </a:path>
            </a:pathLst>
          </a:custGeom>
          <a:solidFill>
            <a:srgbClr val="F0FDF4"/>
          </a:solidFill>
          <a:ln w="12700">
            <a:solidFill>
              <a:srgbClr val="B9F8CF"/>
            </a:solidFill>
            <a:prstDash val="solid"/>
          </a:ln>
        </p:spPr>
      </p:sp>
      <p:sp>
        <p:nvSpPr>
          <p:cNvPr id="24" name="Text 22"/>
          <p:cNvSpPr/>
          <p:nvPr/>
        </p:nvSpPr>
        <p:spPr>
          <a:xfrm>
            <a:off x="4444901" y="2095500"/>
            <a:ext cx="3362325" cy="152400"/>
          </a:xfrm>
          <a:prstGeom prst="rect">
            <a:avLst/>
          </a:prstGeom>
          <a:noFill/>
          <a:ln/>
        </p:spPr>
        <p:txBody>
          <a:bodyPr wrap="square" lIns="0" tIns="0" rIns="0" bIns="0" rtlCol="0" anchor="ctr"/>
          <a:lstStyle/>
          <a:p>
            <a:pPr>
              <a:lnSpc>
                <a:spcPct val="110000"/>
              </a:lnSpc>
            </a:pPr>
            <a:r>
              <a:rPr lang="en-US" sz="900" b="1" dirty="0">
                <a:solidFill>
                  <a:srgbClr val="1E293B"/>
                </a:solidFill>
                <a:latin typeface="MiSans" pitchFamily="34" charset="0"/>
                <a:ea typeface="MiSans" pitchFamily="34" charset="-122"/>
                <a:cs typeface="MiSans" pitchFamily="34" charset="-120"/>
              </a:rPr>
              <a:t>Low:</a:t>
            </a:r>
            <a:pPr>
              <a:lnSpc>
                <a:spcPct val="110000"/>
              </a:lnSpc>
            </a:pPr>
            <a:r>
              <a:rPr lang="en-US" sz="900" dirty="0">
                <a:solidFill>
                  <a:srgbClr val="1E293B"/>
                </a:solidFill>
                <a:latin typeface="MiSans" pitchFamily="34" charset="0"/>
                <a:ea typeface="MiSans" pitchFamily="34" charset="-122"/>
                <a:cs typeface="MiSans" pitchFamily="34" charset="-120"/>
              </a:rPr>
              <a:t> "है" after "राम खाता" → Expected</a:t>
            </a:r>
            <a:endParaRPr lang="en-US" sz="1600" dirty="0"/>
          </a:p>
        </p:txBody>
      </p:sp>
      <p:sp>
        <p:nvSpPr>
          <p:cNvPr id="25" name="Shape 23"/>
          <p:cNvSpPr/>
          <p:nvPr/>
        </p:nvSpPr>
        <p:spPr>
          <a:xfrm>
            <a:off x="4363938" y="2376488"/>
            <a:ext cx="3467100" cy="314325"/>
          </a:xfrm>
          <a:custGeom>
            <a:avLst/>
            <a:gdLst/>
            <a:ahLst/>
            <a:cxnLst/>
            <a:rect l="l" t="t" r="r" b="b"/>
            <a:pathLst>
              <a:path w="3467100" h="314325">
                <a:moveTo>
                  <a:pt x="38099" y="0"/>
                </a:moveTo>
                <a:lnTo>
                  <a:pt x="3429001" y="0"/>
                </a:lnTo>
                <a:cubicBezTo>
                  <a:pt x="3450042" y="0"/>
                  <a:pt x="3467100" y="17058"/>
                  <a:pt x="3467100" y="38099"/>
                </a:cubicBezTo>
                <a:lnTo>
                  <a:pt x="3467100" y="276226"/>
                </a:lnTo>
                <a:cubicBezTo>
                  <a:pt x="3467100" y="297267"/>
                  <a:pt x="3450042" y="314325"/>
                  <a:pt x="3429001" y="314325"/>
                </a:cubicBezTo>
                <a:lnTo>
                  <a:pt x="38099" y="314325"/>
                </a:lnTo>
                <a:cubicBezTo>
                  <a:pt x="17058" y="314325"/>
                  <a:pt x="0" y="297267"/>
                  <a:pt x="0" y="276226"/>
                </a:cubicBezTo>
                <a:lnTo>
                  <a:pt x="0" y="38099"/>
                </a:lnTo>
                <a:cubicBezTo>
                  <a:pt x="0" y="17072"/>
                  <a:pt x="17072" y="0"/>
                  <a:pt x="38099" y="0"/>
                </a:cubicBezTo>
                <a:close/>
              </a:path>
            </a:pathLst>
          </a:custGeom>
          <a:solidFill>
            <a:srgbClr val="FEF2F2"/>
          </a:solidFill>
          <a:ln w="12700">
            <a:solidFill>
              <a:srgbClr val="FFC9C9"/>
            </a:solidFill>
            <a:prstDash val="solid"/>
          </a:ln>
        </p:spPr>
      </p:sp>
      <p:sp>
        <p:nvSpPr>
          <p:cNvPr id="26" name="Text 24"/>
          <p:cNvSpPr/>
          <p:nvPr/>
        </p:nvSpPr>
        <p:spPr>
          <a:xfrm>
            <a:off x="4444901" y="2457450"/>
            <a:ext cx="3362325" cy="152400"/>
          </a:xfrm>
          <a:prstGeom prst="rect">
            <a:avLst/>
          </a:prstGeom>
          <a:noFill/>
          <a:ln/>
        </p:spPr>
        <p:txBody>
          <a:bodyPr wrap="square" lIns="0" tIns="0" rIns="0" bIns="0" rtlCol="0" anchor="ctr"/>
          <a:lstStyle/>
          <a:p>
            <a:pPr>
              <a:lnSpc>
                <a:spcPct val="110000"/>
              </a:lnSpc>
            </a:pPr>
            <a:r>
              <a:rPr lang="en-US" sz="900" b="1" dirty="0">
                <a:solidFill>
                  <a:srgbClr val="1E293B"/>
                </a:solidFill>
                <a:latin typeface="MiSans" pitchFamily="34" charset="0"/>
                <a:ea typeface="MiSans" pitchFamily="34" charset="-122"/>
                <a:cs typeface="MiSans" pitchFamily="34" charset="-120"/>
              </a:rPr>
              <a:t>High:</a:t>
            </a:r>
            <a:pPr>
              <a:lnSpc>
                <a:spcPct val="110000"/>
              </a:lnSpc>
            </a:pPr>
            <a:r>
              <a:rPr lang="en-US" sz="900" dirty="0">
                <a:solidFill>
                  <a:srgbClr val="1E293B"/>
                </a:solidFill>
                <a:latin typeface="MiSans" pitchFamily="34" charset="0"/>
                <a:ea typeface="MiSans" pitchFamily="34" charset="-122"/>
                <a:cs typeface="MiSans" pitchFamily="34" charset="-120"/>
              </a:rPr>
              <a:t> "गाता" after "राम खाता" → Unexpected</a:t>
            </a:r>
            <a:endParaRPr lang="en-US" sz="1600" dirty="0"/>
          </a:p>
        </p:txBody>
      </p:sp>
      <p:sp>
        <p:nvSpPr>
          <p:cNvPr id="27" name="Shape 25"/>
          <p:cNvSpPr/>
          <p:nvPr/>
        </p:nvSpPr>
        <p:spPr>
          <a:xfrm>
            <a:off x="4202013" y="2976563"/>
            <a:ext cx="3790950" cy="1419225"/>
          </a:xfrm>
          <a:custGeom>
            <a:avLst/>
            <a:gdLst/>
            <a:ahLst/>
            <a:cxnLst/>
            <a:rect l="l" t="t" r="r" b="b"/>
            <a:pathLst>
              <a:path w="3790950" h="1419225">
                <a:moveTo>
                  <a:pt x="114304" y="0"/>
                </a:moveTo>
                <a:lnTo>
                  <a:pt x="3676646" y="0"/>
                </a:lnTo>
                <a:cubicBezTo>
                  <a:pt x="3739774" y="0"/>
                  <a:pt x="3790950" y="51176"/>
                  <a:pt x="3790950" y="114304"/>
                </a:cubicBezTo>
                <a:lnTo>
                  <a:pt x="3790950" y="1304921"/>
                </a:lnTo>
                <a:cubicBezTo>
                  <a:pt x="3790950" y="1368049"/>
                  <a:pt x="3739774" y="1419225"/>
                  <a:pt x="3676646" y="1419225"/>
                </a:cubicBezTo>
                <a:lnTo>
                  <a:pt x="114304" y="1419225"/>
                </a:lnTo>
                <a:cubicBezTo>
                  <a:pt x="51176" y="1419225"/>
                  <a:pt x="0" y="1368049"/>
                  <a:pt x="0" y="1304921"/>
                </a:cubicBezTo>
                <a:lnTo>
                  <a:pt x="0" y="114304"/>
                </a:lnTo>
                <a:cubicBezTo>
                  <a:pt x="0" y="51218"/>
                  <a:pt x="51218" y="0"/>
                  <a:pt x="114304" y="0"/>
                </a:cubicBezTo>
                <a:close/>
              </a:path>
            </a:pathLst>
          </a:custGeom>
          <a:solidFill>
            <a:srgbClr val="F8FAFC"/>
          </a:solidFill>
          <a:ln w="12700">
            <a:solidFill>
              <a:srgbClr val="E2E8F0"/>
            </a:solidFill>
            <a:prstDash val="solid"/>
          </a:ln>
        </p:spPr>
      </p:sp>
      <p:sp>
        <p:nvSpPr>
          <p:cNvPr id="28" name="Text 26"/>
          <p:cNvSpPr/>
          <p:nvPr/>
        </p:nvSpPr>
        <p:spPr>
          <a:xfrm>
            <a:off x="4359176" y="3133725"/>
            <a:ext cx="3552825"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Syntactic Surprisal</a:t>
            </a:r>
            <a:endParaRPr lang="en-US" sz="1600" dirty="0"/>
          </a:p>
        </p:txBody>
      </p:sp>
      <p:sp>
        <p:nvSpPr>
          <p:cNvPr id="29" name="Text 27"/>
          <p:cNvSpPr/>
          <p:nvPr/>
        </p:nvSpPr>
        <p:spPr>
          <a:xfrm>
            <a:off x="4359176" y="3438525"/>
            <a:ext cx="3543300" cy="190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Based on grammar structure, not words:</a:t>
            </a:r>
            <a:endParaRPr lang="en-US" sz="1600" dirty="0"/>
          </a:p>
        </p:txBody>
      </p:sp>
      <p:sp>
        <p:nvSpPr>
          <p:cNvPr id="30" name="Shape 28"/>
          <p:cNvSpPr/>
          <p:nvPr/>
        </p:nvSpPr>
        <p:spPr>
          <a:xfrm>
            <a:off x="4359176" y="3705225"/>
            <a:ext cx="3476625" cy="304800"/>
          </a:xfrm>
          <a:custGeom>
            <a:avLst/>
            <a:gdLst/>
            <a:ahLst/>
            <a:cxnLst/>
            <a:rect l="l" t="t" r="r" b="b"/>
            <a:pathLst>
              <a:path w="3476625" h="304800">
                <a:moveTo>
                  <a:pt x="76200" y="0"/>
                </a:moveTo>
                <a:lnTo>
                  <a:pt x="3400425" y="0"/>
                </a:lnTo>
                <a:cubicBezTo>
                  <a:pt x="3442481" y="0"/>
                  <a:pt x="3476625" y="34144"/>
                  <a:pt x="3476625" y="76200"/>
                </a:cubicBezTo>
                <a:lnTo>
                  <a:pt x="3476625" y="228600"/>
                </a:lnTo>
                <a:cubicBezTo>
                  <a:pt x="3476625" y="270656"/>
                  <a:pt x="3442481" y="304800"/>
                  <a:pt x="3400425" y="304800"/>
                </a:cubicBezTo>
                <a:lnTo>
                  <a:pt x="76200" y="304800"/>
                </a:lnTo>
                <a:cubicBezTo>
                  <a:pt x="34144" y="304800"/>
                  <a:pt x="0" y="270656"/>
                  <a:pt x="0" y="228600"/>
                </a:cubicBezTo>
                <a:lnTo>
                  <a:pt x="0" y="76200"/>
                </a:lnTo>
                <a:cubicBezTo>
                  <a:pt x="0" y="34144"/>
                  <a:pt x="34144" y="0"/>
                  <a:pt x="76200" y="0"/>
                </a:cubicBezTo>
                <a:close/>
              </a:path>
            </a:pathLst>
          </a:custGeom>
          <a:solidFill>
            <a:srgbClr val="FFFFFF"/>
          </a:solidFill>
          <a:ln/>
        </p:spPr>
      </p:sp>
      <p:sp>
        <p:nvSpPr>
          <p:cNvPr id="31" name="Text 29"/>
          <p:cNvSpPr/>
          <p:nvPr/>
        </p:nvSpPr>
        <p:spPr>
          <a:xfrm>
            <a:off x="4435376" y="3781425"/>
            <a:ext cx="3381375"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State: "PROPN:nsubj|VERB:root"</a:t>
            </a:r>
            <a:endParaRPr lang="en-US" sz="1600" dirty="0"/>
          </a:p>
        </p:txBody>
      </p:sp>
      <p:sp>
        <p:nvSpPr>
          <p:cNvPr id="32" name="Text 30"/>
          <p:cNvSpPr/>
          <p:nvPr/>
        </p:nvSpPr>
        <p:spPr>
          <a:xfrm>
            <a:off x="4359176" y="4086225"/>
            <a:ext cx="353377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Computed via incremental dependency parser (Agrawal et al., 2017)</a:t>
            </a:r>
            <a:endParaRPr lang="en-US" sz="1600" dirty="0"/>
          </a:p>
        </p:txBody>
      </p:sp>
      <p:sp>
        <p:nvSpPr>
          <p:cNvPr id="33" name="Shape 31"/>
          <p:cNvSpPr/>
          <p:nvPr/>
        </p:nvSpPr>
        <p:spPr>
          <a:xfrm>
            <a:off x="8113663" y="785813"/>
            <a:ext cx="3790950" cy="1990725"/>
          </a:xfrm>
          <a:custGeom>
            <a:avLst/>
            <a:gdLst/>
            <a:ahLst/>
            <a:cxnLst/>
            <a:rect l="l" t="t" r="r" b="b"/>
            <a:pathLst>
              <a:path w="3790950" h="1990725">
                <a:moveTo>
                  <a:pt x="114307" y="0"/>
                </a:moveTo>
                <a:lnTo>
                  <a:pt x="3676643" y="0"/>
                </a:lnTo>
                <a:cubicBezTo>
                  <a:pt x="3739773" y="0"/>
                  <a:pt x="3790950" y="51177"/>
                  <a:pt x="3790950" y="114307"/>
                </a:cubicBezTo>
                <a:lnTo>
                  <a:pt x="3790950" y="1876418"/>
                </a:lnTo>
                <a:cubicBezTo>
                  <a:pt x="3790950" y="1939548"/>
                  <a:pt x="3739773" y="1990725"/>
                  <a:pt x="3676643" y="1990725"/>
                </a:cubicBezTo>
                <a:lnTo>
                  <a:pt x="114307" y="1990725"/>
                </a:lnTo>
                <a:cubicBezTo>
                  <a:pt x="51177" y="1990725"/>
                  <a:pt x="0" y="1939548"/>
                  <a:pt x="0" y="1876418"/>
                </a:cubicBezTo>
                <a:lnTo>
                  <a:pt x="0" y="114307"/>
                </a:lnTo>
                <a:cubicBezTo>
                  <a:pt x="0" y="51219"/>
                  <a:pt x="51219" y="0"/>
                  <a:pt x="114307" y="0"/>
                </a:cubicBezTo>
                <a:close/>
              </a:path>
            </a:pathLst>
          </a:custGeom>
          <a:solidFill>
            <a:srgbClr val="EFF6FF"/>
          </a:solidFill>
          <a:ln w="12700">
            <a:solidFill>
              <a:srgbClr val="BEDBFF"/>
            </a:solidFill>
            <a:prstDash val="solid"/>
          </a:ln>
        </p:spPr>
      </p:sp>
      <p:sp>
        <p:nvSpPr>
          <p:cNvPr id="34" name="Text 32"/>
          <p:cNvSpPr/>
          <p:nvPr/>
        </p:nvSpPr>
        <p:spPr>
          <a:xfrm>
            <a:off x="8270825" y="942975"/>
            <a:ext cx="3552825" cy="228600"/>
          </a:xfrm>
          <a:prstGeom prst="rect">
            <a:avLst/>
          </a:prstGeom>
          <a:noFill/>
          <a:ln/>
        </p:spPr>
        <p:txBody>
          <a:bodyPr wrap="square" lIns="0" tIns="0" rIns="0" bIns="0" rtlCol="0" anchor="ctr"/>
          <a:lstStyle/>
          <a:p>
            <a:pPr>
              <a:lnSpc>
                <a:spcPct val="130000"/>
              </a:lnSpc>
            </a:pPr>
            <a:r>
              <a:rPr lang="en-US" sz="1200" b="1" dirty="0">
                <a:solidFill>
                  <a:srgbClr val="1447E6"/>
                </a:solidFill>
                <a:latin typeface="MiSans" pitchFamily="34" charset="0"/>
                <a:ea typeface="MiSans" pitchFamily="34" charset="-122"/>
                <a:cs typeface="MiSans" pitchFamily="34" charset="-120"/>
              </a:rPr>
              <a:t>Trigram Model Training</a:t>
            </a:r>
            <a:endParaRPr lang="en-US" sz="1600" dirty="0"/>
          </a:p>
        </p:txBody>
      </p:sp>
      <p:sp>
        <p:nvSpPr>
          <p:cNvPr id="35" name="Shape 33"/>
          <p:cNvSpPr/>
          <p:nvPr/>
        </p:nvSpPr>
        <p:spPr>
          <a:xfrm>
            <a:off x="8270825" y="1247775"/>
            <a:ext cx="3476625" cy="990600"/>
          </a:xfrm>
          <a:custGeom>
            <a:avLst/>
            <a:gdLst/>
            <a:ahLst/>
            <a:cxnLst/>
            <a:rect l="l" t="t" r="r" b="b"/>
            <a:pathLst>
              <a:path w="3476625" h="990600">
                <a:moveTo>
                  <a:pt x="76197" y="0"/>
                </a:moveTo>
                <a:lnTo>
                  <a:pt x="3400428" y="0"/>
                </a:lnTo>
                <a:cubicBezTo>
                  <a:pt x="3442510" y="0"/>
                  <a:pt x="3476625" y="34115"/>
                  <a:pt x="3476625" y="76197"/>
                </a:cubicBezTo>
                <a:lnTo>
                  <a:pt x="3476625" y="914403"/>
                </a:lnTo>
                <a:cubicBezTo>
                  <a:pt x="3476625" y="956485"/>
                  <a:pt x="3442510" y="990600"/>
                  <a:pt x="3400428" y="990600"/>
                </a:cubicBezTo>
                <a:lnTo>
                  <a:pt x="76197" y="990600"/>
                </a:lnTo>
                <a:cubicBezTo>
                  <a:pt x="34115" y="990600"/>
                  <a:pt x="0" y="956485"/>
                  <a:pt x="0" y="914403"/>
                </a:cubicBezTo>
                <a:lnTo>
                  <a:pt x="0" y="76197"/>
                </a:lnTo>
                <a:cubicBezTo>
                  <a:pt x="0" y="34143"/>
                  <a:pt x="34143" y="0"/>
                  <a:pt x="76197" y="0"/>
                </a:cubicBezTo>
                <a:close/>
              </a:path>
            </a:pathLst>
          </a:custGeom>
          <a:solidFill>
            <a:srgbClr val="FFFFFF"/>
          </a:solidFill>
          <a:ln/>
        </p:spPr>
      </p:sp>
      <p:sp>
        <p:nvSpPr>
          <p:cNvPr id="36" name="Text 34"/>
          <p:cNvSpPr/>
          <p:nvPr/>
        </p:nvSpPr>
        <p:spPr>
          <a:xfrm>
            <a:off x="8385125" y="1362075"/>
            <a:ext cx="3314700"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Interpolation Smoothing:</a:t>
            </a:r>
            <a:endParaRPr lang="en-US" sz="1600" dirty="0"/>
          </a:p>
        </p:txBody>
      </p:sp>
      <p:sp>
        <p:nvSpPr>
          <p:cNvPr id="37" name="Text 35"/>
          <p:cNvSpPr/>
          <p:nvPr/>
        </p:nvSpPr>
        <p:spPr>
          <a:xfrm>
            <a:off x="8385125" y="1590675"/>
            <a:ext cx="942975"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Trigram (3-word):</a:t>
            </a:r>
            <a:endParaRPr lang="en-US" sz="1600" dirty="0"/>
          </a:p>
        </p:txBody>
      </p:sp>
      <p:sp>
        <p:nvSpPr>
          <p:cNvPr id="38" name="Text 36"/>
          <p:cNvSpPr/>
          <p:nvPr/>
        </p:nvSpPr>
        <p:spPr>
          <a:xfrm>
            <a:off x="11245304" y="1590675"/>
            <a:ext cx="438150" cy="152400"/>
          </a:xfrm>
          <a:prstGeom prst="rect">
            <a:avLst/>
          </a:prstGeom>
          <a:noFill/>
          <a:ln/>
        </p:spPr>
        <p:txBody>
          <a:bodyPr wrap="square" lIns="0" tIns="0" rIns="0" bIns="0" rtlCol="0" anchor="ctr"/>
          <a:lstStyle/>
          <a:p>
            <a:pPr>
              <a:lnSpc>
                <a:spcPct val="110000"/>
              </a:lnSpc>
            </a:pPr>
            <a:r>
              <a:rPr lang="en-US" sz="900" b="1" dirty="0">
                <a:solidFill>
                  <a:srgbClr val="155DFC"/>
                </a:solidFill>
                <a:latin typeface="MiSans" pitchFamily="34" charset="0"/>
                <a:ea typeface="MiSans" pitchFamily="34" charset="-122"/>
                <a:cs typeface="MiSans" pitchFamily="34" charset="-120"/>
              </a:rPr>
              <a:t>λ₃ = 0.6</a:t>
            </a:r>
            <a:endParaRPr lang="en-US" sz="1600" dirty="0"/>
          </a:p>
        </p:txBody>
      </p:sp>
      <p:sp>
        <p:nvSpPr>
          <p:cNvPr id="39" name="Text 37"/>
          <p:cNvSpPr/>
          <p:nvPr/>
        </p:nvSpPr>
        <p:spPr>
          <a:xfrm>
            <a:off x="8385125" y="1781175"/>
            <a:ext cx="904875"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Bigram (2-word):</a:t>
            </a:r>
            <a:endParaRPr lang="en-US" sz="1600" dirty="0"/>
          </a:p>
        </p:txBody>
      </p:sp>
      <p:sp>
        <p:nvSpPr>
          <p:cNvPr id="40" name="Text 38"/>
          <p:cNvSpPr/>
          <p:nvPr/>
        </p:nvSpPr>
        <p:spPr>
          <a:xfrm>
            <a:off x="11245304" y="1781175"/>
            <a:ext cx="438150" cy="152400"/>
          </a:xfrm>
          <a:prstGeom prst="rect">
            <a:avLst/>
          </a:prstGeom>
          <a:noFill/>
          <a:ln/>
        </p:spPr>
        <p:txBody>
          <a:bodyPr wrap="square" lIns="0" tIns="0" rIns="0" bIns="0" rtlCol="0" anchor="ctr"/>
          <a:lstStyle/>
          <a:p>
            <a:pPr>
              <a:lnSpc>
                <a:spcPct val="110000"/>
              </a:lnSpc>
            </a:pPr>
            <a:r>
              <a:rPr lang="en-US" sz="900" b="1" dirty="0">
                <a:solidFill>
                  <a:srgbClr val="009966"/>
                </a:solidFill>
                <a:latin typeface="MiSans" pitchFamily="34" charset="0"/>
                <a:ea typeface="MiSans" pitchFamily="34" charset="-122"/>
                <a:cs typeface="MiSans" pitchFamily="34" charset="-120"/>
              </a:rPr>
              <a:t>λ₂ = 0.3</a:t>
            </a:r>
            <a:endParaRPr lang="en-US" sz="1600" dirty="0"/>
          </a:p>
        </p:txBody>
      </p:sp>
      <p:sp>
        <p:nvSpPr>
          <p:cNvPr id="41" name="Text 39"/>
          <p:cNvSpPr/>
          <p:nvPr/>
        </p:nvSpPr>
        <p:spPr>
          <a:xfrm>
            <a:off x="8385125" y="1971675"/>
            <a:ext cx="981075"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Unigram (1-word):</a:t>
            </a:r>
            <a:endParaRPr lang="en-US" sz="1600" dirty="0"/>
          </a:p>
        </p:txBody>
      </p:sp>
      <p:sp>
        <p:nvSpPr>
          <p:cNvPr id="42" name="Text 40"/>
          <p:cNvSpPr/>
          <p:nvPr/>
        </p:nvSpPr>
        <p:spPr>
          <a:xfrm>
            <a:off x="11245304" y="1971675"/>
            <a:ext cx="438150" cy="152400"/>
          </a:xfrm>
          <a:prstGeom prst="rect">
            <a:avLst/>
          </a:prstGeom>
          <a:noFill/>
          <a:ln/>
        </p:spPr>
        <p:txBody>
          <a:bodyPr wrap="square" lIns="0" tIns="0" rIns="0" bIns="0" rtlCol="0" anchor="ctr"/>
          <a:lstStyle/>
          <a:p>
            <a:pPr>
              <a:lnSpc>
                <a:spcPct val="110000"/>
              </a:lnSpc>
            </a:pPr>
            <a:r>
              <a:rPr lang="en-US" sz="900" b="1" dirty="0">
                <a:solidFill>
                  <a:srgbClr val="E17100"/>
                </a:solidFill>
                <a:latin typeface="MiSans" pitchFamily="34" charset="0"/>
                <a:ea typeface="MiSans" pitchFamily="34" charset="-122"/>
                <a:cs typeface="MiSans" pitchFamily="34" charset="-120"/>
              </a:rPr>
              <a:t>λ₁ = 0.1</a:t>
            </a:r>
            <a:endParaRPr lang="en-US" sz="1600" dirty="0"/>
          </a:p>
        </p:txBody>
      </p:sp>
      <p:sp>
        <p:nvSpPr>
          <p:cNvPr id="43" name="Text 41"/>
          <p:cNvSpPr/>
          <p:nvPr/>
        </p:nvSpPr>
        <p:spPr>
          <a:xfrm>
            <a:off x="8270825" y="2314575"/>
            <a:ext cx="3533775" cy="3048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Good-Turing discounting for unseen combinations. Trained on 1M sentences from EMILLE corpus using SRILM toolkit.</a:t>
            </a:r>
            <a:endParaRPr lang="en-US" sz="1600" dirty="0"/>
          </a:p>
        </p:txBody>
      </p:sp>
      <p:sp>
        <p:nvSpPr>
          <p:cNvPr id="44" name="Shape 42"/>
          <p:cNvSpPr/>
          <p:nvPr/>
        </p:nvSpPr>
        <p:spPr>
          <a:xfrm>
            <a:off x="8113663" y="2900363"/>
            <a:ext cx="3790950" cy="1190625"/>
          </a:xfrm>
          <a:custGeom>
            <a:avLst/>
            <a:gdLst/>
            <a:ahLst/>
            <a:cxnLst/>
            <a:rect l="l" t="t" r="r" b="b"/>
            <a:pathLst>
              <a:path w="3790950" h="1190625">
                <a:moveTo>
                  <a:pt x="114300" y="0"/>
                </a:moveTo>
                <a:lnTo>
                  <a:pt x="3676650" y="0"/>
                </a:lnTo>
                <a:cubicBezTo>
                  <a:pt x="3739734" y="0"/>
                  <a:pt x="3790950" y="51216"/>
                  <a:pt x="3790950" y="114300"/>
                </a:cubicBezTo>
                <a:lnTo>
                  <a:pt x="3790950" y="1076325"/>
                </a:lnTo>
                <a:cubicBezTo>
                  <a:pt x="3790950" y="1139409"/>
                  <a:pt x="3739734" y="1190625"/>
                  <a:pt x="3676650" y="1190625"/>
                </a:cubicBezTo>
                <a:lnTo>
                  <a:pt x="114300" y="1190625"/>
                </a:lnTo>
                <a:cubicBezTo>
                  <a:pt x="51216" y="1190625"/>
                  <a:pt x="0" y="1139409"/>
                  <a:pt x="0" y="1076325"/>
                </a:cubicBezTo>
                <a:lnTo>
                  <a:pt x="0" y="114300"/>
                </a:lnTo>
                <a:cubicBezTo>
                  <a:pt x="0" y="51216"/>
                  <a:pt x="51216" y="0"/>
                  <a:pt x="114300" y="0"/>
                </a:cubicBezTo>
                <a:close/>
              </a:path>
            </a:pathLst>
          </a:custGeom>
          <a:solidFill>
            <a:srgbClr val="F8FAFC"/>
          </a:solidFill>
          <a:ln w="12700">
            <a:solidFill>
              <a:srgbClr val="E2E8F0"/>
            </a:solidFill>
            <a:prstDash val="solid"/>
          </a:ln>
        </p:spPr>
      </p:sp>
      <p:sp>
        <p:nvSpPr>
          <p:cNvPr id="45" name="Text 43"/>
          <p:cNvSpPr/>
          <p:nvPr/>
        </p:nvSpPr>
        <p:spPr>
          <a:xfrm>
            <a:off x="8270825" y="3057525"/>
            <a:ext cx="3552825"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Key Insight</a:t>
            </a:r>
            <a:endParaRPr lang="en-US" sz="1600" dirty="0"/>
          </a:p>
        </p:txBody>
      </p:sp>
      <p:sp>
        <p:nvSpPr>
          <p:cNvPr id="46" name="Text 44"/>
          <p:cNvSpPr/>
          <p:nvPr/>
        </p:nvSpPr>
        <p:spPr>
          <a:xfrm>
            <a:off x="8270825" y="3362325"/>
            <a:ext cx="3543300" cy="5715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Surprisal </a:t>
            </a:r>
            <a:pPr>
              <a:lnSpc>
                <a:spcPct val="120000"/>
              </a:lnSpc>
            </a:pPr>
            <a:r>
              <a:rPr lang="en-US" sz="1050" b="1" dirty="0">
                <a:solidFill>
                  <a:srgbClr val="314158"/>
                </a:solidFill>
                <a:latin typeface="MiSans" pitchFamily="34" charset="0"/>
                <a:ea typeface="MiSans" pitchFamily="34" charset="-122"/>
                <a:cs typeface="MiSans" pitchFamily="34" charset="-120"/>
              </a:rPr>
              <a:t>predicts processing difficulty</a:t>
            </a:r>
            <a:pPr>
              <a:lnSpc>
                <a:spcPct val="120000"/>
              </a:lnSpc>
            </a:pPr>
            <a:r>
              <a:rPr lang="en-US" sz="1050" dirty="0">
                <a:solidFill>
                  <a:srgbClr val="314158"/>
                </a:solidFill>
                <a:latin typeface="MiSans" pitchFamily="34" charset="0"/>
                <a:ea typeface="MiSans" pitchFamily="34" charset="-122"/>
                <a:cs typeface="MiSans" pitchFamily="34" charset="-120"/>
              </a:rPr>
              <a:t> - higher surprisal words take longer to read/process (Hale, 2001; Levy, 2008).</a:t>
            </a:r>
            <a:endParaRPr lang="en-US" sz="1600" dirty="0"/>
          </a:p>
        </p:txBody>
      </p:sp>
    </p:spTree>
  </p:cSld>
  <p:clrMapOvr>
    <a:masterClrMapping/>
  </p:clrMapOvr>
  <p:transition>
    <p:fade/>
    <p:spd val="med"/>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9810FA"/>
          </a:solidFill>
          <a:ln/>
        </p:spPr>
      </p:sp>
      <p:sp>
        <p:nvSpPr>
          <p:cNvPr id="3" name="Shape 1"/>
          <p:cNvSpPr/>
          <p:nvPr/>
        </p:nvSpPr>
        <p:spPr>
          <a:xfrm>
            <a:off x="409575" y="400050"/>
            <a:ext cx="133350" cy="152400"/>
          </a:xfrm>
          <a:custGeom>
            <a:avLst/>
            <a:gdLst/>
            <a:ahLst/>
            <a:cxnLst/>
            <a:rect l="l" t="t" r="r" b="b"/>
            <a:pathLst>
              <a:path w="133350" h="152400">
                <a:moveTo>
                  <a:pt x="298" y="131475"/>
                </a:moveTo>
                <a:cubicBezTo>
                  <a:pt x="1637" y="137964"/>
                  <a:pt x="7382" y="142875"/>
                  <a:pt x="14288" y="142875"/>
                </a:cubicBezTo>
                <a:lnTo>
                  <a:pt x="119062" y="142875"/>
                </a:lnTo>
                <a:cubicBezTo>
                  <a:pt x="126950" y="142875"/>
                  <a:pt x="133350" y="136475"/>
                  <a:pt x="133350" y="128588"/>
                </a:cubicBezTo>
                <a:lnTo>
                  <a:pt x="133350" y="100013"/>
                </a:lnTo>
                <a:cubicBezTo>
                  <a:pt x="133350" y="92125"/>
                  <a:pt x="126950" y="85725"/>
                  <a:pt x="119062" y="85725"/>
                </a:cubicBezTo>
                <a:lnTo>
                  <a:pt x="104775" y="85725"/>
                </a:lnTo>
                <a:lnTo>
                  <a:pt x="104775" y="107156"/>
                </a:lnTo>
                <a:cubicBezTo>
                  <a:pt x="104775" y="111115"/>
                  <a:pt x="101590" y="114300"/>
                  <a:pt x="97631" y="114300"/>
                </a:cubicBezTo>
                <a:cubicBezTo>
                  <a:pt x="93672" y="114300"/>
                  <a:pt x="90488" y="111115"/>
                  <a:pt x="90488" y="107156"/>
                </a:cubicBezTo>
                <a:lnTo>
                  <a:pt x="90488" y="85725"/>
                </a:lnTo>
                <a:lnTo>
                  <a:pt x="71438" y="85725"/>
                </a:lnTo>
                <a:lnTo>
                  <a:pt x="71438" y="107156"/>
                </a:lnTo>
                <a:cubicBezTo>
                  <a:pt x="71438" y="111115"/>
                  <a:pt x="68253" y="114300"/>
                  <a:pt x="64294" y="114300"/>
                </a:cubicBezTo>
                <a:cubicBezTo>
                  <a:pt x="60335" y="114300"/>
                  <a:pt x="57150" y="111115"/>
                  <a:pt x="57150" y="107156"/>
                </a:cubicBezTo>
                <a:lnTo>
                  <a:pt x="57150" y="85725"/>
                </a:lnTo>
                <a:lnTo>
                  <a:pt x="35719" y="85725"/>
                </a:lnTo>
                <a:cubicBezTo>
                  <a:pt x="31760" y="85725"/>
                  <a:pt x="28575" y="82540"/>
                  <a:pt x="28575" y="78581"/>
                </a:cubicBezTo>
                <a:cubicBezTo>
                  <a:pt x="28575" y="74622"/>
                  <a:pt x="31760" y="71438"/>
                  <a:pt x="35719" y="71438"/>
                </a:cubicBezTo>
                <a:lnTo>
                  <a:pt x="57150" y="71438"/>
                </a:lnTo>
                <a:lnTo>
                  <a:pt x="57150" y="52388"/>
                </a:lnTo>
                <a:lnTo>
                  <a:pt x="35719" y="52388"/>
                </a:lnTo>
                <a:cubicBezTo>
                  <a:pt x="31760" y="52388"/>
                  <a:pt x="28575" y="49203"/>
                  <a:pt x="28575" y="45244"/>
                </a:cubicBezTo>
                <a:cubicBezTo>
                  <a:pt x="28575" y="41285"/>
                  <a:pt x="31760" y="38100"/>
                  <a:pt x="35719" y="38100"/>
                </a:cubicBezTo>
                <a:lnTo>
                  <a:pt x="57150" y="38100"/>
                </a:lnTo>
                <a:lnTo>
                  <a:pt x="57150" y="23813"/>
                </a:lnTo>
                <a:cubicBezTo>
                  <a:pt x="57150" y="15925"/>
                  <a:pt x="50750" y="9525"/>
                  <a:pt x="42863" y="9525"/>
                </a:cubicBezTo>
                <a:lnTo>
                  <a:pt x="14288" y="9525"/>
                </a:lnTo>
                <a:cubicBezTo>
                  <a:pt x="6400" y="9525"/>
                  <a:pt x="0" y="15925"/>
                  <a:pt x="0" y="23813"/>
                </a:cubicBezTo>
                <a:lnTo>
                  <a:pt x="0" y="128588"/>
                </a:lnTo>
                <a:cubicBezTo>
                  <a:pt x="0" y="129570"/>
                  <a:pt x="89" y="130552"/>
                  <a:pt x="298" y="131475"/>
                </a:cubicBezTo>
                <a:close/>
              </a:path>
            </a:pathLst>
          </a:custGeom>
          <a:solidFill>
            <a:srgbClr val="FFFFFF"/>
          </a:solidFill>
          <a:ln/>
        </p:spPr>
      </p:sp>
      <p:sp>
        <p:nvSpPr>
          <p:cNvPr id="4" name="Text 2"/>
          <p:cNvSpPr/>
          <p:nvPr/>
        </p:nvSpPr>
        <p:spPr>
          <a:xfrm>
            <a:off x="781050" y="304800"/>
            <a:ext cx="3267075"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The Five UID Measures</a:t>
            </a:r>
            <a:endParaRPr lang="en-US" sz="1600" dirty="0"/>
          </a:p>
        </p:txBody>
      </p:sp>
      <p:sp>
        <p:nvSpPr>
          <p:cNvPr id="5" name="Text 3"/>
          <p:cNvSpPr/>
          <p:nvPr/>
        </p:nvSpPr>
        <p:spPr>
          <a:xfrm>
            <a:off x="285750" y="781050"/>
            <a:ext cx="11687175" cy="190500"/>
          </a:xfrm>
          <a:prstGeom prst="rect">
            <a:avLst/>
          </a:prstGeom>
          <a:noFill/>
          <a:ln/>
        </p:spPr>
        <p:txBody>
          <a:bodyPr wrap="square" lIns="0" tIns="0" rIns="0" bIns="0" rtlCol="0" anchor="ctr"/>
          <a:lstStyle/>
          <a:p>
            <a:pPr>
              <a:lnSpc>
                <a:spcPct val="120000"/>
              </a:lnSpc>
            </a:pPr>
            <a:r>
              <a:rPr lang="en-US" sz="1050" dirty="0">
                <a:solidFill>
                  <a:srgbClr val="45556C"/>
                </a:solidFill>
                <a:latin typeface="MiSans" pitchFamily="34" charset="0"/>
                <a:ea typeface="MiSans" pitchFamily="34" charset="-122"/>
                <a:cs typeface="MiSans" pitchFamily="34" charset="-120"/>
              </a:rPr>
              <a:t>Notation: N = words, idᵢ = info density of word i, μ = mean info density</a:t>
            </a:r>
            <a:endParaRPr lang="en-US" sz="1600" dirty="0"/>
          </a:p>
        </p:txBody>
      </p:sp>
      <p:sp>
        <p:nvSpPr>
          <p:cNvPr id="6" name="Shape 4"/>
          <p:cNvSpPr/>
          <p:nvPr/>
        </p:nvSpPr>
        <p:spPr>
          <a:xfrm>
            <a:off x="304800" y="1085850"/>
            <a:ext cx="5734050" cy="1485900"/>
          </a:xfrm>
          <a:custGeom>
            <a:avLst/>
            <a:gdLst/>
            <a:ahLst/>
            <a:cxnLst/>
            <a:rect l="l" t="t" r="r" b="b"/>
            <a:pathLst>
              <a:path w="5734050" h="1485900">
                <a:moveTo>
                  <a:pt x="38100" y="0"/>
                </a:moveTo>
                <a:lnTo>
                  <a:pt x="5619755" y="0"/>
                </a:lnTo>
                <a:cubicBezTo>
                  <a:pt x="5682836" y="0"/>
                  <a:pt x="5734050" y="51214"/>
                  <a:pt x="5734050" y="114295"/>
                </a:cubicBezTo>
                <a:lnTo>
                  <a:pt x="5734050" y="1371605"/>
                </a:lnTo>
                <a:cubicBezTo>
                  <a:pt x="5734050" y="1434686"/>
                  <a:pt x="5682836" y="1485900"/>
                  <a:pt x="5619755" y="1485900"/>
                </a:cubicBezTo>
                <a:lnTo>
                  <a:pt x="38100" y="1485900"/>
                </a:lnTo>
                <a:cubicBezTo>
                  <a:pt x="17072" y="1485900"/>
                  <a:pt x="0" y="1468828"/>
                  <a:pt x="0" y="1447800"/>
                </a:cubicBezTo>
                <a:lnTo>
                  <a:pt x="0" y="38100"/>
                </a:lnTo>
                <a:cubicBezTo>
                  <a:pt x="0" y="17072"/>
                  <a:pt x="17072" y="0"/>
                  <a:pt x="38100" y="0"/>
                </a:cubicBezTo>
                <a:close/>
              </a:path>
            </a:pathLst>
          </a:custGeom>
          <a:gradFill rotWithShape="1" flip="none">
            <a:gsLst>
              <a:gs pos="0">
                <a:srgbClr val="EFF6FF"/>
              </a:gs>
              <a:gs pos="100000">
                <a:srgbClr val="DBEAFE"/>
              </a:gs>
            </a:gsLst>
            <a:lin ang="0" scaled="1"/>
          </a:gradFill>
          <a:ln/>
        </p:spPr>
      </p:sp>
      <p:sp>
        <p:nvSpPr>
          <p:cNvPr id="7" name="Shape 5"/>
          <p:cNvSpPr/>
          <p:nvPr/>
        </p:nvSpPr>
        <p:spPr>
          <a:xfrm>
            <a:off x="304800" y="1085850"/>
            <a:ext cx="38100" cy="1485900"/>
          </a:xfrm>
          <a:custGeom>
            <a:avLst/>
            <a:gdLst/>
            <a:ahLst/>
            <a:cxnLst/>
            <a:rect l="l" t="t" r="r" b="b"/>
            <a:pathLst>
              <a:path w="38100" h="1485900">
                <a:moveTo>
                  <a:pt x="38100" y="0"/>
                </a:moveTo>
                <a:lnTo>
                  <a:pt x="38100" y="0"/>
                </a:lnTo>
                <a:lnTo>
                  <a:pt x="38100" y="1485900"/>
                </a:lnTo>
                <a:lnTo>
                  <a:pt x="38100" y="1485900"/>
                </a:lnTo>
                <a:cubicBezTo>
                  <a:pt x="17072" y="1485900"/>
                  <a:pt x="0" y="1468828"/>
                  <a:pt x="0" y="1447800"/>
                </a:cubicBezTo>
                <a:lnTo>
                  <a:pt x="0" y="38100"/>
                </a:lnTo>
                <a:cubicBezTo>
                  <a:pt x="0" y="17072"/>
                  <a:pt x="17072" y="0"/>
                  <a:pt x="38100" y="0"/>
                </a:cubicBezTo>
                <a:close/>
              </a:path>
            </a:pathLst>
          </a:custGeom>
          <a:solidFill>
            <a:srgbClr val="2B7FFF"/>
          </a:solidFill>
          <a:ln/>
        </p:spPr>
      </p:sp>
      <p:sp>
        <p:nvSpPr>
          <p:cNvPr id="8" name="Shape 6"/>
          <p:cNvSpPr/>
          <p:nvPr/>
        </p:nvSpPr>
        <p:spPr>
          <a:xfrm>
            <a:off x="476250" y="1238250"/>
            <a:ext cx="304800" cy="304800"/>
          </a:xfrm>
          <a:custGeom>
            <a:avLst/>
            <a:gdLst/>
            <a:ahLst/>
            <a:cxnLst/>
            <a:rect l="l" t="t" r="r" b="b"/>
            <a:pathLst>
              <a:path w="304800" h="304800">
                <a:moveTo>
                  <a:pt x="76200" y="0"/>
                </a:moveTo>
                <a:lnTo>
                  <a:pt x="228600" y="0"/>
                </a:lnTo>
                <a:cubicBezTo>
                  <a:pt x="270656" y="0"/>
                  <a:pt x="304800" y="34144"/>
                  <a:pt x="304800" y="76200"/>
                </a:cubicBezTo>
                <a:lnTo>
                  <a:pt x="304800" y="228600"/>
                </a:lnTo>
                <a:cubicBezTo>
                  <a:pt x="304800" y="270656"/>
                  <a:pt x="270656" y="304800"/>
                  <a:pt x="228600" y="304800"/>
                </a:cubicBezTo>
                <a:lnTo>
                  <a:pt x="76200" y="304800"/>
                </a:lnTo>
                <a:cubicBezTo>
                  <a:pt x="34144" y="304800"/>
                  <a:pt x="0" y="270656"/>
                  <a:pt x="0" y="228600"/>
                </a:cubicBezTo>
                <a:lnTo>
                  <a:pt x="0" y="76200"/>
                </a:lnTo>
                <a:cubicBezTo>
                  <a:pt x="0" y="34144"/>
                  <a:pt x="34144" y="0"/>
                  <a:pt x="76200" y="0"/>
                </a:cubicBezTo>
                <a:close/>
              </a:path>
            </a:pathLst>
          </a:custGeom>
          <a:solidFill>
            <a:srgbClr val="155DFC"/>
          </a:solidFill>
          <a:ln/>
        </p:spPr>
      </p:sp>
      <p:sp>
        <p:nvSpPr>
          <p:cNvPr id="9" name="Text 7"/>
          <p:cNvSpPr/>
          <p:nvPr/>
        </p:nvSpPr>
        <p:spPr>
          <a:xfrm>
            <a:off x="442913" y="1238250"/>
            <a:ext cx="371475" cy="304800"/>
          </a:xfrm>
          <a:prstGeom prst="rect">
            <a:avLst/>
          </a:prstGeom>
          <a:noFill/>
          <a:ln/>
        </p:spPr>
        <p:txBody>
          <a:bodyPr wrap="square" lIns="0" tIns="0" rIns="0" bIns="0" rtlCol="0" anchor="ctr"/>
          <a:lstStyle/>
          <a:p>
            <a:pPr algn="ctr">
              <a:lnSpc>
                <a:spcPct val="120000"/>
              </a:lnSpc>
            </a:pPr>
            <a:r>
              <a:rPr lang="en-US" sz="1050" b="1" dirty="0">
                <a:solidFill>
                  <a:srgbClr val="FFFFFF"/>
                </a:solidFill>
                <a:latin typeface="MiSans" pitchFamily="34" charset="0"/>
                <a:ea typeface="MiSans" pitchFamily="34" charset="-122"/>
                <a:cs typeface="MiSans" pitchFamily="34" charset="-120"/>
              </a:rPr>
              <a:t>1</a:t>
            </a:r>
            <a:endParaRPr lang="en-US" sz="1600" dirty="0"/>
          </a:p>
        </p:txBody>
      </p:sp>
      <p:sp>
        <p:nvSpPr>
          <p:cNvPr id="10" name="Text 8"/>
          <p:cNvSpPr/>
          <p:nvPr/>
        </p:nvSpPr>
        <p:spPr>
          <a:xfrm>
            <a:off x="857250" y="1257300"/>
            <a:ext cx="2200275" cy="266700"/>
          </a:xfrm>
          <a:prstGeom prst="rect">
            <a:avLst/>
          </a:prstGeom>
          <a:noFill/>
          <a:ln/>
        </p:spPr>
        <p:txBody>
          <a:bodyPr wrap="square" lIns="0" tIns="0" rIns="0" bIns="0" rtlCol="0" anchor="ctr"/>
          <a:lstStyle/>
          <a:p>
            <a:pPr>
              <a:lnSpc>
                <a:spcPct val="130000"/>
              </a:lnSpc>
            </a:pPr>
            <a:r>
              <a:rPr lang="en-US" sz="1350" b="1" dirty="0">
                <a:solidFill>
                  <a:srgbClr val="1447E6"/>
                </a:solidFill>
                <a:latin typeface="MiSans" pitchFamily="34" charset="0"/>
                <a:ea typeface="MiSans" pitchFamily="34" charset="-122"/>
                <a:cs typeface="MiSans" pitchFamily="34" charset="-120"/>
              </a:rPr>
              <a:t>UIDglob (Global Variance)</a:t>
            </a:r>
            <a:endParaRPr lang="en-US" sz="1600" dirty="0"/>
          </a:p>
        </p:txBody>
      </p:sp>
      <p:sp>
        <p:nvSpPr>
          <p:cNvPr id="11" name="Shape 9"/>
          <p:cNvSpPr/>
          <p:nvPr/>
        </p:nvSpPr>
        <p:spPr>
          <a:xfrm>
            <a:off x="476250" y="1619250"/>
            <a:ext cx="5410200" cy="342900"/>
          </a:xfrm>
          <a:custGeom>
            <a:avLst/>
            <a:gdLst/>
            <a:ahLst/>
            <a:cxnLst/>
            <a:rect l="l" t="t" r="r" b="b"/>
            <a:pathLst>
              <a:path w="5410200" h="342900">
                <a:moveTo>
                  <a:pt x="76199" y="0"/>
                </a:moveTo>
                <a:lnTo>
                  <a:pt x="5334001" y="0"/>
                </a:lnTo>
                <a:cubicBezTo>
                  <a:pt x="5376084" y="0"/>
                  <a:pt x="5410200" y="34116"/>
                  <a:pt x="5410200" y="76199"/>
                </a:cubicBezTo>
                <a:lnTo>
                  <a:pt x="5410200" y="266701"/>
                </a:lnTo>
                <a:cubicBezTo>
                  <a:pt x="5410200" y="308784"/>
                  <a:pt x="5376084" y="342900"/>
                  <a:pt x="533400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solidFill>
          <a:ln/>
        </p:spPr>
      </p:sp>
      <p:sp>
        <p:nvSpPr>
          <p:cNvPr id="12" name="Text 10"/>
          <p:cNvSpPr/>
          <p:nvPr/>
        </p:nvSpPr>
        <p:spPr>
          <a:xfrm>
            <a:off x="442913" y="1619250"/>
            <a:ext cx="5476875" cy="342900"/>
          </a:xfrm>
          <a:prstGeom prst="rect">
            <a:avLst/>
          </a:prstGeom>
          <a:noFill/>
          <a:ln/>
        </p:spPr>
        <p:txBody>
          <a:bodyPr wrap="square" lIns="76200" tIns="76200" rIns="76200" bIns="76200" rtlCol="0" anchor="ctr"/>
          <a:lstStyle/>
          <a:p>
            <a:pPr algn="ctr">
              <a:lnSpc>
                <a:spcPct val="120000"/>
              </a:lnSpc>
            </a:pPr>
            <a:r>
              <a:rPr lang="en-US" sz="1050" dirty="0">
                <a:solidFill>
                  <a:srgbClr val="1E293B"/>
                </a:solidFill>
                <a:latin typeface="MiSans" pitchFamily="34" charset="0"/>
                <a:ea typeface="MiSans" pitchFamily="34" charset="-122"/>
                <a:cs typeface="MiSans" pitchFamily="34" charset="-120"/>
              </a:rPr>
              <a:t>UIDglob = -1/N Σ(idᵢ - μ)²</a:t>
            </a:r>
            <a:endParaRPr lang="en-US" sz="1600" dirty="0"/>
          </a:p>
        </p:txBody>
      </p:sp>
      <p:sp>
        <p:nvSpPr>
          <p:cNvPr id="13" name="Text 11"/>
          <p:cNvSpPr/>
          <p:nvPr/>
        </p:nvSpPr>
        <p:spPr>
          <a:xfrm>
            <a:off x="476250" y="2038350"/>
            <a:ext cx="5476875" cy="3810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Negative variance</a:t>
            </a:r>
            <a:pPr>
              <a:lnSpc>
                <a:spcPct val="120000"/>
              </a:lnSpc>
            </a:pPr>
            <a:r>
              <a:rPr lang="en-US" sz="1050" dirty="0">
                <a:solidFill>
                  <a:srgbClr val="314158"/>
                </a:solidFill>
                <a:latin typeface="MiSans" pitchFamily="34" charset="0"/>
                <a:ea typeface="MiSans" pitchFamily="34" charset="-122"/>
                <a:cs typeface="MiSans" pitchFamily="34" charset="-120"/>
              </a:rPr>
              <a:t> across whole sentence. Measures how much each word differs from average. Higher (less negative) = more uniform.</a:t>
            </a:r>
            <a:endParaRPr lang="en-US" sz="1600" dirty="0"/>
          </a:p>
        </p:txBody>
      </p:sp>
      <p:sp>
        <p:nvSpPr>
          <p:cNvPr id="14" name="Shape 12"/>
          <p:cNvSpPr/>
          <p:nvPr/>
        </p:nvSpPr>
        <p:spPr>
          <a:xfrm>
            <a:off x="304800" y="2686050"/>
            <a:ext cx="5734050" cy="1485900"/>
          </a:xfrm>
          <a:custGeom>
            <a:avLst/>
            <a:gdLst/>
            <a:ahLst/>
            <a:cxnLst/>
            <a:rect l="l" t="t" r="r" b="b"/>
            <a:pathLst>
              <a:path w="5734050" h="1485900">
                <a:moveTo>
                  <a:pt x="38100" y="0"/>
                </a:moveTo>
                <a:lnTo>
                  <a:pt x="5619755" y="0"/>
                </a:lnTo>
                <a:cubicBezTo>
                  <a:pt x="5682836" y="0"/>
                  <a:pt x="5734050" y="51214"/>
                  <a:pt x="5734050" y="114295"/>
                </a:cubicBezTo>
                <a:lnTo>
                  <a:pt x="5734050" y="1371605"/>
                </a:lnTo>
                <a:cubicBezTo>
                  <a:pt x="5734050" y="1434686"/>
                  <a:pt x="5682836" y="1485900"/>
                  <a:pt x="5619755" y="1485900"/>
                </a:cubicBezTo>
                <a:lnTo>
                  <a:pt x="38100" y="1485900"/>
                </a:lnTo>
                <a:cubicBezTo>
                  <a:pt x="17072" y="1485900"/>
                  <a:pt x="0" y="1468828"/>
                  <a:pt x="0" y="1447800"/>
                </a:cubicBezTo>
                <a:lnTo>
                  <a:pt x="0" y="38100"/>
                </a:lnTo>
                <a:cubicBezTo>
                  <a:pt x="0" y="17072"/>
                  <a:pt x="17072" y="0"/>
                  <a:pt x="38100" y="0"/>
                </a:cubicBezTo>
                <a:close/>
              </a:path>
            </a:pathLst>
          </a:custGeom>
          <a:gradFill rotWithShape="1" flip="none">
            <a:gsLst>
              <a:gs pos="0">
                <a:srgbClr val="ECFDF5"/>
              </a:gs>
              <a:gs pos="100000">
                <a:srgbClr val="D0FAE5"/>
              </a:gs>
            </a:gsLst>
            <a:lin ang="0" scaled="1"/>
          </a:gradFill>
          <a:ln/>
        </p:spPr>
      </p:sp>
      <p:sp>
        <p:nvSpPr>
          <p:cNvPr id="15" name="Shape 13"/>
          <p:cNvSpPr/>
          <p:nvPr/>
        </p:nvSpPr>
        <p:spPr>
          <a:xfrm>
            <a:off x="304800" y="2686050"/>
            <a:ext cx="38100" cy="1485900"/>
          </a:xfrm>
          <a:custGeom>
            <a:avLst/>
            <a:gdLst/>
            <a:ahLst/>
            <a:cxnLst/>
            <a:rect l="l" t="t" r="r" b="b"/>
            <a:pathLst>
              <a:path w="38100" h="1485900">
                <a:moveTo>
                  <a:pt x="38100" y="0"/>
                </a:moveTo>
                <a:lnTo>
                  <a:pt x="38100" y="0"/>
                </a:lnTo>
                <a:lnTo>
                  <a:pt x="38100" y="1485900"/>
                </a:lnTo>
                <a:lnTo>
                  <a:pt x="38100" y="1485900"/>
                </a:lnTo>
                <a:cubicBezTo>
                  <a:pt x="17072" y="1485900"/>
                  <a:pt x="0" y="1468828"/>
                  <a:pt x="0" y="1447800"/>
                </a:cubicBezTo>
                <a:lnTo>
                  <a:pt x="0" y="38100"/>
                </a:lnTo>
                <a:cubicBezTo>
                  <a:pt x="0" y="17072"/>
                  <a:pt x="17072" y="0"/>
                  <a:pt x="38100" y="0"/>
                </a:cubicBezTo>
                <a:close/>
              </a:path>
            </a:pathLst>
          </a:custGeom>
          <a:solidFill>
            <a:srgbClr val="00BC7D"/>
          </a:solidFill>
          <a:ln/>
        </p:spPr>
      </p:sp>
      <p:sp>
        <p:nvSpPr>
          <p:cNvPr id="16" name="Shape 14"/>
          <p:cNvSpPr/>
          <p:nvPr/>
        </p:nvSpPr>
        <p:spPr>
          <a:xfrm>
            <a:off x="476250" y="2838450"/>
            <a:ext cx="304800" cy="304800"/>
          </a:xfrm>
          <a:custGeom>
            <a:avLst/>
            <a:gdLst/>
            <a:ahLst/>
            <a:cxnLst/>
            <a:rect l="l" t="t" r="r" b="b"/>
            <a:pathLst>
              <a:path w="304800" h="304800">
                <a:moveTo>
                  <a:pt x="76200" y="0"/>
                </a:moveTo>
                <a:lnTo>
                  <a:pt x="228600" y="0"/>
                </a:lnTo>
                <a:cubicBezTo>
                  <a:pt x="270656" y="0"/>
                  <a:pt x="304800" y="34144"/>
                  <a:pt x="304800" y="76200"/>
                </a:cubicBezTo>
                <a:lnTo>
                  <a:pt x="304800" y="228600"/>
                </a:lnTo>
                <a:cubicBezTo>
                  <a:pt x="304800" y="270656"/>
                  <a:pt x="270656" y="304800"/>
                  <a:pt x="228600" y="304800"/>
                </a:cubicBezTo>
                <a:lnTo>
                  <a:pt x="76200" y="304800"/>
                </a:lnTo>
                <a:cubicBezTo>
                  <a:pt x="34144" y="304800"/>
                  <a:pt x="0" y="270656"/>
                  <a:pt x="0" y="228600"/>
                </a:cubicBezTo>
                <a:lnTo>
                  <a:pt x="0" y="76200"/>
                </a:lnTo>
                <a:cubicBezTo>
                  <a:pt x="0" y="34144"/>
                  <a:pt x="34144" y="0"/>
                  <a:pt x="76200" y="0"/>
                </a:cubicBezTo>
                <a:close/>
              </a:path>
            </a:pathLst>
          </a:custGeom>
          <a:solidFill>
            <a:srgbClr val="009966"/>
          </a:solidFill>
          <a:ln/>
        </p:spPr>
      </p:sp>
      <p:sp>
        <p:nvSpPr>
          <p:cNvPr id="17" name="Text 15"/>
          <p:cNvSpPr/>
          <p:nvPr/>
        </p:nvSpPr>
        <p:spPr>
          <a:xfrm>
            <a:off x="442913" y="2838450"/>
            <a:ext cx="371475" cy="304800"/>
          </a:xfrm>
          <a:prstGeom prst="rect">
            <a:avLst/>
          </a:prstGeom>
          <a:noFill/>
          <a:ln/>
        </p:spPr>
        <p:txBody>
          <a:bodyPr wrap="square" lIns="0" tIns="0" rIns="0" bIns="0" rtlCol="0" anchor="ctr"/>
          <a:lstStyle/>
          <a:p>
            <a:pPr algn="ctr">
              <a:lnSpc>
                <a:spcPct val="120000"/>
              </a:lnSpc>
            </a:pPr>
            <a:r>
              <a:rPr lang="en-US" sz="1050" b="1" dirty="0">
                <a:solidFill>
                  <a:srgbClr val="FFFFFF"/>
                </a:solidFill>
                <a:latin typeface="MiSans" pitchFamily="34" charset="0"/>
                <a:ea typeface="MiSans" pitchFamily="34" charset="-122"/>
                <a:cs typeface="MiSans" pitchFamily="34" charset="-120"/>
              </a:rPr>
              <a:t>2</a:t>
            </a:r>
            <a:endParaRPr lang="en-US" sz="1600" dirty="0"/>
          </a:p>
        </p:txBody>
      </p:sp>
      <p:sp>
        <p:nvSpPr>
          <p:cNvPr id="18" name="Text 16"/>
          <p:cNvSpPr/>
          <p:nvPr/>
        </p:nvSpPr>
        <p:spPr>
          <a:xfrm>
            <a:off x="857250" y="2857500"/>
            <a:ext cx="2219325" cy="266700"/>
          </a:xfrm>
          <a:prstGeom prst="rect">
            <a:avLst/>
          </a:prstGeom>
          <a:noFill/>
          <a:ln/>
        </p:spPr>
        <p:txBody>
          <a:bodyPr wrap="square" lIns="0" tIns="0" rIns="0" bIns="0" rtlCol="0" anchor="ctr"/>
          <a:lstStyle/>
          <a:p>
            <a:pPr>
              <a:lnSpc>
                <a:spcPct val="130000"/>
              </a:lnSpc>
            </a:pPr>
            <a:r>
              <a:rPr lang="en-US" sz="1350" b="1" dirty="0">
                <a:solidFill>
                  <a:srgbClr val="007A55"/>
                </a:solidFill>
                <a:latin typeface="MiSans" pitchFamily="34" charset="0"/>
                <a:ea typeface="MiSans" pitchFamily="34" charset="-122"/>
                <a:cs typeface="MiSans" pitchFamily="34" charset="-120"/>
              </a:rPr>
              <a:t>UIDloc (Local Differences)</a:t>
            </a:r>
            <a:endParaRPr lang="en-US" sz="1600" dirty="0"/>
          </a:p>
        </p:txBody>
      </p:sp>
      <p:sp>
        <p:nvSpPr>
          <p:cNvPr id="19" name="Shape 17"/>
          <p:cNvSpPr/>
          <p:nvPr/>
        </p:nvSpPr>
        <p:spPr>
          <a:xfrm>
            <a:off x="476250" y="3219450"/>
            <a:ext cx="5410200" cy="342900"/>
          </a:xfrm>
          <a:custGeom>
            <a:avLst/>
            <a:gdLst/>
            <a:ahLst/>
            <a:cxnLst/>
            <a:rect l="l" t="t" r="r" b="b"/>
            <a:pathLst>
              <a:path w="5410200" h="342900">
                <a:moveTo>
                  <a:pt x="76199" y="0"/>
                </a:moveTo>
                <a:lnTo>
                  <a:pt x="5334001" y="0"/>
                </a:lnTo>
                <a:cubicBezTo>
                  <a:pt x="5376084" y="0"/>
                  <a:pt x="5410200" y="34116"/>
                  <a:pt x="5410200" y="76199"/>
                </a:cubicBezTo>
                <a:lnTo>
                  <a:pt x="5410200" y="266701"/>
                </a:lnTo>
                <a:cubicBezTo>
                  <a:pt x="5410200" y="308784"/>
                  <a:pt x="5376084" y="342900"/>
                  <a:pt x="533400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solidFill>
          <a:ln/>
        </p:spPr>
      </p:sp>
      <p:sp>
        <p:nvSpPr>
          <p:cNvPr id="20" name="Text 18"/>
          <p:cNvSpPr/>
          <p:nvPr/>
        </p:nvSpPr>
        <p:spPr>
          <a:xfrm>
            <a:off x="442913" y="3219450"/>
            <a:ext cx="5476875" cy="342900"/>
          </a:xfrm>
          <a:prstGeom prst="rect">
            <a:avLst/>
          </a:prstGeom>
          <a:noFill/>
          <a:ln/>
        </p:spPr>
        <p:txBody>
          <a:bodyPr wrap="square" lIns="76200" tIns="76200" rIns="76200" bIns="76200" rtlCol="0" anchor="ctr"/>
          <a:lstStyle/>
          <a:p>
            <a:pPr algn="ctr">
              <a:lnSpc>
                <a:spcPct val="120000"/>
              </a:lnSpc>
            </a:pPr>
            <a:r>
              <a:rPr lang="en-US" sz="1050" dirty="0">
                <a:solidFill>
                  <a:srgbClr val="1E293B"/>
                </a:solidFill>
                <a:latin typeface="MiSans" pitchFamily="34" charset="0"/>
                <a:ea typeface="MiSans" pitchFamily="34" charset="-122"/>
                <a:cs typeface="MiSans" pitchFamily="34" charset="-120"/>
              </a:rPr>
              <a:t>UIDloc = -1/N Σ(idᵢ - idᵢ₋₁)²</a:t>
            </a:r>
            <a:endParaRPr lang="en-US" sz="1600" dirty="0"/>
          </a:p>
        </p:txBody>
      </p:sp>
      <p:sp>
        <p:nvSpPr>
          <p:cNvPr id="21" name="Text 19"/>
          <p:cNvSpPr/>
          <p:nvPr/>
        </p:nvSpPr>
        <p:spPr>
          <a:xfrm>
            <a:off x="476250" y="3638550"/>
            <a:ext cx="5476875"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Negative mean-squared difference between consecutive words. Measures local smoothness of information flow.</a:t>
            </a:r>
            <a:endParaRPr lang="en-US" sz="1600" dirty="0"/>
          </a:p>
        </p:txBody>
      </p:sp>
      <p:sp>
        <p:nvSpPr>
          <p:cNvPr id="22" name="Shape 20"/>
          <p:cNvSpPr/>
          <p:nvPr/>
        </p:nvSpPr>
        <p:spPr>
          <a:xfrm>
            <a:off x="304800" y="4286250"/>
            <a:ext cx="5734050" cy="1485900"/>
          </a:xfrm>
          <a:custGeom>
            <a:avLst/>
            <a:gdLst/>
            <a:ahLst/>
            <a:cxnLst/>
            <a:rect l="l" t="t" r="r" b="b"/>
            <a:pathLst>
              <a:path w="5734050" h="1485900">
                <a:moveTo>
                  <a:pt x="38100" y="0"/>
                </a:moveTo>
                <a:lnTo>
                  <a:pt x="5619755" y="0"/>
                </a:lnTo>
                <a:cubicBezTo>
                  <a:pt x="5682836" y="0"/>
                  <a:pt x="5734050" y="51214"/>
                  <a:pt x="5734050" y="114295"/>
                </a:cubicBezTo>
                <a:lnTo>
                  <a:pt x="5734050" y="1371605"/>
                </a:lnTo>
                <a:cubicBezTo>
                  <a:pt x="5734050" y="1434686"/>
                  <a:pt x="5682836" y="1485900"/>
                  <a:pt x="5619755" y="1485900"/>
                </a:cubicBezTo>
                <a:lnTo>
                  <a:pt x="38100" y="1485900"/>
                </a:lnTo>
                <a:cubicBezTo>
                  <a:pt x="17072" y="1485900"/>
                  <a:pt x="0" y="1468828"/>
                  <a:pt x="0" y="1447800"/>
                </a:cubicBezTo>
                <a:lnTo>
                  <a:pt x="0" y="38100"/>
                </a:lnTo>
                <a:cubicBezTo>
                  <a:pt x="0" y="17072"/>
                  <a:pt x="17072" y="0"/>
                  <a:pt x="38100" y="0"/>
                </a:cubicBezTo>
                <a:close/>
              </a:path>
            </a:pathLst>
          </a:custGeom>
          <a:gradFill rotWithShape="1" flip="none">
            <a:gsLst>
              <a:gs pos="0">
                <a:srgbClr val="F5F3FF"/>
              </a:gs>
              <a:gs pos="100000">
                <a:srgbClr val="EDE9FE"/>
              </a:gs>
            </a:gsLst>
            <a:lin ang="0" scaled="1"/>
          </a:gradFill>
          <a:ln/>
        </p:spPr>
      </p:sp>
      <p:sp>
        <p:nvSpPr>
          <p:cNvPr id="23" name="Shape 21"/>
          <p:cNvSpPr/>
          <p:nvPr/>
        </p:nvSpPr>
        <p:spPr>
          <a:xfrm>
            <a:off x="304800" y="4286250"/>
            <a:ext cx="38100" cy="1485900"/>
          </a:xfrm>
          <a:custGeom>
            <a:avLst/>
            <a:gdLst/>
            <a:ahLst/>
            <a:cxnLst/>
            <a:rect l="l" t="t" r="r" b="b"/>
            <a:pathLst>
              <a:path w="38100" h="1485900">
                <a:moveTo>
                  <a:pt x="38100" y="0"/>
                </a:moveTo>
                <a:lnTo>
                  <a:pt x="38100" y="0"/>
                </a:lnTo>
                <a:lnTo>
                  <a:pt x="38100" y="1485900"/>
                </a:lnTo>
                <a:lnTo>
                  <a:pt x="38100" y="1485900"/>
                </a:lnTo>
                <a:cubicBezTo>
                  <a:pt x="17072" y="1485900"/>
                  <a:pt x="0" y="1468828"/>
                  <a:pt x="0" y="1447800"/>
                </a:cubicBezTo>
                <a:lnTo>
                  <a:pt x="0" y="38100"/>
                </a:lnTo>
                <a:cubicBezTo>
                  <a:pt x="0" y="17072"/>
                  <a:pt x="17072" y="0"/>
                  <a:pt x="38100" y="0"/>
                </a:cubicBezTo>
                <a:close/>
              </a:path>
            </a:pathLst>
          </a:custGeom>
          <a:solidFill>
            <a:srgbClr val="8E51FF"/>
          </a:solidFill>
          <a:ln/>
        </p:spPr>
      </p:sp>
      <p:sp>
        <p:nvSpPr>
          <p:cNvPr id="24" name="Shape 22"/>
          <p:cNvSpPr/>
          <p:nvPr/>
        </p:nvSpPr>
        <p:spPr>
          <a:xfrm>
            <a:off x="476250" y="4438650"/>
            <a:ext cx="304800" cy="304800"/>
          </a:xfrm>
          <a:custGeom>
            <a:avLst/>
            <a:gdLst/>
            <a:ahLst/>
            <a:cxnLst/>
            <a:rect l="l" t="t" r="r" b="b"/>
            <a:pathLst>
              <a:path w="304800" h="304800">
                <a:moveTo>
                  <a:pt x="76200" y="0"/>
                </a:moveTo>
                <a:lnTo>
                  <a:pt x="228600" y="0"/>
                </a:lnTo>
                <a:cubicBezTo>
                  <a:pt x="270656" y="0"/>
                  <a:pt x="304800" y="34144"/>
                  <a:pt x="304800" y="76200"/>
                </a:cubicBezTo>
                <a:lnTo>
                  <a:pt x="304800" y="228600"/>
                </a:lnTo>
                <a:cubicBezTo>
                  <a:pt x="304800" y="270656"/>
                  <a:pt x="270656" y="304800"/>
                  <a:pt x="228600" y="304800"/>
                </a:cubicBezTo>
                <a:lnTo>
                  <a:pt x="76200" y="304800"/>
                </a:lnTo>
                <a:cubicBezTo>
                  <a:pt x="34144" y="304800"/>
                  <a:pt x="0" y="270656"/>
                  <a:pt x="0" y="228600"/>
                </a:cubicBezTo>
                <a:lnTo>
                  <a:pt x="0" y="76200"/>
                </a:lnTo>
                <a:cubicBezTo>
                  <a:pt x="0" y="34144"/>
                  <a:pt x="34144" y="0"/>
                  <a:pt x="76200" y="0"/>
                </a:cubicBezTo>
                <a:close/>
              </a:path>
            </a:pathLst>
          </a:custGeom>
          <a:solidFill>
            <a:srgbClr val="7F22FE"/>
          </a:solidFill>
          <a:ln/>
        </p:spPr>
      </p:sp>
      <p:sp>
        <p:nvSpPr>
          <p:cNvPr id="25" name="Text 23"/>
          <p:cNvSpPr/>
          <p:nvPr/>
        </p:nvSpPr>
        <p:spPr>
          <a:xfrm>
            <a:off x="442913" y="4438650"/>
            <a:ext cx="371475" cy="304800"/>
          </a:xfrm>
          <a:prstGeom prst="rect">
            <a:avLst/>
          </a:prstGeom>
          <a:noFill/>
          <a:ln/>
        </p:spPr>
        <p:txBody>
          <a:bodyPr wrap="square" lIns="0" tIns="0" rIns="0" bIns="0" rtlCol="0" anchor="ctr"/>
          <a:lstStyle/>
          <a:p>
            <a:pPr algn="ctr">
              <a:lnSpc>
                <a:spcPct val="120000"/>
              </a:lnSpc>
            </a:pPr>
            <a:r>
              <a:rPr lang="en-US" sz="1050" b="1" dirty="0">
                <a:solidFill>
                  <a:srgbClr val="FFFFFF"/>
                </a:solidFill>
                <a:latin typeface="MiSans" pitchFamily="34" charset="0"/>
                <a:ea typeface="MiSans" pitchFamily="34" charset="-122"/>
                <a:cs typeface="MiSans" pitchFamily="34" charset="-120"/>
              </a:rPr>
              <a:t>3</a:t>
            </a:r>
            <a:endParaRPr lang="en-US" sz="1600" dirty="0"/>
          </a:p>
        </p:txBody>
      </p:sp>
      <p:sp>
        <p:nvSpPr>
          <p:cNvPr id="26" name="Text 24"/>
          <p:cNvSpPr/>
          <p:nvPr/>
        </p:nvSpPr>
        <p:spPr>
          <a:xfrm>
            <a:off x="857250" y="4457700"/>
            <a:ext cx="2857500" cy="266700"/>
          </a:xfrm>
          <a:prstGeom prst="rect">
            <a:avLst/>
          </a:prstGeom>
          <a:noFill/>
          <a:ln/>
        </p:spPr>
        <p:txBody>
          <a:bodyPr wrap="square" lIns="0" tIns="0" rIns="0" bIns="0" rtlCol="0" anchor="ctr"/>
          <a:lstStyle/>
          <a:p>
            <a:pPr>
              <a:lnSpc>
                <a:spcPct val="130000"/>
              </a:lnSpc>
            </a:pPr>
            <a:r>
              <a:rPr lang="en-US" sz="1350" b="1" dirty="0">
                <a:solidFill>
                  <a:srgbClr val="7008E7"/>
                </a:solidFill>
                <a:latin typeface="MiSans" pitchFamily="34" charset="0"/>
                <a:ea typeface="MiSans" pitchFamily="34" charset="-122"/>
                <a:cs typeface="MiSans" pitchFamily="34" charset="-120"/>
              </a:rPr>
              <a:t>UIDglobNorm (Normalized Global)</a:t>
            </a:r>
            <a:endParaRPr lang="en-US" sz="1600" dirty="0"/>
          </a:p>
        </p:txBody>
      </p:sp>
      <p:sp>
        <p:nvSpPr>
          <p:cNvPr id="27" name="Shape 25"/>
          <p:cNvSpPr/>
          <p:nvPr/>
        </p:nvSpPr>
        <p:spPr>
          <a:xfrm>
            <a:off x="476250" y="4819650"/>
            <a:ext cx="5410200" cy="342900"/>
          </a:xfrm>
          <a:custGeom>
            <a:avLst/>
            <a:gdLst/>
            <a:ahLst/>
            <a:cxnLst/>
            <a:rect l="l" t="t" r="r" b="b"/>
            <a:pathLst>
              <a:path w="5410200" h="342900">
                <a:moveTo>
                  <a:pt x="76199" y="0"/>
                </a:moveTo>
                <a:lnTo>
                  <a:pt x="5334001" y="0"/>
                </a:lnTo>
                <a:cubicBezTo>
                  <a:pt x="5376084" y="0"/>
                  <a:pt x="5410200" y="34116"/>
                  <a:pt x="5410200" y="76199"/>
                </a:cubicBezTo>
                <a:lnTo>
                  <a:pt x="5410200" y="266701"/>
                </a:lnTo>
                <a:cubicBezTo>
                  <a:pt x="5410200" y="308784"/>
                  <a:pt x="5376084" y="342900"/>
                  <a:pt x="533400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solidFill>
          <a:ln/>
        </p:spPr>
      </p:sp>
      <p:sp>
        <p:nvSpPr>
          <p:cNvPr id="28" name="Text 26"/>
          <p:cNvSpPr/>
          <p:nvPr/>
        </p:nvSpPr>
        <p:spPr>
          <a:xfrm>
            <a:off x="442913" y="4819650"/>
            <a:ext cx="5476875" cy="342900"/>
          </a:xfrm>
          <a:prstGeom prst="rect">
            <a:avLst/>
          </a:prstGeom>
          <a:noFill/>
          <a:ln/>
        </p:spPr>
        <p:txBody>
          <a:bodyPr wrap="square" lIns="76200" tIns="76200" rIns="76200" bIns="76200" rtlCol="0" anchor="ctr"/>
          <a:lstStyle/>
          <a:p>
            <a:pPr algn="ctr">
              <a:lnSpc>
                <a:spcPct val="120000"/>
              </a:lnSpc>
            </a:pPr>
            <a:r>
              <a:rPr lang="en-US" sz="1050" dirty="0">
                <a:solidFill>
                  <a:srgbClr val="1E293B"/>
                </a:solidFill>
                <a:latin typeface="MiSans" pitchFamily="34" charset="0"/>
                <a:ea typeface="MiSans" pitchFamily="34" charset="-122"/>
                <a:cs typeface="MiSans" pitchFamily="34" charset="-120"/>
              </a:rPr>
              <a:t>UIDglobNorm = -1/N Σ(idᵢ/μ - 1)²</a:t>
            </a:r>
            <a:endParaRPr lang="en-US" sz="1600" dirty="0"/>
          </a:p>
        </p:txBody>
      </p:sp>
      <p:sp>
        <p:nvSpPr>
          <p:cNvPr id="29" name="Text 27"/>
          <p:cNvSpPr/>
          <p:nvPr/>
        </p:nvSpPr>
        <p:spPr>
          <a:xfrm>
            <a:off x="476250" y="5238750"/>
            <a:ext cx="5476875"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Variance relative to mean. Makes it comparable across sentences of different lengths and information densities.</a:t>
            </a:r>
            <a:endParaRPr lang="en-US" sz="1600" dirty="0"/>
          </a:p>
        </p:txBody>
      </p:sp>
      <p:sp>
        <p:nvSpPr>
          <p:cNvPr id="30" name="Shape 28"/>
          <p:cNvSpPr/>
          <p:nvPr/>
        </p:nvSpPr>
        <p:spPr>
          <a:xfrm>
            <a:off x="6172200" y="1085850"/>
            <a:ext cx="5734050" cy="1485900"/>
          </a:xfrm>
          <a:custGeom>
            <a:avLst/>
            <a:gdLst/>
            <a:ahLst/>
            <a:cxnLst/>
            <a:rect l="l" t="t" r="r" b="b"/>
            <a:pathLst>
              <a:path w="5734050" h="1485900">
                <a:moveTo>
                  <a:pt x="38100" y="0"/>
                </a:moveTo>
                <a:lnTo>
                  <a:pt x="5619755" y="0"/>
                </a:lnTo>
                <a:cubicBezTo>
                  <a:pt x="5682836" y="0"/>
                  <a:pt x="5734050" y="51214"/>
                  <a:pt x="5734050" y="114295"/>
                </a:cubicBezTo>
                <a:lnTo>
                  <a:pt x="5734050" y="1371605"/>
                </a:lnTo>
                <a:cubicBezTo>
                  <a:pt x="5734050" y="1434686"/>
                  <a:pt x="5682836" y="1485900"/>
                  <a:pt x="5619755" y="1485900"/>
                </a:cubicBezTo>
                <a:lnTo>
                  <a:pt x="38100" y="1485900"/>
                </a:lnTo>
                <a:cubicBezTo>
                  <a:pt x="17072" y="1485900"/>
                  <a:pt x="0" y="1468828"/>
                  <a:pt x="0" y="1447800"/>
                </a:cubicBezTo>
                <a:lnTo>
                  <a:pt x="0" y="38100"/>
                </a:lnTo>
                <a:cubicBezTo>
                  <a:pt x="0" y="17072"/>
                  <a:pt x="17072" y="0"/>
                  <a:pt x="38100" y="0"/>
                </a:cubicBezTo>
                <a:close/>
              </a:path>
            </a:pathLst>
          </a:custGeom>
          <a:gradFill rotWithShape="1" flip="none">
            <a:gsLst>
              <a:gs pos="0">
                <a:srgbClr val="FFFBEB"/>
              </a:gs>
              <a:gs pos="100000">
                <a:srgbClr val="FEF3C6"/>
              </a:gs>
            </a:gsLst>
            <a:lin ang="0" scaled="1"/>
          </a:gradFill>
          <a:ln/>
        </p:spPr>
      </p:sp>
      <p:sp>
        <p:nvSpPr>
          <p:cNvPr id="31" name="Shape 29"/>
          <p:cNvSpPr/>
          <p:nvPr/>
        </p:nvSpPr>
        <p:spPr>
          <a:xfrm>
            <a:off x="6172200" y="1085850"/>
            <a:ext cx="38100" cy="1485900"/>
          </a:xfrm>
          <a:custGeom>
            <a:avLst/>
            <a:gdLst/>
            <a:ahLst/>
            <a:cxnLst/>
            <a:rect l="l" t="t" r="r" b="b"/>
            <a:pathLst>
              <a:path w="38100" h="1485900">
                <a:moveTo>
                  <a:pt x="38100" y="0"/>
                </a:moveTo>
                <a:lnTo>
                  <a:pt x="38100" y="0"/>
                </a:lnTo>
                <a:lnTo>
                  <a:pt x="38100" y="1485900"/>
                </a:lnTo>
                <a:lnTo>
                  <a:pt x="38100" y="1485900"/>
                </a:lnTo>
                <a:cubicBezTo>
                  <a:pt x="17072" y="1485900"/>
                  <a:pt x="0" y="1468828"/>
                  <a:pt x="0" y="1447800"/>
                </a:cubicBezTo>
                <a:lnTo>
                  <a:pt x="0" y="38100"/>
                </a:lnTo>
                <a:cubicBezTo>
                  <a:pt x="0" y="17072"/>
                  <a:pt x="17072" y="0"/>
                  <a:pt x="38100" y="0"/>
                </a:cubicBezTo>
                <a:close/>
              </a:path>
            </a:pathLst>
          </a:custGeom>
          <a:solidFill>
            <a:srgbClr val="FE9A00"/>
          </a:solidFill>
          <a:ln/>
        </p:spPr>
      </p:sp>
      <p:sp>
        <p:nvSpPr>
          <p:cNvPr id="32" name="Shape 30"/>
          <p:cNvSpPr/>
          <p:nvPr/>
        </p:nvSpPr>
        <p:spPr>
          <a:xfrm>
            <a:off x="6343650" y="1238250"/>
            <a:ext cx="304800" cy="304800"/>
          </a:xfrm>
          <a:custGeom>
            <a:avLst/>
            <a:gdLst/>
            <a:ahLst/>
            <a:cxnLst/>
            <a:rect l="l" t="t" r="r" b="b"/>
            <a:pathLst>
              <a:path w="304800" h="304800">
                <a:moveTo>
                  <a:pt x="76200" y="0"/>
                </a:moveTo>
                <a:lnTo>
                  <a:pt x="228600" y="0"/>
                </a:lnTo>
                <a:cubicBezTo>
                  <a:pt x="270656" y="0"/>
                  <a:pt x="304800" y="34144"/>
                  <a:pt x="304800" y="76200"/>
                </a:cubicBezTo>
                <a:lnTo>
                  <a:pt x="304800" y="228600"/>
                </a:lnTo>
                <a:cubicBezTo>
                  <a:pt x="304800" y="270656"/>
                  <a:pt x="270656" y="304800"/>
                  <a:pt x="228600" y="304800"/>
                </a:cubicBezTo>
                <a:lnTo>
                  <a:pt x="76200" y="304800"/>
                </a:lnTo>
                <a:cubicBezTo>
                  <a:pt x="34144" y="304800"/>
                  <a:pt x="0" y="270656"/>
                  <a:pt x="0" y="228600"/>
                </a:cubicBezTo>
                <a:lnTo>
                  <a:pt x="0" y="76200"/>
                </a:lnTo>
                <a:cubicBezTo>
                  <a:pt x="0" y="34144"/>
                  <a:pt x="34144" y="0"/>
                  <a:pt x="76200" y="0"/>
                </a:cubicBezTo>
                <a:close/>
              </a:path>
            </a:pathLst>
          </a:custGeom>
          <a:solidFill>
            <a:srgbClr val="E17100"/>
          </a:solidFill>
          <a:ln/>
        </p:spPr>
      </p:sp>
      <p:sp>
        <p:nvSpPr>
          <p:cNvPr id="33" name="Text 31"/>
          <p:cNvSpPr/>
          <p:nvPr/>
        </p:nvSpPr>
        <p:spPr>
          <a:xfrm>
            <a:off x="6310313" y="1238250"/>
            <a:ext cx="371475" cy="304800"/>
          </a:xfrm>
          <a:prstGeom prst="rect">
            <a:avLst/>
          </a:prstGeom>
          <a:noFill/>
          <a:ln/>
        </p:spPr>
        <p:txBody>
          <a:bodyPr wrap="square" lIns="0" tIns="0" rIns="0" bIns="0" rtlCol="0" anchor="ctr"/>
          <a:lstStyle/>
          <a:p>
            <a:pPr algn="ctr">
              <a:lnSpc>
                <a:spcPct val="120000"/>
              </a:lnSpc>
            </a:pPr>
            <a:r>
              <a:rPr lang="en-US" sz="1050" b="1" dirty="0">
                <a:solidFill>
                  <a:srgbClr val="FFFFFF"/>
                </a:solidFill>
                <a:latin typeface="MiSans" pitchFamily="34" charset="0"/>
                <a:ea typeface="MiSans" pitchFamily="34" charset="-122"/>
                <a:cs typeface="MiSans" pitchFamily="34" charset="-120"/>
              </a:rPr>
              <a:t>4</a:t>
            </a:r>
            <a:endParaRPr lang="en-US" sz="1600" dirty="0"/>
          </a:p>
        </p:txBody>
      </p:sp>
      <p:sp>
        <p:nvSpPr>
          <p:cNvPr id="34" name="Text 32"/>
          <p:cNvSpPr/>
          <p:nvPr/>
        </p:nvSpPr>
        <p:spPr>
          <a:xfrm>
            <a:off x="6724650" y="1257300"/>
            <a:ext cx="2657475" cy="266700"/>
          </a:xfrm>
          <a:prstGeom prst="rect">
            <a:avLst/>
          </a:prstGeom>
          <a:noFill/>
          <a:ln/>
        </p:spPr>
        <p:txBody>
          <a:bodyPr wrap="square" lIns="0" tIns="0" rIns="0" bIns="0" rtlCol="0" anchor="ctr"/>
          <a:lstStyle/>
          <a:p>
            <a:pPr>
              <a:lnSpc>
                <a:spcPct val="130000"/>
              </a:lnSpc>
            </a:pPr>
            <a:r>
              <a:rPr lang="en-US" sz="1350" b="1" dirty="0">
                <a:solidFill>
                  <a:srgbClr val="BB4D00"/>
                </a:solidFill>
                <a:latin typeface="MiSans" pitchFamily="34" charset="0"/>
                <a:ea typeface="MiSans" pitchFamily="34" charset="-122"/>
                <a:cs typeface="MiSans" pitchFamily="34" charset="-120"/>
              </a:rPr>
              <a:t>UIDlocNorm (Normalized Local)</a:t>
            </a:r>
            <a:endParaRPr lang="en-US" sz="1600" dirty="0"/>
          </a:p>
        </p:txBody>
      </p:sp>
      <p:sp>
        <p:nvSpPr>
          <p:cNvPr id="35" name="Shape 33"/>
          <p:cNvSpPr/>
          <p:nvPr/>
        </p:nvSpPr>
        <p:spPr>
          <a:xfrm>
            <a:off x="6343650" y="1619250"/>
            <a:ext cx="5410200" cy="342900"/>
          </a:xfrm>
          <a:custGeom>
            <a:avLst/>
            <a:gdLst/>
            <a:ahLst/>
            <a:cxnLst/>
            <a:rect l="l" t="t" r="r" b="b"/>
            <a:pathLst>
              <a:path w="5410200" h="342900">
                <a:moveTo>
                  <a:pt x="76199" y="0"/>
                </a:moveTo>
                <a:lnTo>
                  <a:pt x="5334001" y="0"/>
                </a:lnTo>
                <a:cubicBezTo>
                  <a:pt x="5376084" y="0"/>
                  <a:pt x="5410200" y="34116"/>
                  <a:pt x="5410200" y="76199"/>
                </a:cubicBezTo>
                <a:lnTo>
                  <a:pt x="5410200" y="266701"/>
                </a:lnTo>
                <a:cubicBezTo>
                  <a:pt x="5410200" y="308784"/>
                  <a:pt x="5376084" y="342900"/>
                  <a:pt x="533400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solidFill>
          <a:ln/>
        </p:spPr>
      </p:sp>
      <p:sp>
        <p:nvSpPr>
          <p:cNvPr id="36" name="Text 34"/>
          <p:cNvSpPr/>
          <p:nvPr/>
        </p:nvSpPr>
        <p:spPr>
          <a:xfrm>
            <a:off x="6310313" y="1619250"/>
            <a:ext cx="5476875" cy="342900"/>
          </a:xfrm>
          <a:prstGeom prst="rect">
            <a:avLst/>
          </a:prstGeom>
          <a:noFill/>
          <a:ln/>
        </p:spPr>
        <p:txBody>
          <a:bodyPr wrap="square" lIns="76200" tIns="76200" rIns="76200" bIns="76200" rtlCol="0" anchor="ctr"/>
          <a:lstStyle/>
          <a:p>
            <a:pPr algn="ctr">
              <a:lnSpc>
                <a:spcPct val="120000"/>
              </a:lnSpc>
            </a:pPr>
            <a:r>
              <a:rPr lang="en-US" sz="1050" dirty="0">
                <a:solidFill>
                  <a:srgbClr val="1E293B"/>
                </a:solidFill>
                <a:latin typeface="MiSans" pitchFamily="34" charset="0"/>
                <a:ea typeface="MiSans" pitchFamily="34" charset="-122"/>
                <a:cs typeface="MiSans" pitchFamily="34" charset="-120"/>
              </a:rPr>
              <a:t>UIDlocNorm = -1/N Σ(idᵢ - idᵢ₋₁)²/μ²</a:t>
            </a:r>
            <a:endParaRPr lang="en-US" sz="1600" dirty="0"/>
          </a:p>
        </p:txBody>
      </p:sp>
      <p:sp>
        <p:nvSpPr>
          <p:cNvPr id="37" name="Text 35"/>
          <p:cNvSpPr/>
          <p:nvPr/>
        </p:nvSpPr>
        <p:spPr>
          <a:xfrm>
            <a:off x="6343650" y="2038350"/>
            <a:ext cx="5476875"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Local differences normalized by mean squared. Comparable local smoothness measure across sentences.</a:t>
            </a:r>
            <a:endParaRPr lang="en-US" sz="1600" dirty="0"/>
          </a:p>
        </p:txBody>
      </p:sp>
      <p:sp>
        <p:nvSpPr>
          <p:cNvPr id="38" name="Shape 36"/>
          <p:cNvSpPr/>
          <p:nvPr/>
        </p:nvSpPr>
        <p:spPr>
          <a:xfrm>
            <a:off x="6172200" y="2686050"/>
            <a:ext cx="5734050" cy="1485900"/>
          </a:xfrm>
          <a:custGeom>
            <a:avLst/>
            <a:gdLst/>
            <a:ahLst/>
            <a:cxnLst/>
            <a:rect l="l" t="t" r="r" b="b"/>
            <a:pathLst>
              <a:path w="5734050" h="1485900">
                <a:moveTo>
                  <a:pt x="38100" y="0"/>
                </a:moveTo>
                <a:lnTo>
                  <a:pt x="5619755" y="0"/>
                </a:lnTo>
                <a:cubicBezTo>
                  <a:pt x="5682836" y="0"/>
                  <a:pt x="5734050" y="51214"/>
                  <a:pt x="5734050" y="114295"/>
                </a:cubicBezTo>
                <a:lnTo>
                  <a:pt x="5734050" y="1371605"/>
                </a:lnTo>
                <a:cubicBezTo>
                  <a:pt x="5734050" y="1434686"/>
                  <a:pt x="5682836" y="1485900"/>
                  <a:pt x="5619755" y="1485900"/>
                </a:cubicBezTo>
                <a:lnTo>
                  <a:pt x="38100" y="1485900"/>
                </a:lnTo>
                <a:cubicBezTo>
                  <a:pt x="17072" y="1485900"/>
                  <a:pt x="0" y="1468828"/>
                  <a:pt x="0" y="1447800"/>
                </a:cubicBezTo>
                <a:lnTo>
                  <a:pt x="0" y="38100"/>
                </a:lnTo>
                <a:cubicBezTo>
                  <a:pt x="0" y="17072"/>
                  <a:pt x="17072" y="0"/>
                  <a:pt x="38100" y="0"/>
                </a:cubicBezTo>
                <a:close/>
              </a:path>
            </a:pathLst>
          </a:custGeom>
          <a:gradFill rotWithShape="1" flip="none">
            <a:gsLst>
              <a:gs pos="0">
                <a:srgbClr val="FFF1F2"/>
              </a:gs>
              <a:gs pos="100000">
                <a:srgbClr val="FFE4E6"/>
              </a:gs>
            </a:gsLst>
            <a:lin ang="0" scaled="1"/>
          </a:gradFill>
          <a:ln/>
        </p:spPr>
      </p:sp>
      <p:sp>
        <p:nvSpPr>
          <p:cNvPr id="39" name="Shape 37"/>
          <p:cNvSpPr/>
          <p:nvPr/>
        </p:nvSpPr>
        <p:spPr>
          <a:xfrm>
            <a:off x="6172200" y="2686050"/>
            <a:ext cx="38100" cy="1485900"/>
          </a:xfrm>
          <a:custGeom>
            <a:avLst/>
            <a:gdLst/>
            <a:ahLst/>
            <a:cxnLst/>
            <a:rect l="l" t="t" r="r" b="b"/>
            <a:pathLst>
              <a:path w="38100" h="1485900">
                <a:moveTo>
                  <a:pt x="38100" y="0"/>
                </a:moveTo>
                <a:lnTo>
                  <a:pt x="38100" y="0"/>
                </a:lnTo>
                <a:lnTo>
                  <a:pt x="38100" y="1485900"/>
                </a:lnTo>
                <a:lnTo>
                  <a:pt x="38100" y="1485900"/>
                </a:lnTo>
                <a:cubicBezTo>
                  <a:pt x="17072" y="1485900"/>
                  <a:pt x="0" y="1468828"/>
                  <a:pt x="0" y="1447800"/>
                </a:cubicBezTo>
                <a:lnTo>
                  <a:pt x="0" y="38100"/>
                </a:lnTo>
                <a:cubicBezTo>
                  <a:pt x="0" y="17072"/>
                  <a:pt x="17072" y="0"/>
                  <a:pt x="38100" y="0"/>
                </a:cubicBezTo>
                <a:close/>
              </a:path>
            </a:pathLst>
          </a:custGeom>
          <a:solidFill>
            <a:srgbClr val="FF2056"/>
          </a:solidFill>
          <a:ln/>
        </p:spPr>
      </p:sp>
      <p:sp>
        <p:nvSpPr>
          <p:cNvPr id="40" name="Shape 38"/>
          <p:cNvSpPr/>
          <p:nvPr/>
        </p:nvSpPr>
        <p:spPr>
          <a:xfrm>
            <a:off x="6343650" y="2838450"/>
            <a:ext cx="304800" cy="304800"/>
          </a:xfrm>
          <a:custGeom>
            <a:avLst/>
            <a:gdLst/>
            <a:ahLst/>
            <a:cxnLst/>
            <a:rect l="l" t="t" r="r" b="b"/>
            <a:pathLst>
              <a:path w="304800" h="304800">
                <a:moveTo>
                  <a:pt x="76200" y="0"/>
                </a:moveTo>
                <a:lnTo>
                  <a:pt x="228600" y="0"/>
                </a:lnTo>
                <a:cubicBezTo>
                  <a:pt x="270656" y="0"/>
                  <a:pt x="304800" y="34144"/>
                  <a:pt x="304800" y="76200"/>
                </a:cubicBezTo>
                <a:lnTo>
                  <a:pt x="304800" y="228600"/>
                </a:lnTo>
                <a:cubicBezTo>
                  <a:pt x="304800" y="270656"/>
                  <a:pt x="270656" y="304800"/>
                  <a:pt x="228600" y="304800"/>
                </a:cubicBezTo>
                <a:lnTo>
                  <a:pt x="76200" y="304800"/>
                </a:lnTo>
                <a:cubicBezTo>
                  <a:pt x="34144" y="304800"/>
                  <a:pt x="0" y="270656"/>
                  <a:pt x="0" y="228600"/>
                </a:cubicBezTo>
                <a:lnTo>
                  <a:pt x="0" y="76200"/>
                </a:lnTo>
                <a:cubicBezTo>
                  <a:pt x="0" y="34144"/>
                  <a:pt x="34144" y="0"/>
                  <a:pt x="76200" y="0"/>
                </a:cubicBezTo>
                <a:close/>
              </a:path>
            </a:pathLst>
          </a:custGeom>
          <a:solidFill>
            <a:srgbClr val="EC003F"/>
          </a:solidFill>
          <a:ln/>
        </p:spPr>
      </p:sp>
      <p:sp>
        <p:nvSpPr>
          <p:cNvPr id="41" name="Text 39"/>
          <p:cNvSpPr/>
          <p:nvPr/>
        </p:nvSpPr>
        <p:spPr>
          <a:xfrm>
            <a:off x="6310313" y="2838450"/>
            <a:ext cx="371475" cy="304800"/>
          </a:xfrm>
          <a:prstGeom prst="rect">
            <a:avLst/>
          </a:prstGeom>
          <a:noFill/>
          <a:ln/>
        </p:spPr>
        <p:txBody>
          <a:bodyPr wrap="square" lIns="0" tIns="0" rIns="0" bIns="0" rtlCol="0" anchor="ctr"/>
          <a:lstStyle/>
          <a:p>
            <a:pPr algn="ctr">
              <a:lnSpc>
                <a:spcPct val="120000"/>
              </a:lnSpc>
            </a:pPr>
            <a:r>
              <a:rPr lang="en-US" sz="1050" b="1" dirty="0">
                <a:solidFill>
                  <a:srgbClr val="FFFFFF"/>
                </a:solidFill>
                <a:latin typeface="MiSans" pitchFamily="34" charset="0"/>
                <a:ea typeface="MiSans" pitchFamily="34" charset="-122"/>
                <a:cs typeface="MiSans" pitchFamily="34" charset="-120"/>
              </a:rPr>
              <a:t>5</a:t>
            </a:r>
            <a:endParaRPr lang="en-US" sz="1600" dirty="0"/>
          </a:p>
        </p:txBody>
      </p:sp>
      <p:sp>
        <p:nvSpPr>
          <p:cNvPr id="42" name="Text 40"/>
          <p:cNvSpPr/>
          <p:nvPr/>
        </p:nvSpPr>
        <p:spPr>
          <a:xfrm>
            <a:off x="6724650" y="2857500"/>
            <a:ext cx="3448050" cy="266700"/>
          </a:xfrm>
          <a:prstGeom prst="rect">
            <a:avLst/>
          </a:prstGeom>
          <a:noFill/>
          <a:ln/>
        </p:spPr>
        <p:txBody>
          <a:bodyPr wrap="square" lIns="0" tIns="0" rIns="0" bIns="0" rtlCol="0" anchor="ctr"/>
          <a:lstStyle/>
          <a:p>
            <a:pPr>
              <a:lnSpc>
                <a:spcPct val="130000"/>
              </a:lnSpc>
            </a:pPr>
            <a:r>
              <a:rPr lang="en-US" sz="1350" b="1" dirty="0">
                <a:solidFill>
                  <a:srgbClr val="C70036"/>
                </a:solidFill>
                <a:latin typeface="MiSans" pitchFamily="34" charset="0"/>
                <a:ea typeface="MiSans" pitchFamily="34" charset="-122"/>
                <a:cs typeface="MiSans" pitchFamily="34" charset="-120"/>
              </a:rPr>
              <a:t>UIDlocPrevNorm (Prev-Word Normalized)</a:t>
            </a:r>
            <a:endParaRPr lang="en-US" sz="1600" dirty="0"/>
          </a:p>
        </p:txBody>
      </p:sp>
      <p:sp>
        <p:nvSpPr>
          <p:cNvPr id="43" name="Shape 41"/>
          <p:cNvSpPr/>
          <p:nvPr/>
        </p:nvSpPr>
        <p:spPr>
          <a:xfrm>
            <a:off x="6343650" y="3219450"/>
            <a:ext cx="5410200" cy="342900"/>
          </a:xfrm>
          <a:custGeom>
            <a:avLst/>
            <a:gdLst/>
            <a:ahLst/>
            <a:cxnLst/>
            <a:rect l="l" t="t" r="r" b="b"/>
            <a:pathLst>
              <a:path w="5410200" h="342900">
                <a:moveTo>
                  <a:pt x="76199" y="0"/>
                </a:moveTo>
                <a:lnTo>
                  <a:pt x="5334001" y="0"/>
                </a:lnTo>
                <a:cubicBezTo>
                  <a:pt x="5376084" y="0"/>
                  <a:pt x="5410200" y="34116"/>
                  <a:pt x="5410200" y="76199"/>
                </a:cubicBezTo>
                <a:lnTo>
                  <a:pt x="5410200" y="266701"/>
                </a:lnTo>
                <a:cubicBezTo>
                  <a:pt x="5410200" y="308784"/>
                  <a:pt x="5376084" y="342900"/>
                  <a:pt x="5334001" y="342900"/>
                </a:cubicBezTo>
                <a:lnTo>
                  <a:pt x="76199" y="342900"/>
                </a:lnTo>
                <a:cubicBezTo>
                  <a:pt x="34144" y="342900"/>
                  <a:pt x="0" y="308756"/>
                  <a:pt x="0" y="266701"/>
                </a:cubicBezTo>
                <a:lnTo>
                  <a:pt x="0" y="76199"/>
                </a:lnTo>
                <a:cubicBezTo>
                  <a:pt x="0" y="34144"/>
                  <a:pt x="34144" y="0"/>
                  <a:pt x="76199" y="0"/>
                </a:cubicBezTo>
                <a:close/>
              </a:path>
            </a:pathLst>
          </a:custGeom>
          <a:solidFill>
            <a:srgbClr val="FFFFFF"/>
          </a:solidFill>
          <a:ln/>
        </p:spPr>
      </p:sp>
      <p:sp>
        <p:nvSpPr>
          <p:cNvPr id="44" name="Text 42"/>
          <p:cNvSpPr/>
          <p:nvPr/>
        </p:nvSpPr>
        <p:spPr>
          <a:xfrm>
            <a:off x="6310313" y="3219450"/>
            <a:ext cx="5476875" cy="342900"/>
          </a:xfrm>
          <a:prstGeom prst="rect">
            <a:avLst/>
          </a:prstGeom>
          <a:noFill/>
          <a:ln/>
        </p:spPr>
        <p:txBody>
          <a:bodyPr wrap="square" lIns="76200" tIns="76200" rIns="76200" bIns="76200" rtlCol="0" anchor="ctr"/>
          <a:lstStyle/>
          <a:p>
            <a:pPr algn="ctr">
              <a:lnSpc>
                <a:spcPct val="120000"/>
              </a:lnSpc>
            </a:pPr>
            <a:r>
              <a:rPr lang="en-US" sz="1050" dirty="0">
                <a:solidFill>
                  <a:srgbClr val="1E293B"/>
                </a:solidFill>
                <a:latin typeface="MiSans" pitchFamily="34" charset="0"/>
                <a:ea typeface="MiSans" pitchFamily="34" charset="-122"/>
                <a:cs typeface="MiSans" pitchFamily="34" charset="-120"/>
              </a:rPr>
              <a:t>UIDlocPrevNorm = -1/N Σ(idᵢ/idᵢ₋₁ - 1)²</a:t>
            </a:r>
            <a:endParaRPr lang="en-US" sz="1600" dirty="0"/>
          </a:p>
        </p:txBody>
      </p:sp>
      <p:sp>
        <p:nvSpPr>
          <p:cNvPr id="45" name="Text 43"/>
          <p:cNvSpPr/>
          <p:nvPr/>
        </p:nvSpPr>
        <p:spPr>
          <a:xfrm>
            <a:off x="6343650" y="3638550"/>
            <a:ext cx="5476875" cy="381000"/>
          </a:xfrm>
          <a:prstGeom prst="rect">
            <a:avLst/>
          </a:prstGeom>
          <a:noFill/>
          <a:ln/>
        </p:spPr>
        <p:txBody>
          <a:bodyPr wrap="square" lIns="0" tIns="0" rIns="0" bIns="0" rtlCol="0" anchor="ctr"/>
          <a:lstStyle/>
          <a:p>
            <a:pPr>
              <a:lnSpc>
                <a:spcPct val="120000"/>
              </a:lnSpc>
            </a:pPr>
            <a:r>
              <a:rPr lang="en-US" sz="1050" dirty="0">
                <a:solidFill>
                  <a:srgbClr val="314158"/>
                </a:solidFill>
                <a:latin typeface="MiSans" pitchFamily="34" charset="0"/>
                <a:ea typeface="MiSans" pitchFamily="34" charset="-122"/>
                <a:cs typeface="MiSans" pitchFamily="34" charset="-120"/>
              </a:rPr>
              <a:t>Each word compared to previous word (not mean). Very local measure of fractional deviation.</a:t>
            </a:r>
            <a:endParaRPr lang="en-US" sz="1600" dirty="0"/>
          </a:p>
        </p:txBody>
      </p:sp>
      <p:sp>
        <p:nvSpPr>
          <p:cNvPr id="46" name="Shape 44"/>
          <p:cNvSpPr/>
          <p:nvPr/>
        </p:nvSpPr>
        <p:spPr>
          <a:xfrm>
            <a:off x="6153150" y="4286250"/>
            <a:ext cx="5753100" cy="990600"/>
          </a:xfrm>
          <a:custGeom>
            <a:avLst/>
            <a:gdLst/>
            <a:ahLst/>
            <a:cxnLst/>
            <a:rect l="l" t="t" r="r" b="b"/>
            <a:pathLst>
              <a:path w="5753100" h="990600">
                <a:moveTo>
                  <a:pt x="114295" y="0"/>
                </a:moveTo>
                <a:lnTo>
                  <a:pt x="5638805" y="0"/>
                </a:lnTo>
                <a:cubicBezTo>
                  <a:pt x="5701886" y="0"/>
                  <a:pt x="5753100" y="51214"/>
                  <a:pt x="5753100" y="114295"/>
                </a:cubicBezTo>
                <a:lnTo>
                  <a:pt x="5753100" y="876305"/>
                </a:lnTo>
                <a:cubicBezTo>
                  <a:pt x="5753100" y="939386"/>
                  <a:pt x="5701886" y="990600"/>
                  <a:pt x="5638805" y="990600"/>
                </a:cubicBezTo>
                <a:lnTo>
                  <a:pt x="114295" y="990600"/>
                </a:lnTo>
                <a:cubicBezTo>
                  <a:pt x="51214" y="990600"/>
                  <a:pt x="0" y="939386"/>
                  <a:pt x="0" y="876305"/>
                </a:cubicBezTo>
                <a:lnTo>
                  <a:pt x="0" y="114295"/>
                </a:lnTo>
                <a:cubicBezTo>
                  <a:pt x="0" y="51214"/>
                  <a:pt x="51214" y="0"/>
                  <a:pt x="114295" y="0"/>
                </a:cubicBezTo>
                <a:close/>
              </a:path>
            </a:pathLst>
          </a:custGeom>
          <a:solidFill>
            <a:srgbClr val="1D293D"/>
          </a:solidFill>
          <a:ln/>
        </p:spPr>
      </p:sp>
      <p:sp>
        <p:nvSpPr>
          <p:cNvPr id="47" name="Text 45"/>
          <p:cNvSpPr/>
          <p:nvPr/>
        </p:nvSpPr>
        <p:spPr>
          <a:xfrm>
            <a:off x="6305550" y="4438650"/>
            <a:ext cx="5524500" cy="228600"/>
          </a:xfrm>
          <a:prstGeom prst="rect">
            <a:avLst/>
          </a:prstGeom>
          <a:noFill/>
          <a:ln/>
        </p:spPr>
        <p:txBody>
          <a:bodyPr wrap="square" lIns="0" tIns="0" rIns="0" bIns="0" rtlCol="0" anchor="ctr"/>
          <a:lstStyle/>
          <a:p>
            <a:pPr>
              <a:lnSpc>
                <a:spcPct val="130000"/>
              </a:lnSpc>
            </a:pPr>
            <a:r>
              <a:rPr lang="en-US" sz="1200" b="1" dirty="0">
                <a:solidFill>
                  <a:srgbClr val="FFFFFF"/>
                </a:solidFill>
                <a:latin typeface="MiSans" pitchFamily="34" charset="0"/>
                <a:ea typeface="MiSans" pitchFamily="34" charset="-122"/>
                <a:cs typeface="MiSans" pitchFamily="34" charset="-120"/>
              </a:rPr>
              <a:t>Why Five Measures?</a:t>
            </a:r>
            <a:endParaRPr lang="en-US" sz="1600" dirty="0"/>
          </a:p>
        </p:txBody>
      </p:sp>
      <p:sp>
        <p:nvSpPr>
          <p:cNvPr id="48" name="Text 46"/>
          <p:cNvSpPr/>
          <p:nvPr/>
        </p:nvSpPr>
        <p:spPr>
          <a:xfrm>
            <a:off x="6305550" y="4743450"/>
            <a:ext cx="5514975" cy="381000"/>
          </a:xfrm>
          <a:prstGeom prst="rect">
            <a:avLst/>
          </a:prstGeom>
          <a:noFill/>
          <a:ln/>
        </p:spPr>
        <p:txBody>
          <a:bodyPr wrap="square" lIns="0" tIns="0" rIns="0" bIns="0" rtlCol="0" anchor="ctr"/>
          <a:lstStyle/>
          <a:p>
            <a:pPr>
              <a:lnSpc>
                <a:spcPct val="120000"/>
              </a:lnSpc>
            </a:pPr>
            <a:r>
              <a:rPr lang="en-US" sz="1050" dirty="0">
                <a:solidFill>
                  <a:srgbClr val="FFFFFF"/>
                </a:solidFill>
                <a:latin typeface="MiSans" pitchFamily="34" charset="0"/>
                <a:ea typeface="MiSans" pitchFamily="34" charset="-122"/>
                <a:cs typeface="MiSans" pitchFamily="34" charset="-120"/>
              </a:rPr>
              <a:t>We're not sure which best captures "uniformity." We compute all five and test which (if any) help distinguish corpus sentences from variants.</a:t>
            </a:r>
            <a:endParaRPr lang="en-US" sz="1600" dirty="0"/>
          </a:p>
        </p:txBody>
      </p:sp>
    </p:spTree>
  </p:cSld>
  <p:clrMapOvr>
    <a:masterClrMapping/>
  </p:clrMapOvr>
  <p:transition>
    <p:fade/>
    <p:spd val="med"/>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4F39F6"/>
          </a:solidFill>
          <a:ln/>
        </p:spPr>
      </p:sp>
      <p:sp>
        <p:nvSpPr>
          <p:cNvPr id="3" name="Shape 1"/>
          <p:cNvSpPr/>
          <p:nvPr/>
        </p:nvSpPr>
        <p:spPr>
          <a:xfrm>
            <a:off x="400050" y="400050"/>
            <a:ext cx="152400" cy="152400"/>
          </a:xfrm>
          <a:custGeom>
            <a:avLst/>
            <a:gdLst/>
            <a:ahLst/>
            <a:cxnLst/>
            <a:rect l="l" t="t" r="r" b="b"/>
            <a:pathLst>
              <a:path w="152400" h="152400">
                <a:moveTo>
                  <a:pt x="0" y="23813"/>
                </a:moveTo>
                <a:cubicBezTo>
                  <a:pt x="0" y="15925"/>
                  <a:pt x="6400" y="9525"/>
                  <a:pt x="14288" y="9525"/>
                </a:cubicBezTo>
                <a:lnTo>
                  <a:pt x="42863" y="9525"/>
                </a:lnTo>
                <a:cubicBezTo>
                  <a:pt x="50750" y="9525"/>
                  <a:pt x="57150" y="15925"/>
                  <a:pt x="57150" y="23813"/>
                </a:cubicBezTo>
                <a:lnTo>
                  <a:pt x="57150" y="28575"/>
                </a:lnTo>
                <a:lnTo>
                  <a:pt x="95250" y="28575"/>
                </a:lnTo>
                <a:lnTo>
                  <a:pt x="95250" y="23813"/>
                </a:lnTo>
                <a:cubicBezTo>
                  <a:pt x="95250" y="15925"/>
                  <a:pt x="101650" y="9525"/>
                  <a:pt x="109537" y="9525"/>
                </a:cubicBezTo>
                <a:lnTo>
                  <a:pt x="138113" y="9525"/>
                </a:lnTo>
                <a:cubicBezTo>
                  <a:pt x="146000" y="9525"/>
                  <a:pt x="152400" y="15925"/>
                  <a:pt x="152400" y="23813"/>
                </a:cubicBezTo>
                <a:lnTo>
                  <a:pt x="152400" y="52388"/>
                </a:lnTo>
                <a:cubicBezTo>
                  <a:pt x="152400" y="60275"/>
                  <a:pt x="146000" y="66675"/>
                  <a:pt x="138113" y="66675"/>
                </a:cubicBezTo>
                <a:lnTo>
                  <a:pt x="109537" y="66675"/>
                </a:lnTo>
                <a:cubicBezTo>
                  <a:pt x="101650" y="66675"/>
                  <a:pt x="95250" y="60275"/>
                  <a:pt x="95250" y="52388"/>
                </a:cubicBezTo>
                <a:lnTo>
                  <a:pt x="95250" y="47625"/>
                </a:lnTo>
                <a:lnTo>
                  <a:pt x="57150" y="47625"/>
                </a:lnTo>
                <a:lnTo>
                  <a:pt x="57150" y="52388"/>
                </a:lnTo>
                <a:cubicBezTo>
                  <a:pt x="57150" y="54560"/>
                  <a:pt x="56644" y="56644"/>
                  <a:pt x="55781" y="58489"/>
                </a:cubicBezTo>
                <a:lnTo>
                  <a:pt x="76200" y="85725"/>
                </a:lnTo>
                <a:lnTo>
                  <a:pt x="100013" y="85725"/>
                </a:lnTo>
                <a:cubicBezTo>
                  <a:pt x="107900" y="85725"/>
                  <a:pt x="114300" y="92125"/>
                  <a:pt x="114300" y="100013"/>
                </a:cubicBezTo>
                <a:lnTo>
                  <a:pt x="114300" y="128588"/>
                </a:lnTo>
                <a:cubicBezTo>
                  <a:pt x="114300" y="136475"/>
                  <a:pt x="107900" y="142875"/>
                  <a:pt x="100013" y="142875"/>
                </a:cubicBezTo>
                <a:lnTo>
                  <a:pt x="71438" y="142875"/>
                </a:lnTo>
                <a:cubicBezTo>
                  <a:pt x="63550" y="142875"/>
                  <a:pt x="57150" y="136475"/>
                  <a:pt x="57150" y="128588"/>
                </a:cubicBezTo>
                <a:lnTo>
                  <a:pt x="57150" y="100013"/>
                </a:lnTo>
                <a:cubicBezTo>
                  <a:pt x="57150" y="97840"/>
                  <a:pt x="57656" y="95756"/>
                  <a:pt x="58519" y="93911"/>
                </a:cubicBezTo>
                <a:lnTo>
                  <a:pt x="38100" y="66675"/>
                </a:lnTo>
                <a:lnTo>
                  <a:pt x="14288" y="66675"/>
                </a:lnTo>
                <a:cubicBezTo>
                  <a:pt x="6400" y="66675"/>
                  <a:pt x="0" y="60275"/>
                  <a:pt x="0" y="52388"/>
                </a:cubicBezTo>
                <a:lnTo>
                  <a:pt x="0" y="23813"/>
                </a:lnTo>
                <a:close/>
              </a:path>
            </a:pathLst>
          </a:custGeom>
          <a:solidFill>
            <a:srgbClr val="FFFFFF"/>
          </a:solidFill>
          <a:ln/>
        </p:spPr>
      </p:sp>
      <p:sp>
        <p:nvSpPr>
          <p:cNvPr id="4" name="Text 2"/>
          <p:cNvSpPr/>
          <p:nvPr/>
        </p:nvSpPr>
        <p:spPr>
          <a:xfrm>
            <a:off x="781050" y="304800"/>
            <a:ext cx="4476750"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Complete Methodology Pipeline</a:t>
            </a:r>
            <a:endParaRPr lang="en-US" sz="1600" dirty="0"/>
          </a:p>
        </p:txBody>
      </p:sp>
      <p:sp>
        <p:nvSpPr>
          <p:cNvPr id="5" name="Shape 3"/>
          <p:cNvSpPr/>
          <p:nvPr/>
        </p:nvSpPr>
        <p:spPr>
          <a:xfrm>
            <a:off x="290513" y="785813"/>
            <a:ext cx="2257425" cy="1838325"/>
          </a:xfrm>
          <a:custGeom>
            <a:avLst/>
            <a:gdLst/>
            <a:ahLst/>
            <a:cxnLst/>
            <a:rect l="l" t="t" r="r" b="b"/>
            <a:pathLst>
              <a:path w="2257425" h="1838325">
                <a:moveTo>
                  <a:pt x="114307" y="0"/>
                </a:moveTo>
                <a:lnTo>
                  <a:pt x="2143118" y="0"/>
                </a:lnTo>
                <a:cubicBezTo>
                  <a:pt x="2206248" y="0"/>
                  <a:pt x="2257425" y="51177"/>
                  <a:pt x="2257425" y="114307"/>
                </a:cubicBezTo>
                <a:lnTo>
                  <a:pt x="2257425" y="1724018"/>
                </a:lnTo>
                <a:cubicBezTo>
                  <a:pt x="2257425" y="1787148"/>
                  <a:pt x="2206248" y="1838325"/>
                  <a:pt x="2143118" y="1838325"/>
                </a:cubicBezTo>
                <a:lnTo>
                  <a:pt x="114307" y="1838325"/>
                </a:lnTo>
                <a:cubicBezTo>
                  <a:pt x="51177" y="1838325"/>
                  <a:pt x="0" y="1787148"/>
                  <a:pt x="0" y="1724018"/>
                </a:cubicBezTo>
                <a:lnTo>
                  <a:pt x="0" y="114307"/>
                </a:lnTo>
                <a:cubicBezTo>
                  <a:pt x="0" y="51219"/>
                  <a:pt x="51219" y="0"/>
                  <a:pt x="114307" y="0"/>
                </a:cubicBezTo>
                <a:close/>
              </a:path>
            </a:pathLst>
          </a:custGeom>
          <a:solidFill>
            <a:srgbClr val="F8FAFC"/>
          </a:solidFill>
          <a:ln w="12700">
            <a:solidFill>
              <a:srgbClr val="E2E8F0"/>
            </a:solidFill>
            <a:prstDash val="solid"/>
          </a:ln>
        </p:spPr>
      </p:sp>
      <p:sp>
        <p:nvSpPr>
          <p:cNvPr id="6" name="Shape 4"/>
          <p:cNvSpPr/>
          <p:nvPr/>
        </p:nvSpPr>
        <p:spPr>
          <a:xfrm>
            <a:off x="409575" y="904875"/>
            <a:ext cx="304800" cy="304800"/>
          </a:xfrm>
          <a:custGeom>
            <a:avLst/>
            <a:gdLst/>
            <a:ahLst/>
            <a:cxnLst/>
            <a:rect l="l" t="t" r="r" b="b"/>
            <a:pathLst>
              <a:path w="304800" h="304800">
                <a:moveTo>
                  <a:pt x="76200" y="0"/>
                </a:moveTo>
                <a:lnTo>
                  <a:pt x="228600" y="0"/>
                </a:lnTo>
                <a:cubicBezTo>
                  <a:pt x="270656" y="0"/>
                  <a:pt x="304800" y="34144"/>
                  <a:pt x="304800" y="76200"/>
                </a:cubicBezTo>
                <a:lnTo>
                  <a:pt x="304800" y="228600"/>
                </a:lnTo>
                <a:cubicBezTo>
                  <a:pt x="304800" y="270656"/>
                  <a:pt x="270656" y="304800"/>
                  <a:pt x="228600" y="304800"/>
                </a:cubicBezTo>
                <a:lnTo>
                  <a:pt x="76200" y="304800"/>
                </a:lnTo>
                <a:cubicBezTo>
                  <a:pt x="34144" y="304800"/>
                  <a:pt x="0" y="270656"/>
                  <a:pt x="0" y="228600"/>
                </a:cubicBezTo>
                <a:lnTo>
                  <a:pt x="0" y="76200"/>
                </a:lnTo>
                <a:cubicBezTo>
                  <a:pt x="0" y="34144"/>
                  <a:pt x="34144" y="0"/>
                  <a:pt x="76200" y="0"/>
                </a:cubicBezTo>
                <a:close/>
              </a:path>
            </a:pathLst>
          </a:custGeom>
          <a:solidFill>
            <a:srgbClr val="4F39F6"/>
          </a:solidFill>
          <a:ln/>
        </p:spPr>
      </p:sp>
      <p:sp>
        <p:nvSpPr>
          <p:cNvPr id="7" name="Text 5"/>
          <p:cNvSpPr/>
          <p:nvPr/>
        </p:nvSpPr>
        <p:spPr>
          <a:xfrm>
            <a:off x="376238" y="904875"/>
            <a:ext cx="371475" cy="304800"/>
          </a:xfrm>
          <a:prstGeom prst="rect">
            <a:avLst/>
          </a:prstGeom>
          <a:noFill/>
          <a:ln/>
        </p:spPr>
        <p:txBody>
          <a:bodyPr wrap="square" lIns="0" tIns="0" rIns="0" bIns="0" rtlCol="0" anchor="ctr"/>
          <a:lstStyle/>
          <a:p>
            <a:pPr algn="ctr">
              <a:lnSpc>
                <a:spcPct val="120000"/>
              </a:lnSpc>
            </a:pPr>
            <a:r>
              <a:rPr lang="en-US" sz="1050" b="1" dirty="0">
                <a:solidFill>
                  <a:srgbClr val="FFFFFF"/>
                </a:solidFill>
                <a:latin typeface="MiSans" pitchFamily="34" charset="0"/>
                <a:ea typeface="MiSans" pitchFamily="34" charset="-122"/>
                <a:cs typeface="MiSans" pitchFamily="34" charset="-120"/>
              </a:rPr>
              <a:t>1</a:t>
            </a:r>
            <a:endParaRPr lang="en-US" sz="1600" dirty="0"/>
          </a:p>
        </p:txBody>
      </p:sp>
      <p:sp>
        <p:nvSpPr>
          <p:cNvPr id="8" name="Text 6"/>
          <p:cNvSpPr/>
          <p:nvPr/>
        </p:nvSpPr>
        <p:spPr>
          <a:xfrm>
            <a:off x="409575" y="1285875"/>
            <a:ext cx="208597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Data Loading</a:t>
            </a:r>
            <a:endParaRPr lang="en-US" sz="1600" dirty="0"/>
          </a:p>
        </p:txBody>
      </p:sp>
      <p:sp>
        <p:nvSpPr>
          <p:cNvPr id="9" name="Text 7"/>
          <p:cNvSpPr/>
          <p:nvPr/>
        </p:nvSpPr>
        <p:spPr>
          <a:xfrm>
            <a:off x="409575" y="1514475"/>
            <a:ext cx="2076450" cy="3048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Parse CoNLL-U files from HUTB corpus</a:t>
            </a:r>
            <a:endParaRPr lang="en-US" sz="1600" dirty="0"/>
          </a:p>
        </p:txBody>
      </p:sp>
      <p:sp>
        <p:nvSpPr>
          <p:cNvPr id="10" name="Shape 8"/>
          <p:cNvSpPr/>
          <p:nvPr/>
        </p:nvSpPr>
        <p:spPr>
          <a:xfrm>
            <a:off x="409575" y="1895475"/>
            <a:ext cx="2019300" cy="609600"/>
          </a:xfrm>
          <a:custGeom>
            <a:avLst/>
            <a:gdLst/>
            <a:ahLst/>
            <a:cxnLst/>
            <a:rect l="l" t="t" r="r" b="b"/>
            <a:pathLst>
              <a:path w="2019300" h="609600">
                <a:moveTo>
                  <a:pt x="38100" y="0"/>
                </a:moveTo>
                <a:lnTo>
                  <a:pt x="1981200" y="0"/>
                </a:lnTo>
                <a:cubicBezTo>
                  <a:pt x="2002228" y="0"/>
                  <a:pt x="2019300" y="17072"/>
                  <a:pt x="2019300" y="38100"/>
                </a:cubicBezTo>
                <a:lnTo>
                  <a:pt x="2019300" y="571500"/>
                </a:lnTo>
                <a:cubicBezTo>
                  <a:pt x="2019300" y="592528"/>
                  <a:pt x="2002228" y="609600"/>
                  <a:pt x="1981200" y="609600"/>
                </a:cubicBezTo>
                <a:lnTo>
                  <a:pt x="38100" y="609600"/>
                </a:lnTo>
                <a:cubicBezTo>
                  <a:pt x="17072" y="609600"/>
                  <a:pt x="0" y="592528"/>
                  <a:pt x="0" y="571500"/>
                </a:cubicBezTo>
                <a:lnTo>
                  <a:pt x="0" y="38100"/>
                </a:lnTo>
                <a:cubicBezTo>
                  <a:pt x="0" y="17072"/>
                  <a:pt x="17072" y="0"/>
                  <a:pt x="38100" y="0"/>
                </a:cubicBezTo>
                <a:close/>
              </a:path>
            </a:pathLst>
          </a:custGeom>
          <a:solidFill>
            <a:srgbClr val="FFFFFF"/>
          </a:solidFill>
          <a:ln/>
        </p:spPr>
      </p:sp>
      <p:sp>
        <p:nvSpPr>
          <p:cNvPr id="11" name="Text 9"/>
          <p:cNvSpPr/>
          <p:nvPr/>
        </p:nvSpPr>
        <p:spPr>
          <a:xfrm>
            <a:off x="485775" y="1971675"/>
            <a:ext cx="1924050"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8,736 sentences</a:t>
            </a:r>
            <a:endParaRPr lang="en-US" sz="1600" dirty="0"/>
          </a:p>
        </p:txBody>
      </p:sp>
      <p:sp>
        <p:nvSpPr>
          <p:cNvPr id="12" name="Text 10"/>
          <p:cNvSpPr/>
          <p:nvPr/>
        </p:nvSpPr>
        <p:spPr>
          <a:xfrm>
            <a:off x="485775" y="2124075"/>
            <a:ext cx="1924050"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Projective trees</a:t>
            </a:r>
            <a:endParaRPr lang="en-US" sz="1600" dirty="0"/>
          </a:p>
        </p:txBody>
      </p:sp>
      <p:sp>
        <p:nvSpPr>
          <p:cNvPr id="13" name="Text 11"/>
          <p:cNvSpPr/>
          <p:nvPr/>
        </p:nvSpPr>
        <p:spPr>
          <a:xfrm>
            <a:off x="485775" y="2276475"/>
            <a:ext cx="1924050"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Newswire text</a:t>
            </a:r>
            <a:endParaRPr lang="en-US" sz="1600" dirty="0"/>
          </a:p>
        </p:txBody>
      </p:sp>
      <p:sp>
        <p:nvSpPr>
          <p:cNvPr id="14" name="Shape 12"/>
          <p:cNvSpPr/>
          <p:nvPr/>
        </p:nvSpPr>
        <p:spPr>
          <a:xfrm>
            <a:off x="2629793" y="785813"/>
            <a:ext cx="2257425" cy="1838325"/>
          </a:xfrm>
          <a:custGeom>
            <a:avLst/>
            <a:gdLst/>
            <a:ahLst/>
            <a:cxnLst/>
            <a:rect l="l" t="t" r="r" b="b"/>
            <a:pathLst>
              <a:path w="2257425" h="1838325">
                <a:moveTo>
                  <a:pt x="114307" y="0"/>
                </a:moveTo>
                <a:lnTo>
                  <a:pt x="2143118" y="0"/>
                </a:lnTo>
                <a:cubicBezTo>
                  <a:pt x="2206248" y="0"/>
                  <a:pt x="2257425" y="51177"/>
                  <a:pt x="2257425" y="114307"/>
                </a:cubicBezTo>
                <a:lnTo>
                  <a:pt x="2257425" y="1724018"/>
                </a:lnTo>
                <a:cubicBezTo>
                  <a:pt x="2257425" y="1787148"/>
                  <a:pt x="2206248" y="1838325"/>
                  <a:pt x="2143118" y="1838325"/>
                </a:cubicBezTo>
                <a:lnTo>
                  <a:pt x="114307" y="1838325"/>
                </a:lnTo>
                <a:cubicBezTo>
                  <a:pt x="51177" y="1838325"/>
                  <a:pt x="0" y="1787148"/>
                  <a:pt x="0" y="1724018"/>
                </a:cubicBezTo>
                <a:lnTo>
                  <a:pt x="0" y="114307"/>
                </a:lnTo>
                <a:cubicBezTo>
                  <a:pt x="0" y="51219"/>
                  <a:pt x="51219" y="0"/>
                  <a:pt x="114307" y="0"/>
                </a:cubicBezTo>
                <a:close/>
              </a:path>
            </a:pathLst>
          </a:custGeom>
          <a:solidFill>
            <a:srgbClr val="F8FAFC"/>
          </a:solidFill>
          <a:ln w="12700">
            <a:solidFill>
              <a:srgbClr val="E2E8F0"/>
            </a:solidFill>
            <a:prstDash val="solid"/>
          </a:ln>
        </p:spPr>
      </p:sp>
      <p:sp>
        <p:nvSpPr>
          <p:cNvPr id="15" name="Shape 13"/>
          <p:cNvSpPr/>
          <p:nvPr/>
        </p:nvSpPr>
        <p:spPr>
          <a:xfrm>
            <a:off x="2748855" y="904875"/>
            <a:ext cx="304800" cy="304800"/>
          </a:xfrm>
          <a:custGeom>
            <a:avLst/>
            <a:gdLst/>
            <a:ahLst/>
            <a:cxnLst/>
            <a:rect l="l" t="t" r="r" b="b"/>
            <a:pathLst>
              <a:path w="304800" h="304800">
                <a:moveTo>
                  <a:pt x="76200" y="0"/>
                </a:moveTo>
                <a:lnTo>
                  <a:pt x="228600" y="0"/>
                </a:lnTo>
                <a:cubicBezTo>
                  <a:pt x="270656" y="0"/>
                  <a:pt x="304800" y="34144"/>
                  <a:pt x="304800" y="76200"/>
                </a:cubicBezTo>
                <a:lnTo>
                  <a:pt x="304800" y="228600"/>
                </a:lnTo>
                <a:cubicBezTo>
                  <a:pt x="304800" y="270656"/>
                  <a:pt x="270656" y="304800"/>
                  <a:pt x="228600" y="304800"/>
                </a:cubicBezTo>
                <a:lnTo>
                  <a:pt x="76200" y="304800"/>
                </a:lnTo>
                <a:cubicBezTo>
                  <a:pt x="34144" y="304800"/>
                  <a:pt x="0" y="270656"/>
                  <a:pt x="0" y="228600"/>
                </a:cubicBezTo>
                <a:lnTo>
                  <a:pt x="0" y="76200"/>
                </a:lnTo>
                <a:cubicBezTo>
                  <a:pt x="0" y="34144"/>
                  <a:pt x="34144" y="0"/>
                  <a:pt x="76200" y="0"/>
                </a:cubicBezTo>
                <a:close/>
              </a:path>
            </a:pathLst>
          </a:custGeom>
          <a:solidFill>
            <a:srgbClr val="009966"/>
          </a:solidFill>
          <a:ln/>
        </p:spPr>
      </p:sp>
      <p:sp>
        <p:nvSpPr>
          <p:cNvPr id="16" name="Text 14"/>
          <p:cNvSpPr/>
          <p:nvPr/>
        </p:nvSpPr>
        <p:spPr>
          <a:xfrm>
            <a:off x="2715518" y="904875"/>
            <a:ext cx="371475" cy="304800"/>
          </a:xfrm>
          <a:prstGeom prst="rect">
            <a:avLst/>
          </a:prstGeom>
          <a:noFill/>
          <a:ln/>
        </p:spPr>
        <p:txBody>
          <a:bodyPr wrap="square" lIns="0" tIns="0" rIns="0" bIns="0" rtlCol="0" anchor="ctr"/>
          <a:lstStyle/>
          <a:p>
            <a:pPr algn="ctr">
              <a:lnSpc>
                <a:spcPct val="120000"/>
              </a:lnSpc>
            </a:pPr>
            <a:r>
              <a:rPr lang="en-US" sz="1050" b="1" dirty="0">
                <a:solidFill>
                  <a:srgbClr val="FFFFFF"/>
                </a:solidFill>
                <a:latin typeface="MiSans" pitchFamily="34" charset="0"/>
                <a:ea typeface="MiSans" pitchFamily="34" charset="-122"/>
                <a:cs typeface="MiSans" pitchFamily="34" charset="-120"/>
              </a:rPr>
              <a:t>2</a:t>
            </a:r>
            <a:endParaRPr lang="en-US" sz="1600" dirty="0"/>
          </a:p>
        </p:txBody>
      </p:sp>
      <p:sp>
        <p:nvSpPr>
          <p:cNvPr id="17" name="Text 15"/>
          <p:cNvSpPr/>
          <p:nvPr/>
        </p:nvSpPr>
        <p:spPr>
          <a:xfrm>
            <a:off x="2748855" y="1285875"/>
            <a:ext cx="208597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Train Models</a:t>
            </a:r>
            <a:endParaRPr lang="en-US" sz="1600" dirty="0"/>
          </a:p>
        </p:txBody>
      </p:sp>
      <p:sp>
        <p:nvSpPr>
          <p:cNvPr id="18" name="Text 16"/>
          <p:cNvSpPr/>
          <p:nvPr/>
        </p:nvSpPr>
        <p:spPr>
          <a:xfrm>
            <a:off x="2748855" y="1514475"/>
            <a:ext cx="2076450"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Lexical &amp; syntactic surprisal</a:t>
            </a:r>
            <a:endParaRPr lang="en-US" sz="1600" dirty="0"/>
          </a:p>
        </p:txBody>
      </p:sp>
      <p:sp>
        <p:nvSpPr>
          <p:cNvPr id="19" name="Shape 17"/>
          <p:cNvSpPr/>
          <p:nvPr/>
        </p:nvSpPr>
        <p:spPr>
          <a:xfrm>
            <a:off x="2748855" y="1743075"/>
            <a:ext cx="2019300" cy="609600"/>
          </a:xfrm>
          <a:custGeom>
            <a:avLst/>
            <a:gdLst/>
            <a:ahLst/>
            <a:cxnLst/>
            <a:rect l="l" t="t" r="r" b="b"/>
            <a:pathLst>
              <a:path w="2019300" h="609600">
                <a:moveTo>
                  <a:pt x="38100" y="0"/>
                </a:moveTo>
                <a:lnTo>
                  <a:pt x="1981200" y="0"/>
                </a:lnTo>
                <a:cubicBezTo>
                  <a:pt x="2002228" y="0"/>
                  <a:pt x="2019300" y="17072"/>
                  <a:pt x="2019300" y="38100"/>
                </a:cubicBezTo>
                <a:lnTo>
                  <a:pt x="2019300" y="571500"/>
                </a:lnTo>
                <a:cubicBezTo>
                  <a:pt x="2019300" y="592528"/>
                  <a:pt x="2002228" y="609600"/>
                  <a:pt x="1981200" y="609600"/>
                </a:cubicBezTo>
                <a:lnTo>
                  <a:pt x="38100" y="609600"/>
                </a:lnTo>
                <a:cubicBezTo>
                  <a:pt x="17072" y="609600"/>
                  <a:pt x="0" y="592528"/>
                  <a:pt x="0" y="571500"/>
                </a:cubicBezTo>
                <a:lnTo>
                  <a:pt x="0" y="38100"/>
                </a:lnTo>
                <a:cubicBezTo>
                  <a:pt x="0" y="17072"/>
                  <a:pt x="17072" y="0"/>
                  <a:pt x="38100" y="0"/>
                </a:cubicBezTo>
                <a:close/>
              </a:path>
            </a:pathLst>
          </a:custGeom>
          <a:solidFill>
            <a:srgbClr val="FFFFFF"/>
          </a:solidFill>
          <a:ln/>
        </p:spPr>
      </p:sp>
      <p:sp>
        <p:nvSpPr>
          <p:cNvPr id="20" name="Text 18"/>
          <p:cNvSpPr/>
          <p:nvPr/>
        </p:nvSpPr>
        <p:spPr>
          <a:xfrm>
            <a:off x="2825055" y="1819275"/>
            <a:ext cx="1924050" cy="304800"/>
          </a:xfrm>
          <a:prstGeom prst="rect">
            <a:avLst/>
          </a:prstGeom>
          <a:noFill/>
          <a:ln/>
        </p:spPr>
        <p:txBody>
          <a:bodyPr wrap="square" lIns="0" tIns="0" rIns="0" bIns="0" rtlCol="0" anchor="ctr"/>
          <a:lstStyle/>
          <a:p>
            <a:pPr>
              <a:lnSpc>
                <a:spcPct val="110000"/>
              </a:lnSpc>
            </a:pPr>
            <a:r>
              <a:rPr lang="en-US" sz="900" b="1" dirty="0">
                <a:solidFill>
                  <a:srgbClr val="1E293B"/>
                </a:solidFill>
                <a:latin typeface="MiSans" pitchFamily="34" charset="0"/>
                <a:ea typeface="MiSans" pitchFamily="34" charset="-122"/>
                <a:cs typeface="MiSans" pitchFamily="34" charset="-120"/>
              </a:rPr>
              <a:t>Lexical:</a:t>
            </a:r>
            <a:pPr>
              <a:lnSpc>
                <a:spcPct val="110000"/>
              </a:lnSpc>
            </a:pPr>
            <a:r>
              <a:rPr lang="en-US" sz="900" dirty="0">
                <a:solidFill>
                  <a:srgbClr val="1E293B"/>
                </a:solidFill>
                <a:latin typeface="MiSans" pitchFamily="34" charset="0"/>
                <a:ea typeface="MiSans" pitchFamily="34" charset="-122"/>
                <a:cs typeface="MiSans" pitchFamily="34" charset="-120"/>
              </a:rPr>
              <a:t> Trigram on EMILLE (1M sents)</a:t>
            </a:r>
            <a:endParaRPr lang="en-US" sz="1600" dirty="0"/>
          </a:p>
        </p:txBody>
      </p:sp>
      <p:sp>
        <p:nvSpPr>
          <p:cNvPr id="21" name="Text 19"/>
          <p:cNvSpPr/>
          <p:nvPr/>
        </p:nvSpPr>
        <p:spPr>
          <a:xfrm>
            <a:off x="2825055" y="2124075"/>
            <a:ext cx="1924050" cy="152400"/>
          </a:xfrm>
          <a:prstGeom prst="rect">
            <a:avLst/>
          </a:prstGeom>
          <a:noFill/>
          <a:ln/>
        </p:spPr>
        <p:txBody>
          <a:bodyPr wrap="square" lIns="0" tIns="0" rIns="0" bIns="0" rtlCol="0" anchor="ctr"/>
          <a:lstStyle/>
          <a:p>
            <a:pPr>
              <a:lnSpc>
                <a:spcPct val="110000"/>
              </a:lnSpc>
            </a:pPr>
            <a:r>
              <a:rPr lang="en-US" sz="900" b="1" dirty="0">
                <a:solidFill>
                  <a:srgbClr val="1E293B"/>
                </a:solidFill>
                <a:latin typeface="MiSans" pitchFamily="34" charset="0"/>
                <a:ea typeface="MiSans" pitchFamily="34" charset="-122"/>
                <a:cs typeface="MiSans" pitchFamily="34" charset="-120"/>
              </a:rPr>
              <a:t>Syntactic:</a:t>
            </a:r>
            <a:pPr>
              <a:lnSpc>
                <a:spcPct val="110000"/>
              </a:lnSpc>
            </a:pPr>
            <a:r>
              <a:rPr lang="en-US" sz="900" dirty="0">
                <a:solidFill>
                  <a:srgbClr val="1E293B"/>
                </a:solidFill>
                <a:latin typeface="MiSans" pitchFamily="34" charset="0"/>
                <a:ea typeface="MiSans" pitchFamily="34" charset="-122"/>
                <a:cs typeface="MiSans" pitchFamily="34" charset="-120"/>
              </a:rPr>
              <a:t> Incremental parser</a:t>
            </a:r>
            <a:endParaRPr lang="en-US" sz="1600" dirty="0"/>
          </a:p>
        </p:txBody>
      </p:sp>
      <p:sp>
        <p:nvSpPr>
          <p:cNvPr id="22" name="Shape 20"/>
          <p:cNvSpPr/>
          <p:nvPr/>
        </p:nvSpPr>
        <p:spPr>
          <a:xfrm>
            <a:off x="4969073" y="785813"/>
            <a:ext cx="2257425" cy="1838325"/>
          </a:xfrm>
          <a:custGeom>
            <a:avLst/>
            <a:gdLst/>
            <a:ahLst/>
            <a:cxnLst/>
            <a:rect l="l" t="t" r="r" b="b"/>
            <a:pathLst>
              <a:path w="2257425" h="1838325">
                <a:moveTo>
                  <a:pt x="114307" y="0"/>
                </a:moveTo>
                <a:lnTo>
                  <a:pt x="2143118" y="0"/>
                </a:lnTo>
                <a:cubicBezTo>
                  <a:pt x="2206248" y="0"/>
                  <a:pt x="2257425" y="51177"/>
                  <a:pt x="2257425" y="114307"/>
                </a:cubicBezTo>
                <a:lnTo>
                  <a:pt x="2257425" y="1724018"/>
                </a:lnTo>
                <a:cubicBezTo>
                  <a:pt x="2257425" y="1787148"/>
                  <a:pt x="2206248" y="1838325"/>
                  <a:pt x="2143118" y="1838325"/>
                </a:cubicBezTo>
                <a:lnTo>
                  <a:pt x="114307" y="1838325"/>
                </a:lnTo>
                <a:cubicBezTo>
                  <a:pt x="51177" y="1838325"/>
                  <a:pt x="0" y="1787148"/>
                  <a:pt x="0" y="1724018"/>
                </a:cubicBezTo>
                <a:lnTo>
                  <a:pt x="0" y="114307"/>
                </a:lnTo>
                <a:cubicBezTo>
                  <a:pt x="0" y="51219"/>
                  <a:pt x="51219" y="0"/>
                  <a:pt x="114307" y="0"/>
                </a:cubicBezTo>
                <a:close/>
              </a:path>
            </a:pathLst>
          </a:custGeom>
          <a:solidFill>
            <a:srgbClr val="F8FAFC"/>
          </a:solidFill>
          <a:ln w="12700">
            <a:solidFill>
              <a:srgbClr val="E2E8F0"/>
            </a:solidFill>
            <a:prstDash val="solid"/>
          </a:ln>
        </p:spPr>
      </p:sp>
      <p:sp>
        <p:nvSpPr>
          <p:cNvPr id="23" name="Shape 21"/>
          <p:cNvSpPr/>
          <p:nvPr/>
        </p:nvSpPr>
        <p:spPr>
          <a:xfrm>
            <a:off x="5088136" y="904875"/>
            <a:ext cx="304800" cy="304800"/>
          </a:xfrm>
          <a:custGeom>
            <a:avLst/>
            <a:gdLst/>
            <a:ahLst/>
            <a:cxnLst/>
            <a:rect l="l" t="t" r="r" b="b"/>
            <a:pathLst>
              <a:path w="304800" h="304800">
                <a:moveTo>
                  <a:pt x="76200" y="0"/>
                </a:moveTo>
                <a:lnTo>
                  <a:pt x="228600" y="0"/>
                </a:lnTo>
                <a:cubicBezTo>
                  <a:pt x="270656" y="0"/>
                  <a:pt x="304800" y="34144"/>
                  <a:pt x="304800" y="76200"/>
                </a:cubicBezTo>
                <a:lnTo>
                  <a:pt x="304800" y="228600"/>
                </a:lnTo>
                <a:cubicBezTo>
                  <a:pt x="304800" y="270656"/>
                  <a:pt x="270656" y="304800"/>
                  <a:pt x="228600" y="304800"/>
                </a:cubicBezTo>
                <a:lnTo>
                  <a:pt x="76200" y="304800"/>
                </a:lnTo>
                <a:cubicBezTo>
                  <a:pt x="34144" y="304800"/>
                  <a:pt x="0" y="270656"/>
                  <a:pt x="0" y="228600"/>
                </a:cubicBezTo>
                <a:lnTo>
                  <a:pt x="0" y="76200"/>
                </a:lnTo>
                <a:cubicBezTo>
                  <a:pt x="0" y="34144"/>
                  <a:pt x="34144" y="0"/>
                  <a:pt x="76200" y="0"/>
                </a:cubicBezTo>
                <a:close/>
              </a:path>
            </a:pathLst>
          </a:custGeom>
          <a:solidFill>
            <a:srgbClr val="E17100"/>
          </a:solidFill>
          <a:ln/>
        </p:spPr>
      </p:sp>
      <p:sp>
        <p:nvSpPr>
          <p:cNvPr id="24" name="Text 22"/>
          <p:cNvSpPr/>
          <p:nvPr/>
        </p:nvSpPr>
        <p:spPr>
          <a:xfrm>
            <a:off x="5054798" y="904875"/>
            <a:ext cx="371475" cy="304800"/>
          </a:xfrm>
          <a:prstGeom prst="rect">
            <a:avLst/>
          </a:prstGeom>
          <a:noFill/>
          <a:ln/>
        </p:spPr>
        <p:txBody>
          <a:bodyPr wrap="square" lIns="0" tIns="0" rIns="0" bIns="0" rtlCol="0" anchor="ctr"/>
          <a:lstStyle/>
          <a:p>
            <a:pPr algn="ctr">
              <a:lnSpc>
                <a:spcPct val="120000"/>
              </a:lnSpc>
            </a:pPr>
            <a:r>
              <a:rPr lang="en-US" sz="1050" b="1" dirty="0">
                <a:solidFill>
                  <a:srgbClr val="FFFFFF"/>
                </a:solidFill>
                <a:latin typeface="MiSans" pitchFamily="34" charset="0"/>
                <a:ea typeface="MiSans" pitchFamily="34" charset="-122"/>
                <a:cs typeface="MiSans" pitchFamily="34" charset="-120"/>
              </a:rPr>
              <a:t>3</a:t>
            </a:r>
            <a:endParaRPr lang="en-US" sz="1600" dirty="0"/>
          </a:p>
        </p:txBody>
      </p:sp>
      <p:sp>
        <p:nvSpPr>
          <p:cNvPr id="25" name="Text 23"/>
          <p:cNvSpPr/>
          <p:nvPr/>
        </p:nvSpPr>
        <p:spPr>
          <a:xfrm>
            <a:off x="5088136" y="1285875"/>
            <a:ext cx="208597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Generate Variants</a:t>
            </a:r>
            <a:endParaRPr lang="en-US" sz="1600" dirty="0"/>
          </a:p>
        </p:txBody>
      </p:sp>
      <p:sp>
        <p:nvSpPr>
          <p:cNvPr id="26" name="Text 24"/>
          <p:cNvSpPr/>
          <p:nvPr/>
        </p:nvSpPr>
        <p:spPr>
          <a:xfrm>
            <a:off x="5088136" y="1514475"/>
            <a:ext cx="2076450"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Permute preverbal constituents</a:t>
            </a:r>
            <a:endParaRPr lang="en-US" sz="1600" dirty="0"/>
          </a:p>
        </p:txBody>
      </p:sp>
      <p:sp>
        <p:nvSpPr>
          <p:cNvPr id="27" name="Shape 25"/>
          <p:cNvSpPr/>
          <p:nvPr/>
        </p:nvSpPr>
        <p:spPr>
          <a:xfrm>
            <a:off x="5088136" y="1743075"/>
            <a:ext cx="2019300" cy="609600"/>
          </a:xfrm>
          <a:custGeom>
            <a:avLst/>
            <a:gdLst/>
            <a:ahLst/>
            <a:cxnLst/>
            <a:rect l="l" t="t" r="r" b="b"/>
            <a:pathLst>
              <a:path w="2019300" h="609600">
                <a:moveTo>
                  <a:pt x="38100" y="0"/>
                </a:moveTo>
                <a:lnTo>
                  <a:pt x="1981200" y="0"/>
                </a:lnTo>
                <a:cubicBezTo>
                  <a:pt x="2002228" y="0"/>
                  <a:pt x="2019300" y="17072"/>
                  <a:pt x="2019300" y="38100"/>
                </a:cubicBezTo>
                <a:lnTo>
                  <a:pt x="2019300" y="571500"/>
                </a:lnTo>
                <a:cubicBezTo>
                  <a:pt x="2019300" y="592528"/>
                  <a:pt x="2002228" y="609600"/>
                  <a:pt x="1981200" y="609600"/>
                </a:cubicBezTo>
                <a:lnTo>
                  <a:pt x="38100" y="609600"/>
                </a:lnTo>
                <a:cubicBezTo>
                  <a:pt x="17072" y="609600"/>
                  <a:pt x="0" y="592528"/>
                  <a:pt x="0" y="571500"/>
                </a:cubicBezTo>
                <a:lnTo>
                  <a:pt x="0" y="38100"/>
                </a:lnTo>
                <a:cubicBezTo>
                  <a:pt x="0" y="17072"/>
                  <a:pt x="17072" y="0"/>
                  <a:pt x="38100" y="0"/>
                </a:cubicBezTo>
                <a:close/>
              </a:path>
            </a:pathLst>
          </a:custGeom>
          <a:solidFill>
            <a:srgbClr val="FFFFFF"/>
          </a:solidFill>
          <a:ln/>
        </p:spPr>
      </p:sp>
      <p:sp>
        <p:nvSpPr>
          <p:cNvPr id="28" name="Text 26"/>
          <p:cNvSpPr/>
          <p:nvPr/>
        </p:nvSpPr>
        <p:spPr>
          <a:xfrm>
            <a:off x="5164336" y="1819275"/>
            <a:ext cx="1924050"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175,801 variants</a:t>
            </a:r>
            <a:endParaRPr lang="en-US" sz="1600" dirty="0"/>
          </a:p>
        </p:txBody>
      </p:sp>
      <p:sp>
        <p:nvSpPr>
          <p:cNvPr id="29" name="Text 27"/>
          <p:cNvSpPr/>
          <p:nvPr/>
        </p:nvSpPr>
        <p:spPr>
          <a:xfrm>
            <a:off x="5164336" y="1971675"/>
            <a:ext cx="1924050"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≤99 per sentence</a:t>
            </a:r>
            <a:endParaRPr lang="en-US" sz="1600" dirty="0"/>
          </a:p>
        </p:txBody>
      </p:sp>
      <p:sp>
        <p:nvSpPr>
          <p:cNvPr id="30" name="Text 28"/>
          <p:cNvSpPr/>
          <p:nvPr/>
        </p:nvSpPr>
        <p:spPr>
          <a:xfrm>
            <a:off x="5164336" y="2124075"/>
            <a:ext cx="1924050"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Filter unattested</a:t>
            </a:r>
            <a:endParaRPr lang="en-US" sz="1600" dirty="0"/>
          </a:p>
        </p:txBody>
      </p:sp>
      <p:sp>
        <p:nvSpPr>
          <p:cNvPr id="31" name="Shape 29"/>
          <p:cNvSpPr/>
          <p:nvPr/>
        </p:nvSpPr>
        <p:spPr>
          <a:xfrm>
            <a:off x="7308503" y="785813"/>
            <a:ext cx="2257425" cy="1838325"/>
          </a:xfrm>
          <a:custGeom>
            <a:avLst/>
            <a:gdLst/>
            <a:ahLst/>
            <a:cxnLst/>
            <a:rect l="l" t="t" r="r" b="b"/>
            <a:pathLst>
              <a:path w="2257425" h="1838325">
                <a:moveTo>
                  <a:pt x="114307" y="0"/>
                </a:moveTo>
                <a:lnTo>
                  <a:pt x="2143118" y="0"/>
                </a:lnTo>
                <a:cubicBezTo>
                  <a:pt x="2206248" y="0"/>
                  <a:pt x="2257425" y="51177"/>
                  <a:pt x="2257425" y="114307"/>
                </a:cubicBezTo>
                <a:lnTo>
                  <a:pt x="2257425" y="1724018"/>
                </a:lnTo>
                <a:cubicBezTo>
                  <a:pt x="2257425" y="1787148"/>
                  <a:pt x="2206248" y="1838325"/>
                  <a:pt x="2143118" y="1838325"/>
                </a:cubicBezTo>
                <a:lnTo>
                  <a:pt x="114307" y="1838325"/>
                </a:lnTo>
                <a:cubicBezTo>
                  <a:pt x="51177" y="1838325"/>
                  <a:pt x="0" y="1787148"/>
                  <a:pt x="0" y="1724018"/>
                </a:cubicBezTo>
                <a:lnTo>
                  <a:pt x="0" y="114307"/>
                </a:lnTo>
                <a:cubicBezTo>
                  <a:pt x="0" y="51219"/>
                  <a:pt x="51219" y="0"/>
                  <a:pt x="114307" y="0"/>
                </a:cubicBezTo>
                <a:close/>
              </a:path>
            </a:pathLst>
          </a:custGeom>
          <a:solidFill>
            <a:srgbClr val="F8FAFC"/>
          </a:solidFill>
          <a:ln w="12700">
            <a:solidFill>
              <a:srgbClr val="E2E8F0"/>
            </a:solidFill>
            <a:prstDash val="solid"/>
          </a:ln>
        </p:spPr>
      </p:sp>
      <p:sp>
        <p:nvSpPr>
          <p:cNvPr id="32" name="Shape 30"/>
          <p:cNvSpPr/>
          <p:nvPr/>
        </p:nvSpPr>
        <p:spPr>
          <a:xfrm>
            <a:off x="7427565" y="904875"/>
            <a:ext cx="304800" cy="304800"/>
          </a:xfrm>
          <a:custGeom>
            <a:avLst/>
            <a:gdLst/>
            <a:ahLst/>
            <a:cxnLst/>
            <a:rect l="l" t="t" r="r" b="b"/>
            <a:pathLst>
              <a:path w="304800" h="304800">
                <a:moveTo>
                  <a:pt x="76200" y="0"/>
                </a:moveTo>
                <a:lnTo>
                  <a:pt x="228600" y="0"/>
                </a:lnTo>
                <a:cubicBezTo>
                  <a:pt x="270656" y="0"/>
                  <a:pt x="304800" y="34144"/>
                  <a:pt x="304800" y="76200"/>
                </a:cubicBezTo>
                <a:lnTo>
                  <a:pt x="304800" y="228600"/>
                </a:lnTo>
                <a:cubicBezTo>
                  <a:pt x="304800" y="270656"/>
                  <a:pt x="270656" y="304800"/>
                  <a:pt x="228600" y="304800"/>
                </a:cubicBezTo>
                <a:lnTo>
                  <a:pt x="76200" y="304800"/>
                </a:lnTo>
                <a:cubicBezTo>
                  <a:pt x="34144" y="304800"/>
                  <a:pt x="0" y="270656"/>
                  <a:pt x="0" y="228600"/>
                </a:cubicBezTo>
                <a:lnTo>
                  <a:pt x="0" y="76200"/>
                </a:lnTo>
                <a:cubicBezTo>
                  <a:pt x="0" y="34144"/>
                  <a:pt x="34144" y="0"/>
                  <a:pt x="76200" y="0"/>
                </a:cubicBezTo>
                <a:close/>
              </a:path>
            </a:pathLst>
          </a:custGeom>
          <a:solidFill>
            <a:srgbClr val="EC003F"/>
          </a:solidFill>
          <a:ln/>
        </p:spPr>
      </p:sp>
      <p:sp>
        <p:nvSpPr>
          <p:cNvPr id="33" name="Text 31"/>
          <p:cNvSpPr/>
          <p:nvPr/>
        </p:nvSpPr>
        <p:spPr>
          <a:xfrm>
            <a:off x="7394228" y="904875"/>
            <a:ext cx="371475" cy="304800"/>
          </a:xfrm>
          <a:prstGeom prst="rect">
            <a:avLst/>
          </a:prstGeom>
          <a:noFill/>
          <a:ln/>
        </p:spPr>
        <p:txBody>
          <a:bodyPr wrap="square" lIns="0" tIns="0" rIns="0" bIns="0" rtlCol="0" anchor="ctr"/>
          <a:lstStyle/>
          <a:p>
            <a:pPr algn="ctr">
              <a:lnSpc>
                <a:spcPct val="120000"/>
              </a:lnSpc>
            </a:pPr>
            <a:r>
              <a:rPr lang="en-US" sz="1050" b="1" dirty="0">
                <a:solidFill>
                  <a:srgbClr val="FFFFFF"/>
                </a:solidFill>
                <a:latin typeface="MiSans" pitchFamily="34" charset="0"/>
                <a:ea typeface="MiSans" pitchFamily="34" charset="-122"/>
                <a:cs typeface="MiSans" pitchFamily="34" charset="-120"/>
              </a:rPr>
              <a:t>4</a:t>
            </a:r>
            <a:endParaRPr lang="en-US" sz="1600" dirty="0"/>
          </a:p>
        </p:txBody>
      </p:sp>
      <p:sp>
        <p:nvSpPr>
          <p:cNvPr id="34" name="Text 32"/>
          <p:cNvSpPr/>
          <p:nvPr/>
        </p:nvSpPr>
        <p:spPr>
          <a:xfrm>
            <a:off x="7427565" y="1285875"/>
            <a:ext cx="208597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Extract Features</a:t>
            </a:r>
            <a:endParaRPr lang="en-US" sz="1600" dirty="0"/>
          </a:p>
        </p:txBody>
      </p:sp>
      <p:sp>
        <p:nvSpPr>
          <p:cNvPr id="35" name="Text 33"/>
          <p:cNvSpPr/>
          <p:nvPr/>
        </p:nvSpPr>
        <p:spPr>
          <a:xfrm>
            <a:off x="7427565" y="1514475"/>
            <a:ext cx="2076450"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Compute all measures</a:t>
            </a:r>
            <a:endParaRPr lang="en-US" sz="1600" dirty="0"/>
          </a:p>
        </p:txBody>
      </p:sp>
      <p:sp>
        <p:nvSpPr>
          <p:cNvPr id="36" name="Shape 34"/>
          <p:cNvSpPr/>
          <p:nvPr/>
        </p:nvSpPr>
        <p:spPr>
          <a:xfrm>
            <a:off x="7427565" y="1743075"/>
            <a:ext cx="2019300" cy="762000"/>
          </a:xfrm>
          <a:custGeom>
            <a:avLst/>
            <a:gdLst/>
            <a:ahLst/>
            <a:cxnLst/>
            <a:rect l="l" t="t" r="r" b="b"/>
            <a:pathLst>
              <a:path w="2019300" h="762000">
                <a:moveTo>
                  <a:pt x="38100" y="0"/>
                </a:moveTo>
                <a:lnTo>
                  <a:pt x="1981200" y="0"/>
                </a:lnTo>
                <a:cubicBezTo>
                  <a:pt x="2002228" y="0"/>
                  <a:pt x="2019300" y="17072"/>
                  <a:pt x="2019300" y="38100"/>
                </a:cubicBezTo>
                <a:lnTo>
                  <a:pt x="2019300" y="723900"/>
                </a:lnTo>
                <a:cubicBezTo>
                  <a:pt x="2019300" y="744928"/>
                  <a:pt x="2002228" y="762000"/>
                  <a:pt x="1981200" y="762000"/>
                </a:cubicBezTo>
                <a:lnTo>
                  <a:pt x="38100" y="762000"/>
                </a:lnTo>
                <a:cubicBezTo>
                  <a:pt x="17072" y="762000"/>
                  <a:pt x="0" y="744928"/>
                  <a:pt x="0" y="723900"/>
                </a:cubicBezTo>
                <a:lnTo>
                  <a:pt x="0" y="38100"/>
                </a:lnTo>
                <a:cubicBezTo>
                  <a:pt x="0" y="17072"/>
                  <a:pt x="17072" y="0"/>
                  <a:pt x="38100" y="0"/>
                </a:cubicBezTo>
                <a:close/>
              </a:path>
            </a:pathLst>
          </a:custGeom>
          <a:solidFill>
            <a:srgbClr val="FFFFFF"/>
          </a:solidFill>
          <a:ln/>
        </p:spPr>
      </p:sp>
      <p:sp>
        <p:nvSpPr>
          <p:cNvPr id="37" name="Text 35"/>
          <p:cNvSpPr/>
          <p:nvPr/>
        </p:nvSpPr>
        <p:spPr>
          <a:xfrm>
            <a:off x="7503765" y="1819275"/>
            <a:ext cx="1924050"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 Lexical surprisal</a:t>
            </a:r>
            <a:endParaRPr lang="en-US" sz="1600" dirty="0"/>
          </a:p>
        </p:txBody>
      </p:sp>
      <p:sp>
        <p:nvSpPr>
          <p:cNvPr id="38" name="Text 36"/>
          <p:cNvSpPr/>
          <p:nvPr/>
        </p:nvSpPr>
        <p:spPr>
          <a:xfrm>
            <a:off x="7503765" y="1971675"/>
            <a:ext cx="1924050"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 Syntactic surprisal</a:t>
            </a:r>
            <a:endParaRPr lang="en-US" sz="1600" dirty="0"/>
          </a:p>
        </p:txBody>
      </p:sp>
      <p:sp>
        <p:nvSpPr>
          <p:cNvPr id="39" name="Text 37"/>
          <p:cNvSpPr/>
          <p:nvPr/>
        </p:nvSpPr>
        <p:spPr>
          <a:xfrm>
            <a:off x="7503765" y="2124075"/>
            <a:ext cx="1924050" cy="3048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 5 UID measures (word &amp; constituent)</a:t>
            </a:r>
            <a:endParaRPr lang="en-US" sz="1600" dirty="0"/>
          </a:p>
        </p:txBody>
      </p:sp>
      <p:sp>
        <p:nvSpPr>
          <p:cNvPr id="40" name="Shape 38"/>
          <p:cNvSpPr/>
          <p:nvPr/>
        </p:nvSpPr>
        <p:spPr>
          <a:xfrm>
            <a:off x="9647783" y="785813"/>
            <a:ext cx="2257425" cy="1838325"/>
          </a:xfrm>
          <a:custGeom>
            <a:avLst/>
            <a:gdLst/>
            <a:ahLst/>
            <a:cxnLst/>
            <a:rect l="l" t="t" r="r" b="b"/>
            <a:pathLst>
              <a:path w="2257425" h="1838325">
                <a:moveTo>
                  <a:pt x="114307" y="0"/>
                </a:moveTo>
                <a:lnTo>
                  <a:pt x="2143118" y="0"/>
                </a:lnTo>
                <a:cubicBezTo>
                  <a:pt x="2206248" y="0"/>
                  <a:pt x="2257425" y="51177"/>
                  <a:pt x="2257425" y="114307"/>
                </a:cubicBezTo>
                <a:lnTo>
                  <a:pt x="2257425" y="1724018"/>
                </a:lnTo>
                <a:cubicBezTo>
                  <a:pt x="2257425" y="1787148"/>
                  <a:pt x="2206248" y="1838325"/>
                  <a:pt x="2143118" y="1838325"/>
                </a:cubicBezTo>
                <a:lnTo>
                  <a:pt x="114307" y="1838325"/>
                </a:lnTo>
                <a:cubicBezTo>
                  <a:pt x="51177" y="1838325"/>
                  <a:pt x="0" y="1787148"/>
                  <a:pt x="0" y="1724018"/>
                </a:cubicBezTo>
                <a:lnTo>
                  <a:pt x="0" y="114307"/>
                </a:lnTo>
                <a:cubicBezTo>
                  <a:pt x="0" y="51219"/>
                  <a:pt x="51219" y="0"/>
                  <a:pt x="114307" y="0"/>
                </a:cubicBezTo>
                <a:close/>
              </a:path>
            </a:pathLst>
          </a:custGeom>
          <a:solidFill>
            <a:srgbClr val="F8FAFC"/>
          </a:solidFill>
          <a:ln w="12700">
            <a:solidFill>
              <a:srgbClr val="E2E8F0"/>
            </a:solidFill>
            <a:prstDash val="solid"/>
          </a:ln>
        </p:spPr>
      </p:sp>
      <p:sp>
        <p:nvSpPr>
          <p:cNvPr id="41" name="Shape 39"/>
          <p:cNvSpPr/>
          <p:nvPr/>
        </p:nvSpPr>
        <p:spPr>
          <a:xfrm>
            <a:off x="9766846" y="904875"/>
            <a:ext cx="304800" cy="304800"/>
          </a:xfrm>
          <a:custGeom>
            <a:avLst/>
            <a:gdLst/>
            <a:ahLst/>
            <a:cxnLst/>
            <a:rect l="l" t="t" r="r" b="b"/>
            <a:pathLst>
              <a:path w="304800" h="304800">
                <a:moveTo>
                  <a:pt x="76200" y="0"/>
                </a:moveTo>
                <a:lnTo>
                  <a:pt x="228600" y="0"/>
                </a:lnTo>
                <a:cubicBezTo>
                  <a:pt x="270656" y="0"/>
                  <a:pt x="304800" y="34144"/>
                  <a:pt x="304800" y="76200"/>
                </a:cubicBezTo>
                <a:lnTo>
                  <a:pt x="304800" y="228600"/>
                </a:lnTo>
                <a:cubicBezTo>
                  <a:pt x="304800" y="270656"/>
                  <a:pt x="270656" y="304800"/>
                  <a:pt x="228600" y="304800"/>
                </a:cubicBezTo>
                <a:lnTo>
                  <a:pt x="76200" y="304800"/>
                </a:lnTo>
                <a:cubicBezTo>
                  <a:pt x="34144" y="304800"/>
                  <a:pt x="0" y="270656"/>
                  <a:pt x="0" y="228600"/>
                </a:cubicBezTo>
                <a:lnTo>
                  <a:pt x="0" y="76200"/>
                </a:lnTo>
                <a:cubicBezTo>
                  <a:pt x="0" y="34144"/>
                  <a:pt x="34144" y="0"/>
                  <a:pt x="76200" y="0"/>
                </a:cubicBezTo>
                <a:close/>
              </a:path>
            </a:pathLst>
          </a:custGeom>
          <a:solidFill>
            <a:srgbClr val="9810FA"/>
          </a:solidFill>
          <a:ln/>
        </p:spPr>
      </p:sp>
      <p:sp>
        <p:nvSpPr>
          <p:cNvPr id="42" name="Text 40"/>
          <p:cNvSpPr/>
          <p:nvPr/>
        </p:nvSpPr>
        <p:spPr>
          <a:xfrm>
            <a:off x="9733508" y="904875"/>
            <a:ext cx="371475" cy="304800"/>
          </a:xfrm>
          <a:prstGeom prst="rect">
            <a:avLst/>
          </a:prstGeom>
          <a:noFill/>
          <a:ln/>
        </p:spPr>
        <p:txBody>
          <a:bodyPr wrap="square" lIns="0" tIns="0" rIns="0" bIns="0" rtlCol="0" anchor="ctr"/>
          <a:lstStyle/>
          <a:p>
            <a:pPr algn="ctr">
              <a:lnSpc>
                <a:spcPct val="120000"/>
              </a:lnSpc>
            </a:pPr>
            <a:r>
              <a:rPr lang="en-US" sz="1050" b="1" dirty="0">
                <a:solidFill>
                  <a:srgbClr val="FFFFFF"/>
                </a:solidFill>
                <a:latin typeface="MiSans" pitchFamily="34" charset="0"/>
                <a:ea typeface="MiSans" pitchFamily="34" charset="-122"/>
                <a:cs typeface="MiSans" pitchFamily="34" charset="-120"/>
              </a:rPr>
              <a:t>5</a:t>
            </a:r>
            <a:endParaRPr lang="en-US" sz="1600" dirty="0"/>
          </a:p>
        </p:txBody>
      </p:sp>
      <p:sp>
        <p:nvSpPr>
          <p:cNvPr id="43" name="Text 41"/>
          <p:cNvSpPr/>
          <p:nvPr/>
        </p:nvSpPr>
        <p:spPr>
          <a:xfrm>
            <a:off x="9766846" y="1285875"/>
            <a:ext cx="2085975" cy="190500"/>
          </a:xfrm>
          <a:prstGeom prst="rect">
            <a:avLst/>
          </a:prstGeom>
          <a:noFill/>
          <a:ln/>
        </p:spPr>
        <p:txBody>
          <a:bodyPr wrap="square" lIns="0" tIns="0" rIns="0" bIns="0" rtlCol="0" anchor="ctr"/>
          <a:lstStyle/>
          <a:p>
            <a:pPr>
              <a:lnSpc>
                <a:spcPct val="120000"/>
              </a:lnSpc>
            </a:pPr>
            <a:r>
              <a:rPr lang="en-US" sz="1050" b="1" dirty="0">
                <a:solidFill>
                  <a:srgbClr val="314158"/>
                </a:solidFill>
                <a:latin typeface="MiSans" pitchFamily="34" charset="0"/>
                <a:ea typeface="MiSans" pitchFamily="34" charset="-122"/>
                <a:cs typeface="MiSans" pitchFamily="34" charset="-120"/>
              </a:rPr>
              <a:t>Classification</a:t>
            </a:r>
            <a:endParaRPr lang="en-US" sz="1600" dirty="0"/>
          </a:p>
        </p:txBody>
      </p:sp>
      <p:sp>
        <p:nvSpPr>
          <p:cNvPr id="44" name="Text 42"/>
          <p:cNvSpPr/>
          <p:nvPr/>
        </p:nvSpPr>
        <p:spPr>
          <a:xfrm>
            <a:off x="9766846" y="1514475"/>
            <a:ext cx="2076450"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Pairwise logistic regression</a:t>
            </a:r>
            <a:endParaRPr lang="en-US" sz="1600" dirty="0"/>
          </a:p>
        </p:txBody>
      </p:sp>
      <p:sp>
        <p:nvSpPr>
          <p:cNvPr id="45" name="Shape 43"/>
          <p:cNvSpPr/>
          <p:nvPr/>
        </p:nvSpPr>
        <p:spPr>
          <a:xfrm>
            <a:off x="9766846" y="1743075"/>
            <a:ext cx="2019300" cy="609600"/>
          </a:xfrm>
          <a:custGeom>
            <a:avLst/>
            <a:gdLst/>
            <a:ahLst/>
            <a:cxnLst/>
            <a:rect l="l" t="t" r="r" b="b"/>
            <a:pathLst>
              <a:path w="2019300" h="609600">
                <a:moveTo>
                  <a:pt x="38100" y="0"/>
                </a:moveTo>
                <a:lnTo>
                  <a:pt x="1981200" y="0"/>
                </a:lnTo>
                <a:cubicBezTo>
                  <a:pt x="2002228" y="0"/>
                  <a:pt x="2019300" y="17072"/>
                  <a:pt x="2019300" y="38100"/>
                </a:cubicBezTo>
                <a:lnTo>
                  <a:pt x="2019300" y="571500"/>
                </a:lnTo>
                <a:cubicBezTo>
                  <a:pt x="2019300" y="592528"/>
                  <a:pt x="2002228" y="609600"/>
                  <a:pt x="1981200" y="609600"/>
                </a:cubicBezTo>
                <a:lnTo>
                  <a:pt x="38100" y="609600"/>
                </a:lnTo>
                <a:cubicBezTo>
                  <a:pt x="17072" y="609600"/>
                  <a:pt x="0" y="592528"/>
                  <a:pt x="0" y="571500"/>
                </a:cubicBezTo>
                <a:lnTo>
                  <a:pt x="0" y="38100"/>
                </a:lnTo>
                <a:cubicBezTo>
                  <a:pt x="0" y="17072"/>
                  <a:pt x="17072" y="0"/>
                  <a:pt x="38100" y="0"/>
                </a:cubicBezTo>
                <a:close/>
              </a:path>
            </a:pathLst>
          </a:custGeom>
          <a:solidFill>
            <a:srgbClr val="FFFFFF"/>
          </a:solidFill>
          <a:ln/>
        </p:spPr>
      </p:sp>
      <p:sp>
        <p:nvSpPr>
          <p:cNvPr id="46" name="Text 44"/>
          <p:cNvSpPr/>
          <p:nvPr/>
        </p:nvSpPr>
        <p:spPr>
          <a:xfrm>
            <a:off x="9843046" y="1819275"/>
            <a:ext cx="1924050"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 Create pairs (corpus, variant)</a:t>
            </a:r>
            <a:endParaRPr lang="en-US" sz="1600" dirty="0"/>
          </a:p>
        </p:txBody>
      </p:sp>
      <p:sp>
        <p:nvSpPr>
          <p:cNvPr id="47" name="Text 45"/>
          <p:cNvSpPr/>
          <p:nvPr/>
        </p:nvSpPr>
        <p:spPr>
          <a:xfrm>
            <a:off x="9843046" y="1971675"/>
            <a:ext cx="1924050"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 27-fold cross-validation</a:t>
            </a:r>
            <a:endParaRPr lang="en-US" sz="1600" dirty="0"/>
          </a:p>
        </p:txBody>
      </p:sp>
      <p:sp>
        <p:nvSpPr>
          <p:cNvPr id="48" name="Text 46"/>
          <p:cNvSpPr/>
          <p:nvPr/>
        </p:nvSpPr>
        <p:spPr>
          <a:xfrm>
            <a:off x="9843046" y="2124075"/>
            <a:ext cx="1924050" cy="152400"/>
          </a:xfrm>
          <a:prstGeom prst="rect">
            <a:avLst/>
          </a:prstGeom>
          <a:noFill/>
          <a:ln/>
        </p:spPr>
        <p:txBody>
          <a:bodyPr wrap="square" lIns="0" tIns="0" rIns="0" bIns="0" rtlCol="0" anchor="ctr"/>
          <a:lstStyle/>
          <a:p>
            <a:pPr>
              <a:lnSpc>
                <a:spcPct val="110000"/>
              </a:lnSpc>
            </a:pPr>
            <a:r>
              <a:rPr lang="en-US" sz="900" dirty="0">
                <a:solidFill>
                  <a:srgbClr val="1E293B"/>
                </a:solidFill>
                <a:latin typeface="MiSans" pitchFamily="34" charset="0"/>
                <a:ea typeface="MiSans" pitchFamily="34" charset="-122"/>
                <a:cs typeface="MiSans" pitchFamily="34" charset="-120"/>
              </a:rPr>
              <a:t>• Feature differencing</a:t>
            </a:r>
            <a:endParaRPr lang="en-US" sz="1600" dirty="0"/>
          </a:p>
        </p:txBody>
      </p:sp>
      <p:sp>
        <p:nvSpPr>
          <p:cNvPr id="49" name="Shape 47"/>
          <p:cNvSpPr/>
          <p:nvPr/>
        </p:nvSpPr>
        <p:spPr>
          <a:xfrm>
            <a:off x="290513" y="2747963"/>
            <a:ext cx="5743575" cy="1990725"/>
          </a:xfrm>
          <a:custGeom>
            <a:avLst/>
            <a:gdLst/>
            <a:ahLst/>
            <a:cxnLst/>
            <a:rect l="l" t="t" r="r" b="b"/>
            <a:pathLst>
              <a:path w="5743575" h="1990725">
                <a:moveTo>
                  <a:pt x="114307" y="0"/>
                </a:moveTo>
                <a:lnTo>
                  <a:pt x="5629268" y="0"/>
                </a:lnTo>
                <a:cubicBezTo>
                  <a:pt x="5692398" y="0"/>
                  <a:pt x="5743575" y="51177"/>
                  <a:pt x="5743575" y="114307"/>
                </a:cubicBezTo>
                <a:lnTo>
                  <a:pt x="5743575" y="1876418"/>
                </a:lnTo>
                <a:cubicBezTo>
                  <a:pt x="5743575" y="1939548"/>
                  <a:pt x="5692398" y="1990725"/>
                  <a:pt x="5629268" y="1990725"/>
                </a:cubicBezTo>
                <a:lnTo>
                  <a:pt x="114307" y="1990725"/>
                </a:lnTo>
                <a:cubicBezTo>
                  <a:pt x="51177" y="1990725"/>
                  <a:pt x="0" y="1939548"/>
                  <a:pt x="0" y="1876418"/>
                </a:cubicBezTo>
                <a:lnTo>
                  <a:pt x="0" y="114307"/>
                </a:lnTo>
                <a:cubicBezTo>
                  <a:pt x="0" y="51219"/>
                  <a:pt x="51219" y="0"/>
                  <a:pt x="114307" y="0"/>
                </a:cubicBezTo>
                <a:close/>
              </a:path>
            </a:pathLst>
          </a:custGeom>
          <a:solidFill>
            <a:srgbClr val="F8FAFC"/>
          </a:solidFill>
          <a:ln w="12700">
            <a:solidFill>
              <a:srgbClr val="E2E8F0"/>
            </a:solidFill>
            <a:prstDash val="solid"/>
          </a:ln>
        </p:spPr>
      </p:sp>
      <p:sp>
        <p:nvSpPr>
          <p:cNvPr id="50" name="Text 48"/>
          <p:cNvSpPr/>
          <p:nvPr/>
        </p:nvSpPr>
        <p:spPr>
          <a:xfrm>
            <a:off x="447675" y="2905125"/>
            <a:ext cx="5505450"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CoNLL-U Format Example</a:t>
            </a:r>
            <a:endParaRPr lang="en-US" sz="1600" dirty="0"/>
          </a:p>
        </p:txBody>
      </p:sp>
      <p:sp>
        <p:nvSpPr>
          <p:cNvPr id="51" name="Shape 49"/>
          <p:cNvSpPr/>
          <p:nvPr/>
        </p:nvSpPr>
        <p:spPr>
          <a:xfrm>
            <a:off x="447675" y="3209925"/>
            <a:ext cx="5429250" cy="990600"/>
          </a:xfrm>
          <a:custGeom>
            <a:avLst/>
            <a:gdLst/>
            <a:ahLst/>
            <a:cxnLst/>
            <a:rect l="l" t="t" r="r" b="b"/>
            <a:pathLst>
              <a:path w="5429250" h="990600">
                <a:moveTo>
                  <a:pt x="76197" y="0"/>
                </a:moveTo>
                <a:lnTo>
                  <a:pt x="5353053" y="0"/>
                </a:lnTo>
                <a:cubicBezTo>
                  <a:pt x="5395135" y="0"/>
                  <a:pt x="5429250" y="34115"/>
                  <a:pt x="5429250" y="76197"/>
                </a:cubicBezTo>
                <a:lnTo>
                  <a:pt x="5429250" y="914403"/>
                </a:lnTo>
                <a:cubicBezTo>
                  <a:pt x="5429250" y="956485"/>
                  <a:pt x="5395135" y="990600"/>
                  <a:pt x="5353053" y="990600"/>
                </a:cubicBezTo>
                <a:lnTo>
                  <a:pt x="76197" y="990600"/>
                </a:lnTo>
                <a:cubicBezTo>
                  <a:pt x="34115" y="990600"/>
                  <a:pt x="0" y="956485"/>
                  <a:pt x="0" y="914403"/>
                </a:cubicBezTo>
                <a:lnTo>
                  <a:pt x="0" y="76197"/>
                </a:lnTo>
                <a:cubicBezTo>
                  <a:pt x="0" y="34143"/>
                  <a:pt x="34143" y="0"/>
                  <a:pt x="76197" y="0"/>
                </a:cubicBezTo>
                <a:close/>
              </a:path>
            </a:pathLst>
          </a:custGeom>
          <a:solidFill>
            <a:srgbClr val="1D293D"/>
          </a:solidFill>
          <a:ln/>
        </p:spPr>
      </p:sp>
      <p:sp>
        <p:nvSpPr>
          <p:cNvPr id="52" name="Text 50"/>
          <p:cNvSpPr/>
          <p:nvPr/>
        </p:nvSpPr>
        <p:spPr>
          <a:xfrm>
            <a:off x="561975" y="3324225"/>
            <a:ext cx="5257800" cy="152400"/>
          </a:xfrm>
          <a:prstGeom prst="rect">
            <a:avLst/>
          </a:prstGeom>
          <a:noFill/>
          <a:ln/>
        </p:spPr>
        <p:txBody>
          <a:bodyPr wrap="square" lIns="0" tIns="0" rIns="0" bIns="0" rtlCol="0" anchor="ctr"/>
          <a:lstStyle/>
          <a:p>
            <a:pPr>
              <a:lnSpc>
                <a:spcPct val="110000"/>
              </a:lnSpc>
            </a:pPr>
            <a:r>
              <a:rPr lang="en-US" sz="900" dirty="0">
                <a:solidFill>
                  <a:srgbClr val="05DF72"/>
                </a:solidFill>
                <a:latin typeface="MiSans" pitchFamily="34" charset="0"/>
                <a:ea typeface="MiSans" pitchFamily="34" charset="-122"/>
                <a:cs typeface="MiSans" pitchFamily="34" charset="-120"/>
              </a:rPr>
              <a:t># sent_id = 1</a:t>
            </a:r>
            <a:endParaRPr lang="en-US" sz="1600" dirty="0"/>
          </a:p>
        </p:txBody>
      </p:sp>
      <p:sp>
        <p:nvSpPr>
          <p:cNvPr id="53" name="Text 51"/>
          <p:cNvSpPr/>
          <p:nvPr/>
        </p:nvSpPr>
        <p:spPr>
          <a:xfrm>
            <a:off x="561975" y="3476625"/>
            <a:ext cx="5257800" cy="152400"/>
          </a:xfrm>
          <a:prstGeom prst="rect">
            <a:avLst/>
          </a:prstGeom>
          <a:noFill/>
          <a:ln/>
        </p:spPr>
        <p:txBody>
          <a:bodyPr wrap="square" lIns="0" tIns="0" rIns="0" bIns="0" rtlCol="0" anchor="ctr"/>
          <a:lstStyle/>
          <a:p>
            <a:pPr>
              <a:lnSpc>
                <a:spcPct val="110000"/>
              </a:lnSpc>
            </a:pPr>
            <a:r>
              <a:rPr lang="en-US" sz="900" dirty="0">
                <a:solidFill>
                  <a:srgbClr val="05DF72"/>
                </a:solidFill>
                <a:latin typeface="MiSans" pitchFamily="34" charset="0"/>
                <a:ea typeface="MiSans" pitchFamily="34" charset="-122"/>
                <a:cs typeface="MiSans" pitchFamily="34" charset="-120"/>
              </a:rPr>
              <a:t># text = राम खाता है</a:t>
            </a:r>
            <a:endParaRPr lang="en-US" sz="1600" dirty="0"/>
          </a:p>
        </p:txBody>
      </p:sp>
      <p:sp>
        <p:nvSpPr>
          <p:cNvPr id="54" name="Text 52"/>
          <p:cNvSpPr/>
          <p:nvPr/>
        </p:nvSpPr>
        <p:spPr>
          <a:xfrm>
            <a:off x="561975" y="3629025"/>
            <a:ext cx="5257800" cy="152400"/>
          </a:xfrm>
          <a:prstGeom prst="rect">
            <a:avLst/>
          </a:prstGeom>
          <a:noFill/>
          <a:ln/>
        </p:spPr>
        <p:txBody>
          <a:bodyPr wrap="square" lIns="0" tIns="0" rIns="0" bIns="0" rtlCol="0" anchor="ctr"/>
          <a:lstStyle/>
          <a:p>
            <a:pPr>
              <a:lnSpc>
                <a:spcPct val="110000"/>
              </a:lnSpc>
            </a:pPr>
            <a:r>
              <a:rPr lang="en-US" sz="900" dirty="0">
                <a:solidFill>
                  <a:srgbClr val="05DF72"/>
                </a:solidFill>
                <a:latin typeface="MiSans" pitchFamily="34" charset="0"/>
                <a:ea typeface="MiSans" pitchFamily="34" charset="-122"/>
                <a:cs typeface="MiSans" pitchFamily="34" charset="-120"/>
              </a:rPr>
              <a:t>1 राम राम PROPN NNP Case=Nom 2 nsubj _ _</a:t>
            </a:r>
            <a:endParaRPr lang="en-US" sz="1600" dirty="0"/>
          </a:p>
        </p:txBody>
      </p:sp>
      <p:sp>
        <p:nvSpPr>
          <p:cNvPr id="55" name="Text 53"/>
          <p:cNvSpPr/>
          <p:nvPr/>
        </p:nvSpPr>
        <p:spPr>
          <a:xfrm>
            <a:off x="561975" y="3781425"/>
            <a:ext cx="5257800" cy="152400"/>
          </a:xfrm>
          <a:prstGeom prst="rect">
            <a:avLst/>
          </a:prstGeom>
          <a:noFill/>
          <a:ln/>
        </p:spPr>
        <p:txBody>
          <a:bodyPr wrap="square" lIns="0" tIns="0" rIns="0" bIns="0" rtlCol="0" anchor="ctr"/>
          <a:lstStyle/>
          <a:p>
            <a:pPr>
              <a:lnSpc>
                <a:spcPct val="110000"/>
              </a:lnSpc>
            </a:pPr>
            <a:r>
              <a:rPr lang="en-US" sz="900" dirty="0">
                <a:solidFill>
                  <a:srgbClr val="05DF72"/>
                </a:solidFill>
                <a:latin typeface="MiSans" pitchFamily="34" charset="0"/>
                <a:ea typeface="MiSans" pitchFamily="34" charset="-122"/>
                <a:cs typeface="MiSans" pitchFamily="34" charset="-120"/>
              </a:rPr>
              <a:t>2 खाता खा VERB VM _ 0 root _ _</a:t>
            </a:r>
            <a:endParaRPr lang="en-US" sz="1600" dirty="0"/>
          </a:p>
        </p:txBody>
      </p:sp>
      <p:sp>
        <p:nvSpPr>
          <p:cNvPr id="56" name="Text 54"/>
          <p:cNvSpPr/>
          <p:nvPr/>
        </p:nvSpPr>
        <p:spPr>
          <a:xfrm>
            <a:off x="561975" y="3933825"/>
            <a:ext cx="5257800" cy="152400"/>
          </a:xfrm>
          <a:prstGeom prst="rect">
            <a:avLst/>
          </a:prstGeom>
          <a:noFill/>
          <a:ln/>
        </p:spPr>
        <p:txBody>
          <a:bodyPr wrap="square" lIns="0" tIns="0" rIns="0" bIns="0" rtlCol="0" anchor="ctr"/>
          <a:lstStyle/>
          <a:p>
            <a:pPr>
              <a:lnSpc>
                <a:spcPct val="110000"/>
              </a:lnSpc>
            </a:pPr>
            <a:r>
              <a:rPr lang="en-US" sz="900" dirty="0">
                <a:solidFill>
                  <a:srgbClr val="05DF72"/>
                </a:solidFill>
                <a:latin typeface="MiSans" pitchFamily="34" charset="0"/>
                <a:ea typeface="MiSans" pitchFamily="34" charset="-122"/>
                <a:cs typeface="MiSans" pitchFamily="34" charset="-120"/>
              </a:rPr>
              <a:t>3 है है AUX VAUX _ 2 aux _ _</a:t>
            </a:r>
            <a:endParaRPr lang="en-US" sz="1600" dirty="0"/>
          </a:p>
        </p:txBody>
      </p:sp>
      <p:sp>
        <p:nvSpPr>
          <p:cNvPr id="57" name="Text 55"/>
          <p:cNvSpPr/>
          <p:nvPr/>
        </p:nvSpPr>
        <p:spPr>
          <a:xfrm>
            <a:off x="447675" y="4276725"/>
            <a:ext cx="5486400"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10 tab-separated fields: ID, FORM, LEMMA, UPOS, XPOS, FEATS, HEAD, DEPREL, DEPS, MISC</a:t>
            </a:r>
            <a:endParaRPr lang="en-US" sz="1600" dirty="0"/>
          </a:p>
        </p:txBody>
      </p:sp>
      <p:sp>
        <p:nvSpPr>
          <p:cNvPr id="58" name="Shape 56"/>
          <p:cNvSpPr/>
          <p:nvPr/>
        </p:nvSpPr>
        <p:spPr>
          <a:xfrm>
            <a:off x="6157913" y="2747963"/>
            <a:ext cx="5743575" cy="1990725"/>
          </a:xfrm>
          <a:custGeom>
            <a:avLst/>
            <a:gdLst/>
            <a:ahLst/>
            <a:cxnLst/>
            <a:rect l="l" t="t" r="r" b="b"/>
            <a:pathLst>
              <a:path w="5743575" h="1990725">
                <a:moveTo>
                  <a:pt x="114307" y="0"/>
                </a:moveTo>
                <a:lnTo>
                  <a:pt x="5629268" y="0"/>
                </a:lnTo>
                <a:cubicBezTo>
                  <a:pt x="5692398" y="0"/>
                  <a:pt x="5743575" y="51177"/>
                  <a:pt x="5743575" y="114307"/>
                </a:cubicBezTo>
                <a:lnTo>
                  <a:pt x="5743575" y="1876418"/>
                </a:lnTo>
                <a:cubicBezTo>
                  <a:pt x="5743575" y="1939548"/>
                  <a:pt x="5692398" y="1990725"/>
                  <a:pt x="5629268" y="1990725"/>
                </a:cubicBezTo>
                <a:lnTo>
                  <a:pt x="114307" y="1990725"/>
                </a:lnTo>
                <a:cubicBezTo>
                  <a:pt x="51177" y="1990725"/>
                  <a:pt x="0" y="1939548"/>
                  <a:pt x="0" y="1876418"/>
                </a:cubicBezTo>
                <a:lnTo>
                  <a:pt x="0" y="114307"/>
                </a:lnTo>
                <a:cubicBezTo>
                  <a:pt x="0" y="51219"/>
                  <a:pt x="51219" y="0"/>
                  <a:pt x="114307" y="0"/>
                </a:cubicBezTo>
                <a:close/>
              </a:path>
            </a:pathLst>
          </a:custGeom>
          <a:solidFill>
            <a:srgbClr val="F8FAFC"/>
          </a:solidFill>
          <a:ln w="12700">
            <a:solidFill>
              <a:srgbClr val="E2E8F0"/>
            </a:solidFill>
            <a:prstDash val="solid"/>
          </a:ln>
        </p:spPr>
      </p:sp>
      <p:sp>
        <p:nvSpPr>
          <p:cNvPr id="59" name="Text 57"/>
          <p:cNvSpPr/>
          <p:nvPr/>
        </p:nvSpPr>
        <p:spPr>
          <a:xfrm>
            <a:off x="6315075" y="2905125"/>
            <a:ext cx="5505450"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Variant Generation Example</a:t>
            </a:r>
            <a:endParaRPr lang="en-US" sz="1600" dirty="0"/>
          </a:p>
        </p:txBody>
      </p:sp>
      <p:sp>
        <p:nvSpPr>
          <p:cNvPr id="60" name="Shape 58"/>
          <p:cNvSpPr/>
          <p:nvPr/>
        </p:nvSpPr>
        <p:spPr>
          <a:xfrm>
            <a:off x="6315075" y="3209925"/>
            <a:ext cx="5429250" cy="647700"/>
          </a:xfrm>
          <a:custGeom>
            <a:avLst/>
            <a:gdLst/>
            <a:ahLst/>
            <a:cxnLst/>
            <a:rect l="l" t="t" r="r" b="b"/>
            <a:pathLst>
              <a:path w="5429250" h="647700">
                <a:moveTo>
                  <a:pt x="76202" y="0"/>
                </a:moveTo>
                <a:lnTo>
                  <a:pt x="5353048" y="0"/>
                </a:lnTo>
                <a:cubicBezTo>
                  <a:pt x="5395133" y="0"/>
                  <a:pt x="5429250" y="34117"/>
                  <a:pt x="5429250" y="76202"/>
                </a:cubicBezTo>
                <a:lnTo>
                  <a:pt x="5429250" y="571498"/>
                </a:lnTo>
                <a:cubicBezTo>
                  <a:pt x="5429250" y="613583"/>
                  <a:pt x="5395133" y="647700"/>
                  <a:pt x="5353048" y="647700"/>
                </a:cubicBezTo>
                <a:lnTo>
                  <a:pt x="76202" y="647700"/>
                </a:lnTo>
                <a:cubicBezTo>
                  <a:pt x="34117" y="647700"/>
                  <a:pt x="0" y="613583"/>
                  <a:pt x="0" y="571498"/>
                </a:cubicBezTo>
                <a:lnTo>
                  <a:pt x="0" y="76202"/>
                </a:lnTo>
                <a:cubicBezTo>
                  <a:pt x="0" y="34117"/>
                  <a:pt x="34117" y="0"/>
                  <a:pt x="76202" y="0"/>
                </a:cubicBezTo>
                <a:close/>
              </a:path>
            </a:pathLst>
          </a:custGeom>
          <a:solidFill>
            <a:srgbClr val="FFFFFF"/>
          </a:solidFill>
          <a:ln/>
        </p:spPr>
      </p:sp>
      <p:sp>
        <p:nvSpPr>
          <p:cNvPr id="61" name="Text 59"/>
          <p:cNvSpPr/>
          <p:nvPr/>
        </p:nvSpPr>
        <p:spPr>
          <a:xfrm>
            <a:off x="6391275" y="3286125"/>
            <a:ext cx="5334000" cy="1524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Original (SOV):</a:t>
            </a:r>
            <a:endParaRPr lang="en-US" sz="1600" dirty="0"/>
          </a:p>
        </p:txBody>
      </p:sp>
      <p:sp>
        <p:nvSpPr>
          <p:cNvPr id="62" name="Text 60"/>
          <p:cNvSpPr/>
          <p:nvPr/>
        </p:nvSpPr>
        <p:spPr>
          <a:xfrm>
            <a:off x="6391275" y="3438525"/>
            <a:ext cx="5343525" cy="190500"/>
          </a:xfrm>
          <a:prstGeom prst="rect">
            <a:avLst/>
          </a:prstGeom>
          <a:noFill/>
          <a:ln/>
        </p:spPr>
        <p:txBody>
          <a:bodyPr wrap="square" lIns="0" tIns="0" rIns="0" bIns="0" rtlCol="0" anchor="ctr"/>
          <a:lstStyle/>
          <a:p>
            <a:pPr>
              <a:lnSpc>
                <a:spcPct val="120000"/>
              </a:lnSpc>
            </a:pPr>
            <a:r>
              <a:rPr lang="en-US" sz="1050" dirty="0">
                <a:solidFill>
                  <a:srgbClr val="432DD7"/>
                </a:solidFill>
                <a:latin typeface="MiSans" pitchFamily="34" charset="0"/>
                <a:ea typeface="MiSans" pitchFamily="34" charset="-122"/>
                <a:cs typeface="MiSans" pitchFamily="34" charset="-120"/>
              </a:rPr>
              <a:t>राम ने सेब को खाया</a:t>
            </a:r>
            <a:endParaRPr lang="en-US" sz="1600" dirty="0"/>
          </a:p>
        </p:txBody>
      </p:sp>
      <p:sp>
        <p:nvSpPr>
          <p:cNvPr id="63" name="Text 61"/>
          <p:cNvSpPr/>
          <p:nvPr/>
        </p:nvSpPr>
        <p:spPr>
          <a:xfrm>
            <a:off x="6391275" y="3629025"/>
            <a:ext cx="5334000"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Ram-ERG apple-DAT ate</a:t>
            </a:r>
            <a:endParaRPr lang="en-US" sz="1600" dirty="0"/>
          </a:p>
        </p:txBody>
      </p:sp>
      <p:sp>
        <p:nvSpPr>
          <p:cNvPr id="64" name="Shape 62"/>
          <p:cNvSpPr/>
          <p:nvPr/>
        </p:nvSpPr>
        <p:spPr>
          <a:xfrm>
            <a:off x="6315075" y="3933825"/>
            <a:ext cx="5429250" cy="647700"/>
          </a:xfrm>
          <a:custGeom>
            <a:avLst/>
            <a:gdLst/>
            <a:ahLst/>
            <a:cxnLst/>
            <a:rect l="l" t="t" r="r" b="b"/>
            <a:pathLst>
              <a:path w="5429250" h="647700">
                <a:moveTo>
                  <a:pt x="76202" y="0"/>
                </a:moveTo>
                <a:lnTo>
                  <a:pt x="5353048" y="0"/>
                </a:lnTo>
                <a:cubicBezTo>
                  <a:pt x="5395133" y="0"/>
                  <a:pt x="5429250" y="34117"/>
                  <a:pt x="5429250" y="76202"/>
                </a:cubicBezTo>
                <a:lnTo>
                  <a:pt x="5429250" y="571498"/>
                </a:lnTo>
                <a:cubicBezTo>
                  <a:pt x="5429250" y="613583"/>
                  <a:pt x="5395133" y="647700"/>
                  <a:pt x="5353048" y="647700"/>
                </a:cubicBezTo>
                <a:lnTo>
                  <a:pt x="76202" y="647700"/>
                </a:lnTo>
                <a:cubicBezTo>
                  <a:pt x="34117" y="647700"/>
                  <a:pt x="0" y="613583"/>
                  <a:pt x="0" y="571498"/>
                </a:cubicBezTo>
                <a:lnTo>
                  <a:pt x="0" y="76202"/>
                </a:lnTo>
                <a:cubicBezTo>
                  <a:pt x="0" y="34117"/>
                  <a:pt x="34117" y="0"/>
                  <a:pt x="76202" y="0"/>
                </a:cubicBezTo>
                <a:close/>
              </a:path>
            </a:pathLst>
          </a:custGeom>
          <a:solidFill>
            <a:srgbClr val="FFFFFF"/>
          </a:solidFill>
          <a:ln/>
        </p:spPr>
      </p:sp>
      <p:sp>
        <p:nvSpPr>
          <p:cNvPr id="65" name="Text 63"/>
          <p:cNvSpPr/>
          <p:nvPr/>
        </p:nvSpPr>
        <p:spPr>
          <a:xfrm>
            <a:off x="6391275" y="4010025"/>
            <a:ext cx="5334000" cy="152400"/>
          </a:xfrm>
          <a:prstGeom prst="rect">
            <a:avLst/>
          </a:prstGeom>
          <a:noFill/>
          <a:ln/>
        </p:spPr>
        <p:txBody>
          <a:bodyPr wrap="square" lIns="0" tIns="0" rIns="0" bIns="0" rtlCol="0" anchor="ctr"/>
          <a:lstStyle/>
          <a:p>
            <a:pPr>
              <a:lnSpc>
                <a:spcPct val="110000"/>
              </a:lnSpc>
            </a:pPr>
            <a:r>
              <a:rPr lang="en-US" sz="900" b="1" dirty="0">
                <a:solidFill>
                  <a:srgbClr val="314158"/>
                </a:solidFill>
                <a:latin typeface="MiSans" pitchFamily="34" charset="0"/>
                <a:ea typeface="MiSans" pitchFamily="34" charset="-122"/>
                <a:cs typeface="MiSans" pitchFamily="34" charset="-120"/>
              </a:rPr>
              <a:t>Variant (OSV):</a:t>
            </a:r>
            <a:endParaRPr lang="en-US" sz="1600" dirty="0"/>
          </a:p>
        </p:txBody>
      </p:sp>
      <p:sp>
        <p:nvSpPr>
          <p:cNvPr id="66" name="Text 64"/>
          <p:cNvSpPr/>
          <p:nvPr/>
        </p:nvSpPr>
        <p:spPr>
          <a:xfrm>
            <a:off x="6391275" y="4162425"/>
            <a:ext cx="5343525" cy="190500"/>
          </a:xfrm>
          <a:prstGeom prst="rect">
            <a:avLst/>
          </a:prstGeom>
          <a:noFill/>
          <a:ln/>
        </p:spPr>
        <p:txBody>
          <a:bodyPr wrap="square" lIns="0" tIns="0" rIns="0" bIns="0" rtlCol="0" anchor="ctr"/>
          <a:lstStyle/>
          <a:p>
            <a:pPr>
              <a:lnSpc>
                <a:spcPct val="120000"/>
              </a:lnSpc>
            </a:pPr>
            <a:r>
              <a:rPr lang="en-US" sz="1050" dirty="0">
                <a:solidFill>
                  <a:srgbClr val="C70036"/>
                </a:solidFill>
                <a:latin typeface="MiSans" pitchFamily="34" charset="0"/>
                <a:ea typeface="MiSans" pitchFamily="34" charset="-122"/>
                <a:cs typeface="MiSans" pitchFamily="34" charset="-120"/>
              </a:rPr>
              <a:t>सेब को राम ने खाया</a:t>
            </a:r>
            <a:endParaRPr lang="en-US" sz="1600" dirty="0"/>
          </a:p>
        </p:txBody>
      </p:sp>
      <p:sp>
        <p:nvSpPr>
          <p:cNvPr id="67" name="Text 65"/>
          <p:cNvSpPr/>
          <p:nvPr/>
        </p:nvSpPr>
        <p:spPr>
          <a:xfrm>
            <a:off x="6391275" y="4352925"/>
            <a:ext cx="5334000" cy="152400"/>
          </a:xfrm>
          <a:prstGeom prst="rect">
            <a:avLst/>
          </a:prstGeom>
          <a:noFill/>
          <a:ln/>
        </p:spPr>
        <p:txBody>
          <a:bodyPr wrap="square" lIns="0" tIns="0" rIns="0" bIns="0" rtlCol="0" anchor="ctr"/>
          <a:lstStyle/>
          <a:p>
            <a:pPr>
              <a:lnSpc>
                <a:spcPct val="110000"/>
              </a:lnSpc>
            </a:pPr>
            <a:r>
              <a:rPr lang="en-US" sz="900" dirty="0">
                <a:solidFill>
                  <a:srgbClr val="62748E"/>
                </a:solidFill>
                <a:latin typeface="MiSans" pitchFamily="34" charset="0"/>
                <a:ea typeface="MiSans" pitchFamily="34" charset="-122"/>
                <a:cs typeface="MiSans" pitchFamily="34" charset="-120"/>
              </a:rPr>
              <a:t>Object fronted (non-canonical)</a:t>
            </a:r>
            <a:endParaRPr lang="en-US" sz="1600" dirty="0"/>
          </a:p>
        </p:txBody>
      </p:sp>
      <p:sp>
        <p:nvSpPr>
          <p:cNvPr id="68" name="Shape 66"/>
          <p:cNvSpPr/>
          <p:nvPr/>
        </p:nvSpPr>
        <p:spPr>
          <a:xfrm>
            <a:off x="290513" y="4862513"/>
            <a:ext cx="11610975" cy="619125"/>
          </a:xfrm>
          <a:custGeom>
            <a:avLst/>
            <a:gdLst/>
            <a:ahLst/>
            <a:cxnLst/>
            <a:rect l="l" t="t" r="r" b="b"/>
            <a:pathLst>
              <a:path w="11610975" h="619125">
                <a:moveTo>
                  <a:pt x="114303" y="0"/>
                </a:moveTo>
                <a:lnTo>
                  <a:pt x="11496672" y="0"/>
                </a:lnTo>
                <a:cubicBezTo>
                  <a:pt x="11559758" y="0"/>
                  <a:pt x="11610975" y="51217"/>
                  <a:pt x="11610975" y="114303"/>
                </a:cubicBezTo>
                <a:lnTo>
                  <a:pt x="11610975" y="504822"/>
                </a:lnTo>
                <a:cubicBezTo>
                  <a:pt x="11610975" y="567908"/>
                  <a:pt x="11559758" y="619125"/>
                  <a:pt x="11496672" y="619125"/>
                </a:cubicBezTo>
                <a:lnTo>
                  <a:pt x="114303" y="619125"/>
                </a:lnTo>
                <a:cubicBezTo>
                  <a:pt x="51217" y="619125"/>
                  <a:pt x="0" y="567908"/>
                  <a:pt x="0" y="504822"/>
                </a:cubicBezTo>
                <a:lnTo>
                  <a:pt x="0" y="114303"/>
                </a:lnTo>
                <a:cubicBezTo>
                  <a:pt x="0" y="51217"/>
                  <a:pt x="51217" y="0"/>
                  <a:pt x="114303" y="0"/>
                </a:cubicBezTo>
                <a:close/>
              </a:path>
            </a:pathLst>
          </a:custGeom>
          <a:solidFill>
            <a:srgbClr val="EEF2FF"/>
          </a:solidFill>
          <a:ln w="12700">
            <a:solidFill>
              <a:srgbClr val="C6D2FF"/>
            </a:solidFill>
            <a:prstDash val="solid"/>
          </a:ln>
        </p:spPr>
      </p:sp>
      <p:sp>
        <p:nvSpPr>
          <p:cNvPr id="69" name="Shape 67"/>
          <p:cNvSpPr/>
          <p:nvPr/>
        </p:nvSpPr>
        <p:spPr>
          <a:xfrm>
            <a:off x="428625" y="5019675"/>
            <a:ext cx="133350" cy="133350"/>
          </a:xfrm>
          <a:custGeom>
            <a:avLst/>
            <a:gdLst/>
            <a:ahLst/>
            <a:cxnLst/>
            <a:rect l="l" t="t" r="r" b="b"/>
            <a:pathLst>
              <a:path w="133350" h="133350">
                <a:moveTo>
                  <a:pt x="66675" y="133350"/>
                </a:moveTo>
                <a:cubicBezTo>
                  <a:pt x="103474" y="133350"/>
                  <a:pt x="133350" y="103474"/>
                  <a:pt x="133350" y="66675"/>
                </a:cubicBezTo>
                <a:cubicBezTo>
                  <a:pt x="133350" y="29876"/>
                  <a:pt x="103474" y="0"/>
                  <a:pt x="66675" y="0"/>
                </a:cubicBezTo>
                <a:cubicBezTo>
                  <a:pt x="29876" y="0"/>
                  <a:pt x="0" y="29876"/>
                  <a:pt x="0" y="66675"/>
                </a:cubicBezTo>
                <a:cubicBezTo>
                  <a:pt x="0" y="103474"/>
                  <a:pt x="29876" y="133350"/>
                  <a:pt x="66675" y="133350"/>
                </a:cubicBezTo>
                <a:close/>
                <a:moveTo>
                  <a:pt x="58341" y="41672"/>
                </a:moveTo>
                <a:cubicBezTo>
                  <a:pt x="58341" y="37072"/>
                  <a:pt x="62075" y="33337"/>
                  <a:pt x="66675" y="33337"/>
                </a:cubicBezTo>
                <a:cubicBezTo>
                  <a:pt x="71275" y="33337"/>
                  <a:pt x="75009" y="37072"/>
                  <a:pt x="75009" y="41672"/>
                </a:cubicBezTo>
                <a:cubicBezTo>
                  <a:pt x="75009" y="46272"/>
                  <a:pt x="71275" y="50006"/>
                  <a:pt x="66675" y="50006"/>
                </a:cubicBezTo>
                <a:cubicBezTo>
                  <a:pt x="62075" y="50006"/>
                  <a:pt x="58341" y="46272"/>
                  <a:pt x="58341" y="41672"/>
                </a:cubicBezTo>
                <a:close/>
                <a:moveTo>
                  <a:pt x="56257" y="58341"/>
                </a:moveTo>
                <a:lnTo>
                  <a:pt x="68759" y="58341"/>
                </a:lnTo>
                <a:cubicBezTo>
                  <a:pt x="72223" y="58341"/>
                  <a:pt x="75009" y="61127"/>
                  <a:pt x="75009" y="64591"/>
                </a:cubicBezTo>
                <a:lnTo>
                  <a:pt x="75009" y="87511"/>
                </a:lnTo>
                <a:lnTo>
                  <a:pt x="77093" y="87511"/>
                </a:lnTo>
                <a:cubicBezTo>
                  <a:pt x="80557" y="87511"/>
                  <a:pt x="83344" y="90298"/>
                  <a:pt x="83344" y="93762"/>
                </a:cubicBezTo>
                <a:cubicBezTo>
                  <a:pt x="83344" y="97226"/>
                  <a:pt x="80557" y="100013"/>
                  <a:pt x="77093" y="100013"/>
                </a:cubicBezTo>
                <a:lnTo>
                  <a:pt x="56257" y="100013"/>
                </a:lnTo>
                <a:cubicBezTo>
                  <a:pt x="52793" y="100013"/>
                  <a:pt x="50006" y="97226"/>
                  <a:pt x="50006" y="93762"/>
                </a:cubicBezTo>
                <a:cubicBezTo>
                  <a:pt x="50006" y="90298"/>
                  <a:pt x="52793" y="87511"/>
                  <a:pt x="56257" y="87511"/>
                </a:cubicBezTo>
                <a:lnTo>
                  <a:pt x="62508" y="87511"/>
                </a:lnTo>
                <a:lnTo>
                  <a:pt x="62508" y="70842"/>
                </a:lnTo>
                <a:lnTo>
                  <a:pt x="56257" y="70842"/>
                </a:lnTo>
                <a:cubicBezTo>
                  <a:pt x="52793" y="70842"/>
                  <a:pt x="50006" y="68055"/>
                  <a:pt x="50006" y="64591"/>
                </a:cubicBezTo>
                <a:cubicBezTo>
                  <a:pt x="50006" y="61127"/>
                  <a:pt x="52793" y="58341"/>
                  <a:pt x="56257" y="58341"/>
                </a:cubicBezTo>
                <a:close/>
              </a:path>
            </a:pathLst>
          </a:custGeom>
          <a:solidFill>
            <a:srgbClr val="372AAC"/>
          </a:solidFill>
          <a:ln/>
        </p:spPr>
      </p:sp>
      <p:sp>
        <p:nvSpPr>
          <p:cNvPr id="70" name="Text 68"/>
          <p:cNvSpPr/>
          <p:nvPr/>
        </p:nvSpPr>
        <p:spPr>
          <a:xfrm>
            <a:off x="638175" y="4981575"/>
            <a:ext cx="11210925" cy="381000"/>
          </a:xfrm>
          <a:prstGeom prst="rect">
            <a:avLst/>
          </a:prstGeom>
          <a:noFill/>
          <a:ln/>
        </p:spPr>
        <p:txBody>
          <a:bodyPr wrap="square" lIns="0" tIns="0" rIns="0" bIns="0" rtlCol="0" anchor="ctr"/>
          <a:lstStyle/>
          <a:p>
            <a:pPr>
              <a:lnSpc>
                <a:spcPct val="120000"/>
              </a:lnSpc>
            </a:pPr>
            <a:r>
              <a:rPr lang="en-US" sz="1050" b="1" dirty="0">
                <a:solidFill>
                  <a:srgbClr val="372AAC"/>
                </a:solidFill>
                <a:latin typeface="MiSans" pitchFamily="34" charset="0"/>
                <a:ea typeface="MiSans" pitchFamily="34" charset="-122"/>
                <a:cs typeface="MiSans" pitchFamily="34" charset="-120"/>
              </a:rPr>
              <a:t>Pairwise Classification:</a:t>
            </a:r>
            <a:pPr>
              <a:lnSpc>
                <a:spcPct val="120000"/>
              </a:lnSpc>
            </a:pPr>
            <a:r>
              <a:rPr lang="en-US" sz="1050" dirty="0">
                <a:solidFill>
                  <a:srgbClr val="372AAC"/>
                </a:solidFill>
                <a:latin typeface="MiSans" pitchFamily="34" charset="0"/>
                <a:ea typeface="MiSans" pitchFamily="34" charset="-122"/>
                <a:cs typeface="MiSans" pitchFamily="34" charset="-120"/>
              </a:rPr>
              <a:t> We create ordered pairs (label 0) and (label 1), compute feature differences, and train logistic regression to identify which sentence is corpus. This converts an imbalanced problem into a balanced one (Joachims, 2002).</a:t>
            </a:r>
            <a:endParaRPr lang="en-US" sz="1600" dirty="0"/>
          </a:p>
        </p:txBody>
      </p:sp>
    </p:spTree>
  </p:cSld>
  <p:clrMapOvr>
    <a:masterClrMapping/>
  </p:clrMapOvr>
  <p:transition>
    <p:fade/>
    <p:spd val="med"/>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55955" y="255955"/>
            <a:ext cx="341274" cy="341274"/>
          </a:xfrm>
          <a:custGeom>
            <a:avLst/>
            <a:gdLst/>
            <a:ahLst/>
            <a:cxnLst/>
            <a:rect l="l" t="t" r="r" b="b"/>
            <a:pathLst>
              <a:path w="341274" h="341274">
                <a:moveTo>
                  <a:pt x="68255" y="0"/>
                </a:moveTo>
                <a:lnTo>
                  <a:pt x="273019" y="0"/>
                </a:lnTo>
                <a:cubicBezTo>
                  <a:pt x="310715" y="0"/>
                  <a:pt x="341274" y="30559"/>
                  <a:pt x="341274" y="68255"/>
                </a:cubicBezTo>
                <a:lnTo>
                  <a:pt x="341274" y="273019"/>
                </a:lnTo>
                <a:cubicBezTo>
                  <a:pt x="341274" y="310715"/>
                  <a:pt x="310715" y="341274"/>
                  <a:pt x="273019" y="341274"/>
                </a:cubicBezTo>
                <a:lnTo>
                  <a:pt x="68255" y="341274"/>
                </a:lnTo>
                <a:cubicBezTo>
                  <a:pt x="30559" y="341274"/>
                  <a:pt x="0" y="310715"/>
                  <a:pt x="0" y="273019"/>
                </a:cubicBezTo>
                <a:lnTo>
                  <a:pt x="0" y="68255"/>
                </a:lnTo>
                <a:cubicBezTo>
                  <a:pt x="0" y="30559"/>
                  <a:pt x="30559" y="0"/>
                  <a:pt x="68255" y="0"/>
                </a:cubicBezTo>
                <a:close/>
              </a:path>
            </a:pathLst>
          </a:custGeom>
          <a:solidFill>
            <a:srgbClr val="314158"/>
          </a:solidFill>
          <a:ln/>
        </p:spPr>
      </p:sp>
      <p:sp>
        <p:nvSpPr>
          <p:cNvPr id="3" name="Shape 1"/>
          <p:cNvSpPr/>
          <p:nvPr/>
        </p:nvSpPr>
        <p:spPr>
          <a:xfrm>
            <a:off x="349805" y="358337"/>
            <a:ext cx="153573" cy="136509"/>
          </a:xfrm>
          <a:custGeom>
            <a:avLst/>
            <a:gdLst/>
            <a:ahLst/>
            <a:cxnLst/>
            <a:rect l="l" t="t" r="r" b="b"/>
            <a:pathLst>
              <a:path w="153573" h="136509">
                <a:moveTo>
                  <a:pt x="96197" y="320"/>
                </a:moveTo>
                <a:cubicBezTo>
                  <a:pt x="91664" y="-986"/>
                  <a:pt x="86945" y="1653"/>
                  <a:pt x="85638" y="6186"/>
                </a:cubicBezTo>
                <a:lnTo>
                  <a:pt x="51511" y="125631"/>
                </a:lnTo>
                <a:cubicBezTo>
                  <a:pt x="50205" y="130164"/>
                  <a:pt x="52844" y="134883"/>
                  <a:pt x="57377" y="136190"/>
                </a:cubicBezTo>
                <a:cubicBezTo>
                  <a:pt x="61909" y="137496"/>
                  <a:pt x="66628" y="134856"/>
                  <a:pt x="67935" y="130324"/>
                </a:cubicBezTo>
                <a:lnTo>
                  <a:pt x="102062" y="10878"/>
                </a:lnTo>
                <a:cubicBezTo>
                  <a:pt x="103369" y="6346"/>
                  <a:pt x="100729" y="1626"/>
                  <a:pt x="96197" y="320"/>
                </a:cubicBezTo>
                <a:close/>
                <a:moveTo>
                  <a:pt x="113420" y="36607"/>
                </a:moveTo>
                <a:cubicBezTo>
                  <a:pt x="110087" y="39940"/>
                  <a:pt x="110087" y="45352"/>
                  <a:pt x="113420" y="48685"/>
                </a:cubicBezTo>
                <a:lnTo>
                  <a:pt x="132990" y="68255"/>
                </a:lnTo>
                <a:lnTo>
                  <a:pt x="113420" y="87825"/>
                </a:lnTo>
                <a:cubicBezTo>
                  <a:pt x="110087" y="91157"/>
                  <a:pt x="110087" y="96570"/>
                  <a:pt x="113420" y="99903"/>
                </a:cubicBezTo>
                <a:cubicBezTo>
                  <a:pt x="116753" y="103235"/>
                  <a:pt x="122165" y="103235"/>
                  <a:pt x="125498" y="99903"/>
                </a:cubicBezTo>
                <a:lnTo>
                  <a:pt x="151094" y="74307"/>
                </a:lnTo>
                <a:cubicBezTo>
                  <a:pt x="154426" y="70974"/>
                  <a:pt x="154426" y="65562"/>
                  <a:pt x="151094" y="62229"/>
                </a:cubicBezTo>
                <a:lnTo>
                  <a:pt x="125498" y="36634"/>
                </a:lnTo>
                <a:cubicBezTo>
                  <a:pt x="122165" y="33301"/>
                  <a:pt x="116753" y="33301"/>
                  <a:pt x="113420" y="36634"/>
                </a:cubicBezTo>
                <a:close/>
                <a:moveTo>
                  <a:pt x="40180" y="36607"/>
                </a:moveTo>
                <a:cubicBezTo>
                  <a:pt x="36847" y="33274"/>
                  <a:pt x="31434" y="33274"/>
                  <a:pt x="28102" y="36607"/>
                </a:cubicBezTo>
                <a:lnTo>
                  <a:pt x="2506" y="62202"/>
                </a:lnTo>
                <a:cubicBezTo>
                  <a:pt x="-827" y="65535"/>
                  <a:pt x="-827" y="70948"/>
                  <a:pt x="2506" y="74280"/>
                </a:cubicBezTo>
                <a:lnTo>
                  <a:pt x="28102" y="99876"/>
                </a:lnTo>
                <a:cubicBezTo>
                  <a:pt x="31434" y="103209"/>
                  <a:pt x="36847" y="103209"/>
                  <a:pt x="40180" y="99876"/>
                </a:cubicBezTo>
                <a:cubicBezTo>
                  <a:pt x="43512" y="96543"/>
                  <a:pt x="43512" y="91131"/>
                  <a:pt x="40180" y="87798"/>
                </a:cubicBezTo>
                <a:lnTo>
                  <a:pt x="20610" y="68255"/>
                </a:lnTo>
                <a:lnTo>
                  <a:pt x="40153" y="48685"/>
                </a:lnTo>
                <a:cubicBezTo>
                  <a:pt x="43486" y="45352"/>
                  <a:pt x="43486" y="39940"/>
                  <a:pt x="40153" y="36607"/>
                </a:cubicBezTo>
                <a:close/>
              </a:path>
            </a:pathLst>
          </a:custGeom>
          <a:solidFill>
            <a:srgbClr val="FFFFFF"/>
          </a:solidFill>
          <a:ln/>
        </p:spPr>
      </p:sp>
      <p:sp>
        <p:nvSpPr>
          <p:cNvPr id="4" name="Text 2"/>
          <p:cNvSpPr/>
          <p:nvPr/>
        </p:nvSpPr>
        <p:spPr>
          <a:xfrm>
            <a:off x="699611" y="273019"/>
            <a:ext cx="4197666" cy="307146"/>
          </a:xfrm>
          <a:prstGeom prst="rect">
            <a:avLst/>
          </a:prstGeom>
          <a:noFill/>
          <a:ln/>
        </p:spPr>
        <p:txBody>
          <a:bodyPr wrap="square" lIns="0" tIns="0" rIns="0" bIns="0" rtlCol="0" anchor="ctr"/>
          <a:lstStyle/>
          <a:p>
            <a:pPr>
              <a:lnSpc>
                <a:spcPct val="100000"/>
              </a:lnSpc>
            </a:pPr>
            <a:r>
              <a:rPr lang="en-US" sz="2015" b="1" dirty="0">
                <a:solidFill>
                  <a:srgbClr val="1D293D"/>
                </a:solidFill>
                <a:latin typeface="Noto Sans SC" pitchFamily="34" charset="0"/>
                <a:ea typeface="Noto Sans SC" pitchFamily="34" charset="-122"/>
                <a:cs typeface="Noto Sans SC" pitchFamily="34" charset="-120"/>
              </a:rPr>
              <a:t>Code Structure &amp; Implementation</a:t>
            </a:r>
            <a:endParaRPr lang="en-US" sz="1600" dirty="0"/>
          </a:p>
        </p:txBody>
      </p:sp>
      <p:sp>
        <p:nvSpPr>
          <p:cNvPr id="5" name="Shape 3"/>
          <p:cNvSpPr/>
          <p:nvPr/>
        </p:nvSpPr>
        <p:spPr>
          <a:xfrm>
            <a:off x="260221" y="703877"/>
            <a:ext cx="5784588" cy="1851409"/>
          </a:xfrm>
          <a:custGeom>
            <a:avLst/>
            <a:gdLst/>
            <a:ahLst/>
            <a:cxnLst/>
            <a:rect l="l" t="t" r="r" b="b"/>
            <a:pathLst>
              <a:path w="5784588" h="1851409">
                <a:moveTo>
                  <a:pt x="102383" y="0"/>
                </a:moveTo>
                <a:lnTo>
                  <a:pt x="5682205" y="0"/>
                </a:lnTo>
                <a:cubicBezTo>
                  <a:pt x="5738749" y="0"/>
                  <a:pt x="5784588" y="45838"/>
                  <a:pt x="5784588" y="102383"/>
                </a:cubicBezTo>
                <a:lnTo>
                  <a:pt x="5784588" y="1749026"/>
                </a:lnTo>
                <a:cubicBezTo>
                  <a:pt x="5784588" y="1805571"/>
                  <a:pt x="5738749" y="1851409"/>
                  <a:pt x="5682205" y="1851409"/>
                </a:cubicBezTo>
                <a:lnTo>
                  <a:pt x="102383" y="1851409"/>
                </a:lnTo>
                <a:cubicBezTo>
                  <a:pt x="45838" y="1851409"/>
                  <a:pt x="0" y="1805571"/>
                  <a:pt x="0" y="1749026"/>
                </a:cubicBezTo>
                <a:lnTo>
                  <a:pt x="0" y="102383"/>
                </a:lnTo>
                <a:cubicBezTo>
                  <a:pt x="0" y="45876"/>
                  <a:pt x="45876" y="0"/>
                  <a:pt x="102383" y="0"/>
                </a:cubicBezTo>
                <a:close/>
              </a:path>
            </a:pathLst>
          </a:custGeom>
          <a:solidFill>
            <a:srgbClr val="F8FAFC"/>
          </a:solidFill>
          <a:ln w="12700">
            <a:solidFill>
              <a:srgbClr val="E2E8F0"/>
            </a:solidFill>
            <a:prstDash val="solid"/>
          </a:ln>
        </p:spPr>
      </p:sp>
      <p:sp>
        <p:nvSpPr>
          <p:cNvPr id="6" name="Text 4"/>
          <p:cNvSpPr/>
          <p:nvPr/>
        </p:nvSpPr>
        <p:spPr>
          <a:xfrm>
            <a:off x="400997" y="844652"/>
            <a:ext cx="5571292" cy="204764"/>
          </a:xfrm>
          <a:prstGeom prst="rect">
            <a:avLst/>
          </a:prstGeom>
          <a:noFill/>
          <a:ln/>
        </p:spPr>
        <p:txBody>
          <a:bodyPr wrap="square" lIns="0" tIns="0" rIns="0" bIns="0" rtlCol="0" anchor="ctr"/>
          <a:lstStyle/>
          <a:p>
            <a:pPr>
              <a:lnSpc>
                <a:spcPct val="130000"/>
              </a:lnSpc>
            </a:pPr>
            <a:r>
              <a:rPr lang="en-US" sz="1075" b="1" dirty="0">
                <a:solidFill>
                  <a:srgbClr val="314158"/>
                </a:solidFill>
                <a:latin typeface="MiSans" pitchFamily="34" charset="0"/>
                <a:ea typeface="MiSans" pitchFamily="34" charset="-122"/>
                <a:cs typeface="MiSans" pitchFamily="34" charset="-120"/>
              </a:rPr>
              <a:t>Token &amp; Sentence Classes</a:t>
            </a:r>
            <a:endParaRPr lang="en-US" sz="1600" dirty="0"/>
          </a:p>
        </p:txBody>
      </p:sp>
      <p:sp>
        <p:nvSpPr>
          <p:cNvPr id="7" name="Shape 5"/>
          <p:cNvSpPr/>
          <p:nvPr/>
        </p:nvSpPr>
        <p:spPr>
          <a:xfrm>
            <a:off x="400997" y="1117671"/>
            <a:ext cx="5503037" cy="1296840"/>
          </a:xfrm>
          <a:custGeom>
            <a:avLst/>
            <a:gdLst/>
            <a:ahLst/>
            <a:cxnLst/>
            <a:rect l="l" t="t" r="r" b="b"/>
            <a:pathLst>
              <a:path w="5503037" h="1296840">
                <a:moveTo>
                  <a:pt x="68253" y="0"/>
                </a:moveTo>
                <a:lnTo>
                  <a:pt x="5434784" y="0"/>
                </a:lnTo>
                <a:cubicBezTo>
                  <a:pt x="5472479" y="0"/>
                  <a:pt x="5503037" y="30558"/>
                  <a:pt x="5503037" y="68253"/>
                </a:cubicBezTo>
                <a:lnTo>
                  <a:pt x="5503037" y="1228587"/>
                </a:lnTo>
                <a:cubicBezTo>
                  <a:pt x="5503037" y="1266282"/>
                  <a:pt x="5472479" y="1296840"/>
                  <a:pt x="5434784" y="1296840"/>
                </a:cubicBezTo>
                <a:lnTo>
                  <a:pt x="68253" y="1296840"/>
                </a:lnTo>
                <a:cubicBezTo>
                  <a:pt x="30558" y="1296840"/>
                  <a:pt x="0" y="1266282"/>
                  <a:pt x="0" y="1228587"/>
                </a:cubicBezTo>
                <a:lnTo>
                  <a:pt x="0" y="68253"/>
                </a:lnTo>
                <a:cubicBezTo>
                  <a:pt x="0" y="30583"/>
                  <a:pt x="30583" y="0"/>
                  <a:pt x="68253" y="0"/>
                </a:cubicBezTo>
                <a:close/>
              </a:path>
            </a:pathLst>
          </a:custGeom>
          <a:solidFill>
            <a:srgbClr val="1D293D"/>
          </a:solidFill>
          <a:ln/>
        </p:spPr>
      </p:sp>
      <p:sp>
        <p:nvSpPr>
          <p:cNvPr id="8" name="Text 6"/>
          <p:cNvSpPr/>
          <p:nvPr/>
        </p:nvSpPr>
        <p:spPr>
          <a:xfrm>
            <a:off x="503379" y="1220053"/>
            <a:ext cx="5349464"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@dataclass</a:t>
            </a:r>
            <a:endParaRPr lang="en-US" sz="1600" dirty="0"/>
          </a:p>
        </p:txBody>
      </p:sp>
      <p:sp>
        <p:nvSpPr>
          <p:cNvPr id="9" name="Text 7"/>
          <p:cNvSpPr/>
          <p:nvPr/>
        </p:nvSpPr>
        <p:spPr>
          <a:xfrm>
            <a:off x="503379" y="1356563"/>
            <a:ext cx="5349464"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class Token:</a:t>
            </a:r>
            <a:endParaRPr lang="en-US" sz="1600" dirty="0"/>
          </a:p>
        </p:txBody>
      </p:sp>
      <p:sp>
        <p:nvSpPr>
          <p:cNvPr id="10" name="Text 8"/>
          <p:cNvSpPr/>
          <p:nvPr/>
        </p:nvSpPr>
        <p:spPr>
          <a:xfrm>
            <a:off x="639888" y="1493072"/>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id: int # Position</a:t>
            </a:r>
            <a:endParaRPr lang="en-US" sz="1600" dirty="0"/>
          </a:p>
        </p:txBody>
      </p:sp>
      <p:sp>
        <p:nvSpPr>
          <p:cNvPr id="11" name="Text 9"/>
          <p:cNvSpPr/>
          <p:nvPr/>
        </p:nvSpPr>
        <p:spPr>
          <a:xfrm>
            <a:off x="639888" y="1629582"/>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form: str # Word</a:t>
            </a:r>
            <a:endParaRPr lang="en-US" sz="1600" dirty="0"/>
          </a:p>
        </p:txBody>
      </p:sp>
      <p:sp>
        <p:nvSpPr>
          <p:cNvPr id="12" name="Text 10"/>
          <p:cNvSpPr/>
          <p:nvPr/>
        </p:nvSpPr>
        <p:spPr>
          <a:xfrm>
            <a:off x="639888" y="1766091"/>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lemma: str # Base form</a:t>
            </a:r>
            <a:endParaRPr lang="en-US" sz="1600" dirty="0"/>
          </a:p>
        </p:txBody>
      </p:sp>
      <p:sp>
        <p:nvSpPr>
          <p:cNvPr id="13" name="Text 11"/>
          <p:cNvSpPr/>
          <p:nvPr/>
        </p:nvSpPr>
        <p:spPr>
          <a:xfrm>
            <a:off x="639888" y="1902600"/>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upos: str # Universal POS</a:t>
            </a:r>
            <a:endParaRPr lang="en-US" sz="1600" dirty="0"/>
          </a:p>
        </p:txBody>
      </p:sp>
      <p:sp>
        <p:nvSpPr>
          <p:cNvPr id="14" name="Text 12"/>
          <p:cNvSpPr/>
          <p:nvPr/>
        </p:nvSpPr>
        <p:spPr>
          <a:xfrm>
            <a:off x="639888" y="2039110"/>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head: int # Dependency head</a:t>
            </a:r>
            <a:endParaRPr lang="en-US" sz="1600" dirty="0"/>
          </a:p>
        </p:txBody>
      </p:sp>
      <p:sp>
        <p:nvSpPr>
          <p:cNvPr id="15" name="Text 13"/>
          <p:cNvSpPr/>
          <p:nvPr/>
        </p:nvSpPr>
        <p:spPr>
          <a:xfrm>
            <a:off x="639888" y="2175619"/>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deprel: str # Relation</a:t>
            </a:r>
            <a:endParaRPr lang="en-US" sz="1600" dirty="0"/>
          </a:p>
        </p:txBody>
      </p:sp>
      <p:sp>
        <p:nvSpPr>
          <p:cNvPr id="16" name="Shape 14"/>
          <p:cNvSpPr/>
          <p:nvPr/>
        </p:nvSpPr>
        <p:spPr>
          <a:xfrm>
            <a:off x="260221" y="2666200"/>
            <a:ext cx="5784588" cy="1578390"/>
          </a:xfrm>
          <a:custGeom>
            <a:avLst/>
            <a:gdLst/>
            <a:ahLst/>
            <a:cxnLst/>
            <a:rect l="l" t="t" r="r" b="b"/>
            <a:pathLst>
              <a:path w="5784588" h="1578390">
                <a:moveTo>
                  <a:pt x="102374" y="0"/>
                </a:moveTo>
                <a:lnTo>
                  <a:pt x="5682213" y="0"/>
                </a:lnTo>
                <a:cubicBezTo>
                  <a:pt x="5738753" y="0"/>
                  <a:pt x="5784588" y="45835"/>
                  <a:pt x="5784588" y="102374"/>
                </a:cubicBezTo>
                <a:lnTo>
                  <a:pt x="5784588" y="1476016"/>
                </a:lnTo>
                <a:cubicBezTo>
                  <a:pt x="5784588" y="1532556"/>
                  <a:pt x="5738753" y="1578390"/>
                  <a:pt x="5682213" y="1578390"/>
                </a:cubicBezTo>
                <a:lnTo>
                  <a:pt x="102374" y="1578390"/>
                </a:lnTo>
                <a:cubicBezTo>
                  <a:pt x="45835" y="1578390"/>
                  <a:pt x="0" y="1532556"/>
                  <a:pt x="0" y="1476016"/>
                </a:cubicBezTo>
                <a:lnTo>
                  <a:pt x="0" y="102374"/>
                </a:lnTo>
                <a:cubicBezTo>
                  <a:pt x="0" y="45872"/>
                  <a:pt x="45872" y="0"/>
                  <a:pt x="102374" y="0"/>
                </a:cubicBezTo>
                <a:close/>
              </a:path>
            </a:pathLst>
          </a:custGeom>
          <a:solidFill>
            <a:srgbClr val="F8FAFC"/>
          </a:solidFill>
          <a:ln w="12700">
            <a:solidFill>
              <a:srgbClr val="E2E8F0"/>
            </a:solidFill>
            <a:prstDash val="solid"/>
          </a:ln>
        </p:spPr>
      </p:sp>
      <p:sp>
        <p:nvSpPr>
          <p:cNvPr id="17" name="Text 15"/>
          <p:cNvSpPr/>
          <p:nvPr/>
        </p:nvSpPr>
        <p:spPr>
          <a:xfrm>
            <a:off x="400997" y="2806976"/>
            <a:ext cx="5571292" cy="204764"/>
          </a:xfrm>
          <a:prstGeom prst="rect">
            <a:avLst/>
          </a:prstGeom>
          <a:noFill/>
          <a:ln/>
        </p:spPr>
        <p:txBody>
          <a:bodyPr wrap="square" lIns="0" tIns="0" rIns="0" bIns="0" rtlCol="0" anchor="ctr"/>
          <a:lstStyle/>
          <a:p>
            <a:pPr>
              <a:lnSpc>
                <a:spcPct val="130000"/>
              </a:lnSpc>
            </a:pPr>
            <a:r>
              <a:rPr lang="en-US" sz="1075" b="1" dirty="0">
                <a:solidFill>
                  <a:srgbClr val="314158"/>
                </a:solidFill>
                <a:latin typeface="MiSans" pitchFamily="34" charset="0"/>
                <a:ea typeface="MiSans" pitchFamily="34" charset="-122"/>
                <a:cs typeface="MiSans" pitchFamily="34" charset="-120"/>
              </a:rPr>
              <a:t>Trigram Model - Core Function</a:t>
            </a:r>
            <a:endParaRPr lang="en-US" sz="1600" dirty="0"/>
          </a:p>
        </p:txBody>
      </p:sp>
      <p:sp>
        <p:nvSpPr>
          <p:cNvPr id="18" name="Shape 16"/>
          <p:cNvSpPr/>
          <p:nvPr/>
        </p:nvSpPr>
        <p:spPr>
          <a:xfrm>
            <a:off x="400997" y="3079994"/>
            <a:ext cx="5503037" cy="1023821"/>
          </a:xfrm>
          <a:custGeom>
            <a:avLst/>
            <a:gdLst/>
            <a:ahLst/>
            <a:cxnLst/>
            <a:rect l="l" t="t" r="r" b="b"/>
            <a:pathLst>
              <a:path w="5503037" h="1023821">
                <a:moveTo>
                  <a:pt x="68258" y="0"/>
                </a:moveTo>
                <a:lnTo>
                  <a:pt x="5434779" y="0"/>
                </a:lnTo>
                <a:cubicBezTo>
                  <a:pt x="5472477" y="0"/>
                  <a:pt x="5503037" y="30560"/>
                  <a:pt x="5503037" y="68258"/>
                </a:cubicBezTo>
                <a:lnTo>
                  <a:pt x="5503037" y="955563"/>
                </a:lnTo>
                <a:cubicBezTo>
                  <a:pt x="5503037" y="993261"/>
                  <a:pt x="5472477" y="1023821"/>
                  <a:pt x="5434779" y="1023821"/>
                </a:cubicBezTo>
                <a:lnTo>
                  <a:pt x="68258" y="1023821"/>
                </a:lnTo>
                <a:cubicBezTo>
                  <a:pt x="30560" y="1023821"/>
                  <a:pt x="0" y="993261"/>
                  <a:pt x="0" y="955563"/>
                </a:cubicBezTo>
                <a:lnTo>
                  <a:pt x="0" y="68258"/>
                </a:lnTo>
                <a:cubicBezTo>
                  <a:pt x="0" y="30560"/>
                  <a:pt x="30560" y="0"/>
                  <a:pt x="68258" y="0"/>
                </a:cubicBezTo>
                <a:close/>
              </a:path>
            </a:pathLst>
          </a:custGeom>
          <a:solidFill>
            <a:srgbClr val="1D293D"/>
          </a:solidFill>
          <a:ln/>
        </p:spPr>
      </p:sp>
      <p:sp>
        <p:nvSpPr>
          <p:cNvPr id="19" name="Text 17"/>
          <p:cNvSpPr/>
          <p:nvPr/>
        </p:nvSpPr>
        <p:spPr>
          <a:xfrm>
            <a:off x="503379" y="3182376"/>
            <a:ext cx="5349464"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def get_prob(self, word, prev1, prev2):</a:t>
            </a:r>
            <a:endParaRPr lang="en-US" sz="1600" dirty="0"/>
          </a:p>
        </p:txBody>
      </p:sp>
      <p:sp>
        <p:nvSpPr>
          <p:cNvPr id="20" name="Text 18"/>
          <p:cNvSpPr/>
          <p:nvPr/>
        </p:nvSpPr>
        <p:spPr>
          <a:xfrm>
            <a:off x="639888" y="3318886"/>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 Interpolation smoothing</a:t>
            </a:r>
            <a:endParaRPr lang="en-US" sz="1600" dirty="0"/>
          </a:p>
        </p:txBody>
      </p:sp>
      <p:sp>
        <p:nvSpPr>
          <p:cNvPr id="21" name="Text 19"/>
          <p:cNvSpPr/>
          <p:nvPr/>
        </p:nvSpPr>
        <p:spPr>
          <a:xfrm>
            <a:off x="639888" y="3455395"/>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prob = (0.6 * trigram_prob +</a:t>
            </a:r>
            <a:endParaRPr lang="en-US" sz="1600" dirty="0"/>
          </a:p>
        </p:txBody>
      </p:sp>
      <p:sp>
        <p:nvSpPr>
          <p:cNvPr id="22" name="Text 20"/>
          <p:cNvSpPr/>
          <p:nvPr/>
        </p:nvSpPr>
        <p:spPr>
          <a:xfrm>
            <a:off x="776397" y="3591905"/>
            <a:ext cx="507644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0.3 * bigram_prob +</a:t>
            </a:r>
            <a:endParaRPr lang="en-US" sz="1600" dirty="0"/>
          </a:p>
        </p:txBody>
      </p:sp>
      <p:sp>
        <p:nvSpPr>
          <p:cNvPr id="23" name="Text 21"/>
          <p:cNvSpPr/>
          <p:nvPr/>
        </p:nvSpPr>
        <p:spPr>
          <a:xfrm>
            <a:off x="776397" y="3728414"/>
            <a:ext cx="507644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0.1 * unigram_prob)</a:t>
            </a:r>
            <a:endParaRPr lang="en-US" sz="1600" dirty="0"/>
          </a:p>
        </p:txBody>
      </p:sp>
      <p:sp>
        <p:nvSpPr>
          <p:cNvPr id="24" name="Text 22"/>
          <p:cNvSpPr/>
          <p:nvPr/>
        </p:nvSpPr>
        <p:spPr>
          <a:xfrm>
            <a:off x="639888" y="3864924"/>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return prob</a:t>
            </a:r>
            <a:endParaRPr lang="en-US" sz="1600" dirty="0"/>
          </a:p>
        </p:txBody>
      </p:sp>
      <p:sp>
        <p:nvSpPr>
          <p:cNvPr id="25" name="Shape 23"/>
          <p:cNvSpPr/>
          <p:nvPr/>
        </p:nvSpPr>
        <p:spPr>
          <a:xfrm>
            <a:off x="260221" y="4355505"/>
            <a:ext cx="5784588" cy="1578390"/>
          </a:xfrm>
          <a:custGeom>
            <a:avLst/>
            <a:gdLst/>
            <a:ahLst/>
            <a:cxnLst/>
            <a:rect l="l" t="t" r="r" b="b"/>
            <a:pathLst>
              <a:path w="5784588" h="1578390">
                <a:moveTo>
                  <a:pt x="102374" y="0"/>
                </a:moveTo>
                <a:lnTo>
                  <a:pt x="5682213" y="0"/>
                </a:lnTo>
                <a:cubicBezTo>
                  <a:pt x="5738753" y="0"/>
                  <a:pt x="5784588" y="45835"/>
                  <a:pt x="5784588" y="102374"/>
                </a:cubicBezTo>
                <a:lnTo>
                  <a:pt x="5784588" y="1476016"/>
                </a:lnTo>
                <a:cubicBezTo>
                  <a:pt x="5784588" y="1532556"/>
                  <a:pt x="5738753" y="1578390"/>
                  <a:pt x="5682213" y="1578390"/>
                </a:cubicBezTo>
                <a:lnTo>
                  <a:pt x="102374" y="1578390"/>
                </a:lnTo>
                <a:cubicBezTo>
                  <a:pt x="45835" y="1578390"/>
                  <a:pt x="0" y="1532556"/>
                  <a:pt x="0" y="1476016"/>
                </a:cubicBezTo>
                <a:lnTo>
                  <a:pt x="0" y="102374"/>
                </a:lnTo>
                <a:cubicBezTo>
                  <a:pt x="0" y="45872"/>
                  <a:pt x="45872" y="0"/>
                  <a:pt x="102374" y="0"/>
                </a:cubicBezTo>
                <a:close/>
              </a:path>
            </a:pathLst>
          </a:custGeom>
          <a:solidFill>
            <a:srgbClr val="F8FAFC"/>
          </a:solidFill>
          <a:ln w="12700">
            <a:solidFill>
              <a:srgbClr val="E2E8F0"/>
            </a:solidFill>
            <a:prstDash val="solid"/>
          </a:ln>
        </p:spPr>
      </p:sp>
      <p:sp>
        <p:nvSpPr>
          <p:cNvPr id="26" name="Text 24"/>
          <p:cNvSpPr/>
          <p:nvPr/>
        </p:nvSpPr>
        <p:spPr>
          <a:xfrm>
            <a:off x="400997" y="4496280"/>
            <a:ext cx="5571292" cy="204764"/>
          </a:xfrm>
          <a:prstGeom prst="rect">
            <a:avLst/>
          </a:prstGeom>
          <a:noFill/>
          <a:ln/>
        </p:spPr>
        <p:txBody>
          <a:bodyPr wrap="square" lIns="0" tIns="0" rIns="0" bIns="0" rtlCol="0" anchor="ctr"/>
          <a:lstStyle/>
          <a:p>
            <a:pPr>
              <a:lnSpc>
                <a:spcPct val="130000"/>
              </a:lnSpc>
            </a:pPr>
            <a:r>
              <a:rPr lang="en-US" sz="1075" b="1" dirty="0">
                <a:solidFill>
                  <a:srgbClr val="314158"/>
                </a:solidFill>
                <a:latin typeface="MiSans" pitchFamily="34" charset="0"/>
                <a:ea typeface="MiSans" pitchFamily="34" charset="-122"/>
                <a:cs typeface="MiSans" pitchFamily="34" charset="-120"/>
              </a:rPr>
              <a:t>UIDglob Implementation</a:t>
            </a:r>
            <a:endParaRPr lang="en-US" sz="1600" dirty="0"/>
          </a:p>
        </p:txBody>
      </p:sp>
      <p:sp>
        <p:nvSpPr>
          <p:cNvPr id="27" name="Shape 25"/>
          <p:cNvSpPr/>
          <p:nvPr/>
        </p:nvSpPr>
        <p:spPr>
          <a:xfrm>
            <a:off x="400997" y="4769299"/>
            <a:ext cx="5503037" cy="1023821"/>
          </a:xfrm>
          <a:custGeom>
            <a:avLst/>
            <a:gdLst/>
            <a:ahLst/>
            <a:cxnLst/>
            <a:rect l="l" t="t" r="r" b="b"/>
            <a:pathLst>
              <a:path w="5503037" h="1023821">
                <a:moveTo>
                  <a:pt x="68258" y="0"/>
                </a:moveTo>
                <a:lnTo>
                  <a:pt x="5434779" y="0"/>
                </a:lnTo>
                <a:cubicBezTo>
                  <a:pt x="5472477" y="0"/>
                  <a:pt x="5503037" y="30560"/>
                  <a:pt x="5503037" y="68258"/>
                </a:cubicBezTo>
                <a:lnTo>
                  <a:pt x="5503037" y="955563"/>
                </a:lnTo>
                <a:cubicBezTo>
                  <a:pt x="5503037" y="993261"/>
                  <a:pt x="5472477" y="1023821"/>
                  <a:pt x="5434779" y="1023821"/>
                </a:cubicBezTo>
                <a:lnTo>
                  <a:pt x="68258" y="1023821"/>
                </a:lnTo>
                <a:cubicBezTo>
                  <a:pt x="30560" y="1023821"/>
                  <a:pt x="0" y="993261"/>
                  <a:pt x="0" y="955563"/>
                </a:cubicBezTo>
                <a:lnTo>
                  <a:pt x="0" y="68258"/>
                </a:lnTo>
                <a:cubicBezTo>
                  <a:pt x="0" y="30560"/>
                  <a:pt x="30560" y="0"/>
                  <a:pt x="68258" y="0"/>
                </a:cubicBezTo>
                <a:close/>
              </a:path>
            </a:pathLst>
          </a:custGeom>
          <a:solidFill>
            <a:srgbClr val="1D293D"/>
          </a:solidFill>
          <a:ln/>
        </p:spPr>
      </p:sp>
      <p:sp>
        <p:nvSpPr>
          <p:cNvPr id="28" name="Text 26"/>
          <p:cNvSpPr/>
          <p:nvPr/>
        </p:nvSpPr>
        <p:spPr>
          <a:xfrm>
            <a:off x="503379" y="4871681"/>
            <a:ext cx="5349464"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def uid_global(info_densities):</a:t>
            </a:r>
            <a:endParaRPr lang="en-US" sz="1600" dirty="0"/>
          </a:p>
        </p:txBody>
      </p:sp>
      <p:sp>
        <p:nvSpPr>
          <p:cNvPr id="29" name="Text 27"/>
          <p:cNvSpPr/>
          <p:nvPr/>
        </p:nvSpPr>
        <p:spPr>
          <a:xfrm>
            <a:off x="639888" y="5008190"/>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N = len(info_densities)</a:t>
            </a:r>
            <a:endParaRPr lang="en-US" sz="1600" dirty="0"/>
          </a:p>
        </p:txBody>
      </p:sp>
      <p:sp>
        <p:nvSpPr>
          <p:cNvPr id="30" name="Text 28"/>
          <p:cNvSpPr/>
          <p:nvPr/>
        </p:nvSpPr>
        <p:spPr>
          <a:xfrm>
            <a:off x="639888" y="5144700"/>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mu = sum(info_densities) / N</a:t>
            </a:r>
            <a:endParaRPr lang="en-US" sz="1600" dirty="0"/>
          </a:p>
        </p:txBody>
      </p:sp>
      <p:sp>
        <p:nvSpPr>
          <p:cNvPr id="31" name="Text 29"/>
          <p:cNvSpPr/>
          <p:nvPr/>
        </p:nvSpPr>
        <p:spPr>
          <a:xfrm>
            <a:off x="639888" y="5281209"/>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variance = sum((x - mu)**2</a:t>
            </a:r>
            <a:endParaRPr lang="en-US" sz="1600" dirty="0"/>
          </a:p>
        </p:txBody>
      </p:sp>
      <p:sp>
        <p:nvSpPr>
          <p:cNvPr id="32" name="Text 30"/>
          <p:cNvSpPr/>
          <p:nvPr/>
        </p:nvSpPr>
        <p:spPr>
          <a:xfrm>
            <a:off x="776397" y="5417719"/>
            <a:ext cx="507644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for x in info_densities) / N</a:t>
            </a:r>
            <a:endParaRPr lang="en-US" sz="1600" dirty="0"/>
          </a:p>
        </p:txBody>
      </p:sp>
      <p:sp>
        <p:nvSpPr>
          <p:cNvPr id="33" name="Text 31"/>
          <p:cNvSpPr/>
          <p:nvPr/>
        </p:nvSpPr>
        <p:spPr>
          <a:xfrm>
            <a:off x="639888" y="5554228"/>
            <a:ext cx="5212955" cy="136509"/>
          </a:xfrm>
          <a:prstGeom prst="rect">
            <a:avLst/>
          </a:prstGeom>
          <a:noFill/>
          <a:ln/>
        </p:spPr>
        <p:txBody>
          <a:bodyPr wrap="square" lIns="0" tIns="0" rIns="0" bIns="0" rtlCol="0" anchor="ctr"/>
          <a:lstStyle/>
          <a:p>
            <a:pPr>
              <a:lnSpc>
                <a:spcPct val="110000"/>
              </a:lnSpc>
            </a:pPr>
            <a:r>
              <a:rPr lang="en-US" sz="806" dirty="0">
                <a:solidFill>
                  <a:srgbClr val="05DF72"/>
                </a:solidFill>
                <a:latin typeface="MiSans" pitchFamily="34" charset="0"/>
                <a:ea typeface="MiSans" pitchFamily="34" charset="-122"/>
                <a:cs typeface="MiSans" pitchFamily="34" charset="-120"/>
              </a:rPr>
              <a:t>return -variance</a:t>
            </a:r>
            <a:endParaRPr lang="en-US" sz="1600" dirty="0"/>
          </a:p>
        </p:txBody>
      </p:sp>
      <p:sp>
        <p:nvSpPr>
          <p:cNvPr id="34" name="Shape 32"/>
          <p:cNvSpPr/>
          <p:nvPr/>
        </p:nvSpPr>
        <p:spPr>
          <a:xfrm>
            <a:off x="6152790" y="703877"/>
            <a:ext cx="5784588" cy="2602211"/>
          </a:xfrm>
          <a:custGeom>
            <a:avLst/>
            <a:gdLst/>
            <a:ahLst/>
            <a:cxnLst/>
            <a:rect l="l" t="t" r="r" b="b"/>
            <a:pathLst>
              <a:path w="5784588" h="2602211">
                <a:moveTo>
                  <a:pt x="102371" y="0"/>
                </a:moveTo>
                <a:lnTo>
                  <a:pt x="5682217" y="0"/>
                </a:lnTo>
                <a:cubicBezTo>
                  <a:pt x="5738755" y="0"/>
                  <a:pt x="5784588" y="45833"/>
                  <a:pt x="5784588" y="102371"/>
                </a:cubicBezTo>
                <a:lnTo>
                  <a:pt x="5784588" y="2499840"/>
                </a:lnTo>
                <a:cubicBezTo>
                  <a:pt x="5784588" y="2556378"/>
                  <a:pt x="5738755" y="2602211"/>
                  <a:pt x="5682217" y="2602211"/>
                </a:cubicBezTo>
                <a:lnTo>
                  <a:pt x="102371" y="2602211"/>
                </a:lnTo>
                <a:cubicBezTo>
                  <a:pt x="45833" y="2602211"/>
                  <a:pt x="0" y="2556378"/>
                  <a:pt x="0" y="2499840"/>
                </a:cubicBezTo>
                <a:lnTo>
                  <a:pt x="0" y="102371"/>
                </a:lnTo>
                <a:cubicBezTo>
                  <a:pt x="0" y="45871"/>
                  <a:pt x="45871" y="0"/>
                  <a:pt x="102371" y="0"/>
                </a:cubicBezTo>
                <a:close/>
              </a:path>
            </a:pathLst>
          </a:custGeom>
          <a:solidFill>
            <a:srgbClr val="F8FAFC"/>
          </a:solidFill>
          <a:ln w="12700">
            <a:solidFill>
              <a:srgbClr val="E2E8F0"/>
            </a:solidFill>
            <a:prstDash val="solid"/>
          </a:ln>
        </p:spPr>
      </p:sp>
      <p:sp>
        <p:nvSpPr>
          <p:cNvPr id="35" name="Text 33"/>
          <p:cNvSpPr/>
          <p:nvPr/>
        </p:nvSpPr>
        <p:spPr>
          <a:xfrm>
            <a:off x="6293565" y="844652"/>
            <a:ext cx="5571292" cy="204764"/>
          </a:xfrm>
          <a:prstGeom prst="rect">
            <a:avLst/>
          </a:prstGeom>
          <a:noFill/>
          <a:ln/>
        </p:spPr>
        <p:txBody>
          <a:bodyPr wrap="square" lIns="0" tIns="0" rIns="0" bIns="0" rtlCol="0" anchor="ctr"/>
          <a:lstStyle/>
          <a:p>
            <a:pPr>
              <a:lnSpc>
                <a:spcPct val="130000"/>
              </a:lnSpc>
            </a:pPr>
            <a:r>
              <a:rPr lang="en-US" sz="1075" b="1" dirty="0">
                <a:solidFill>
                  <a:srgbClr val="314158"/>
                </a:solidFill>
                <a:latin typeface="MiSans" pitchFamily="34" charset="0"/>
                <a:ea typeface="MiSans" pitchFamily="34" charset="-122"/>
                <a:cs typeface="MiSans" pitchFamily="34" charset="-120"/>
              </a:rPr>
              <a:t>File Organization</a:t>
            </a:r>
            <a:endParaRPr lang="en-US" sz="1600" dirty="0"/>
          </a:p>
        </p:txBody>
      </p:sp>
      <p:sp>
        <p:nvSpPr>
          <p:cNvPr id="36" name="Shape 34"/>
          <p:cNvSpPr/>
          <p:nvPr/>
        </p:nvSpPr>
        <p:spPr>
          <a:xfrm>
            <a:off x="6293565" y="1117671"/>
            <a:ext cx="5503037" cy="2047642"/>
          </a:xfrm>
          <a:custGeom>
            <a:avLst/>
            <a:gdLst/>
            <a:ahLst/>
            <a:cxnLst/>
            <a:rect l="l" t="t" r="r" b="b"/>
            <a:pathLst>
              <a:path w="5503037" h="2047642">
                <a:moveTo>
                  <a:pt x="68248" y="0"/>
                </a:moveTo>
                <a:lnTo>
                  <a:pt x="5434789" y="0"/>
                </a:lnTo>
                <a:cubicBezTo>
                  <a:pt x="5472481" y="0"/>
                  <a:pt x="5503037" y="30556"/>
                  <a:pt x="5503037" y="68248"/>
                </a:cubicBezTo>
                <a:lnTo>
                  <a:pt x="5503037" y="1979394"/>
                </a:lnTo>
                <a:cubicBezTo>
                  <a:pt x="5503037" y="2017086"/>
                  <a:pt x="5472481" y="2047642"/>
                  <a:pt x="5434789" y="2047642"/>
                </a:cubicBezTo>
                <a:lnTo>
                  <a:pt x="68248" y="2047642"/>
                </a:lnTo>
                <a:cubicBezTo>
                  <a:pt x="30556" y="2047642"/>
                  <a:pt x="0" y="2017086"/>
                  <a:pt x="0" y="1979394"/>
                </a:cubicBezTo>
                <a:lnTo>
                  <a:pt x="0" y="68248"/>
                </a:lnTo>
                <a:cubicBezTo>
                  <a:pt x="0" y="30556"/>
                  <a:pt x="30556" y="0"/>
                  <a:pt x="68248" y="0"/>
                </a:cubicBezTo>
                <a:close/>
              </a:path>
            </a:pathLst>
          </a:custGeom>
          <a:solidFill>
            <a:srgbClr val="FFFFFF"/>
          </a:solidFill>
          <a:ln/>
        </p:spPr>
      </p:sp>
      <p:sp>
        <p:nvSpPr>
          <p:cNvPr id="37" name="Text 35"/>
          <p:cNvSpPr/>
          <p:nvPr/>
        </p:nvSpPr>
        <p:spPr>
          <a:xfrm>
            <a:off x="6395948" y="1220053"/>
            <a:ext cx="5349464" cy="136509"/>
          </a:xfrm>
          <a:prstGeom prst="rect">
            <a:avLst/>
          </a:prstGeom>
          <a:noFill/>
          <a:ln/>
        </p:spPr>
        <p:txBody>
          <a:bodyPr wrap="square" lIns="0" tIns="0" rIns="0" bIns="0" rtlCol="0" anchor="ctr"/>
          <a:lstStyle/>
          <a:p>
            <a:pPr>
              <a:lnSpc>
                <a:spcPct val="110000"/>
              </a:lnSpc>
            </a:pPr>
            <a:r>
              <a:rPr lang="en-US" sz="806" dirty="0">
                <a:solidFill>
                  <a:srgbClr val="45556C"/>
                </a:solidFill>
                <a:latin typeface="MiSans" pitchFamily="34" charset="0"/>
                <a:ea typeface="MiSans" pitchFamily="34" charset="-122"/>
                <a:cs typeface="MiSans" pitchFamily="34" charset="-120"/>
              </a:rPr>
              <a:t>UID_Replication/</a:t>
            </a:r>
            <a:endParaRPr lang="en-US" sz="1600" dirty="0"/>
          </a:p>
        </p:txBody>
      </p:sp>
      <p:sp>
        <p:nvSpPr>
          <p:cNvPr id="38" name="Text 36"/>
          <p:cNvSpPr/>
          <p:nvPr/>
        </p:nvSpPr>
        <p:spPr>
          <a:xfrm>
            <a:off x="6464202" y="1390690"/>
            <a:ext cx="5281209" cy="136509"/>
          </a:xfrm>
          <a:prstGeom prst="rect">
            <a:avLst/>
          </a:prstGeom>
          <a:noFill/>
          <a:ln/>
        </p:spPr>
        <p:txBody>
          <a:bodyPr wrap="square" lIns="0" tIns="0" rIns="0" bIns="0" rtlCol="0" anchor="ctr"/>
          <a:lstStyle/>
          <a:p>
            <a:pPr>
              <a:lnSpc>
                <a:spcPct val="110000"/>
              </a:lnSpc>
            </a:pPr>
            <a:r>
              <a:rPr lang="en-US" sz="806" dirty="0">
                <a:solidFill>
                  <a:srgbClr val="155DFC"/>
                </a:solidFill>
                <a:latin typeface="MiSans" pitchFamily="34" charset="0"/>
                <a:ea typeface="MiSans" pitchFamily="34" charset="-122"/>
                <a:cs typeface="MiSans" pitchFamily="34" charset="-120"/>
              </a:rPr>
              <a:t>├── data/</a:t>
            </a:r>
            <a:endParaRPr lang="en-US" sz="1600" dirty="0"/>
          </a:p>
        </p:txBody>
      </p:sp>
      <p:sp>
        <p:nvSpPr>
          <p:cNvPr id="39" name="Text 37"/>
          <p:cNvSpPr/>
          <p:nvPr/>
        </p:nvSpPr>
        <p:spPr>
          <a:xfrm>
            <a:off x="6532457" y="1561327"/>
            <a:ext cx="5212955" cy="136509"/>
          </a:xfrm>
          <a:prstGeom prst="rect">
            <a:avLst/>
          </a:prstGeom>
          <a:noFill/>
          <a:ln/>
        </p:spPr>
        <p:txBody>
          <a:bodyPr wrap="square" lIns="0" tIns="0" rIns="0" bIns="0" rtlCol="0" anchor="ctr"/>
          <a:lstStyle/>
          <a:p>
            <a:pPr>
              <a:lnSpc>
                <a:spcPct val="110000"/>
              </a:lnSpc>
            </a:pPr>
            <a:r>
              <a:rPr lang="en-US" sz="806" dirty="0">
                <a:solidFill>
                  <a:srgbClr val="62748E"/>
                </a:solidFill>
                <a:latin typeface="MiSans" pitchFamily="34" charset="0"/>
                <a:ea typeface="MiSans" pitchFamily="34" charset="-122"/>
                <a:cs typeface="MiSans" pitchFamily="34" charset="-120"/>
              </a:rPr>
              <a:t>├── hi_hdtb-ud-train.conllu</a:t>
            </a:r>
            <a:endParaRPr lang="en-US" sz="1600" dirty="0"/>
          </a:p>
        </p:txBody>
      </p:sp>
      <p:sp>
        <p:nvSpPr>
          <p:cNvPr id="40" name="Text 38"/>
          <p:cNvSpPr/>
          <p:nvPr/>
        </p:nvSpPr>
        <p:spPr>
          <a:xfrm>
            <a:off x="6532457" y="1731964"/>
            <a:ext cx="5212955" cy="136509"/>
          </a:xfrm>
          <a:prstGeom prst="rect">
            <a:avLst/>
          </a:prstGeom>
          <a:noFill/>
          <a:ln/>
        </p:spPr>
        <p:txBody>
          <a:bodyPr wrap="square" lIns="0" tIns="0" rIns="0" bIns="0" rtlCol="0" anchor="ctr"/>
          <a:lstStyle/>
          <a:p>
            <a:pPr>
              <a:lnSpc>
                <a:spcPct val="110000"/>
              </a:lnSpc>
            </a:pPr>
            <a:r>
              <a:rPr lang="en-US" sz="806" dirty="0">
                <a:solidFill>
                  <a:srgbClr val="62748E"/>
                </a:solidFill>
                <a:latin typeface="MiSans" pitchFamily="34" charset="0"/>
                <a:ea typeface="MiSans" pitchFamily="34" charset="-122"/>
                <a:cs typeface="MiSans" pitchFamily="34" charset="-120"/>
              </a:rPr>
              <a:t>└── hi_hdtb-ud-test.conllu</a:t>
            </a:r>
            <a:endParaRPr lang="en-US" sz="1600" dirty="0"/>
          </a:p>
        </p:txBody>
      </p:sp>
      <p:sp>
        <p:nvSpPr>
          <p:cNvPr id="41" name="Text 39"/>
          <p:cNvSpPr/>
          <p:nvPr/>
        </p:nvSpPr>
        <p:spPr>
          <a:xfrm>
            <a:off x="6464202" y="1902600"/>
            <a:ext cx="5281209" cy="136509"/>
          </a:xfrm>
          <a:prstGeom prst="rect">
            <a:avLst/>
          </a:prstGeom>
          <a:noFill/>
          <a:ln/>
        </p:spPr>
        <p:txBody>
          <a:bodyPr wrap="square" lIns="0" tIns="0" rIns="0" bIns="0" rtlCol="0" anchor="ctr"/>
          <a:lstStyle/>
          <a:p>
            <a:pPr>
              <a:lnSpc>
                <a:spcPct val="110000"/>
              </a:lnSpc>
            </a:pPr>
            <a:r>
              <a:rPr lang="en-US" sz="806" dirty="0">
                <a:solidFill>
                  <a:srgbClr val="155DFC"/>
                </a:solidFill>
                <a:latin typeface="MiSans" pitchFamily="34" charset="0"/>
                <a:ea typeface="MiSans" pitchFamily="34" charset="-122"/>
                <a:cs typeface="MiSans" pitchFamily="34" charset="-120"/>
              </a:rPr>
              <a:t>├── src/</a:t>
            </a:r>
            <a:endParaRPr lang="en-US" sz="1600" dirty="0"/>
          </a:p>
        </p:txBody>
      </p:sp>
      <p:sp>
        <p:nvSpPr>
          <p:cNvPr id="42" name="Text 40"/>
          <p:cNvSpPr/>
          <p:nvPr/>
        </p:nvSpPr>
        <p:spPr>
          <a:xfrm>
            <a:off x="6532457" y="2073237"/>
            <a:ext cx="5212955" cy="136509"/>
          </a:xfrm>
          <a:prstGeom prst="rect">
            <a:avLst/>
          </a:prstGeom>
          <a:noFill/>
          <a:ln/>
        </p:spPr>
        <p:txBody>
          <a:bodyPr wrap="square" lIns="0" tIns="0" rIns="0" bIns="0" rtlCol="0" anchor="ctr"/>
          <a:lstStyle/>
          <a:p>
            <a:pPr>
              <a:lnSpc>
                <a:spcPct val="110000"/>
              </a:lnSpc>
            </a:pPr>
            <a:r>
              <a:rPr lang="en-US" sz="806" dirty="0">
                <a:solidFill>
                  <a:srgbClr val="62748E"/>
                </a:solidFill>
                <a:latin typeface="MiSans" pitchFamily="34" charset="0"/>
                <a:ea typeface="MiSans" pitchFamily="34" charset="-122"/>
                <a:cs typeface="MiSans" pitchFamily="34" charset="-120"/>
              </a:rPr>
              <a:t>├── token.py, parser.py</a:t>
            </a:r>
            <a:endParaRPr lang="en-US" sz="1600" dirty="0"/>
          </a:p>
        </p:txBody>
      </p:sp>
      <p:sp>
        <p:nvSpPr>
          <p:cNvPr id="43" name="Text 41"/>
          <p:cNvSpPr/>
          <p:nvPr/>
        </p:nvSpPr>
        <p:spPr>
          <a:xfrm>
            <a:off x="6532457" y="2243874"/>
            <a:ext cx="5212955" cy="136509"/>
          </a:xfrm>
          <a:prstGeom prst="rect">
            <a:avLst/>
          </a:prstGeom>
          <a:noFill/>
          <a:ln/>
        </p:spPr>
        <p:txBody>
          <a:bodyPr wrap="square" lIns="0" tIns="0" rIns="0" bIns="0" rtlCol="0" anchor="ctr"/>
          <a:lstStyle/>
          <a:p>
            <a:pPr>
              <a:lnSpc>
                <a:spcPct val="110000"/>
              </a:lnSpc>
            </a:pPr>
            <a:r>
              <a:rPr lang="en-US" sz="806" dirty="0">
                <a:solidFill>
                  <a:srgbClr val="62748E"/>
                </a:solidFill>
                <a:latin typeface="MiSans" pitchFamily="34" charset="0"/>
                <a:ea typeface="MiSans" pitchFamily="34" charset="-122"/>
                <a:cs typeface="MiSans" pitchFamily="34" charset="-120"/>
              </a:rPr>
              <a:t>├── trigram_model.py</a:t>
            </a:r>
            <a:endParaRPr lang="en-US" sz="1600" dirty="0"/>
          </a:p>
        </p:txBody>
      </p:sp>
      <p:sp>
        <p:nvSpPr>
          <p:cNvPr id="44" name="Text 42"/>
          <p:cNvSpPr/>
          <p:nvPr/>
        </p:nvSpPr>
        <p:spPr>
          <a:xfrm>
            <a:off x="6532457" y="2414511"/>
            <a:ext cx="5212955" cy="136509"/>
          </a:xfrm>
          <a:prstGeom prst="rect">
            <a:avLst/>
          </a:prstGeom>
          <a:noFill/>
          <a:ln/>
        </p:spPr>
        <p:txBody>
          <a:bodyPr wrap="square" lIns="0" tIns="0" rIns="0" bIns="0" rtlCol="0" anchor="ctr"/>
          <a:lstStyle/>
          <a:p>
            <a:pPr>
              <a:lnSpc>
                <a:spcPct val="110000"/>
              </a:lnSpc>
            </a:pPr>
            <a:r>
              <a:rPr lang="en-US" sz="806" dirty="0">
                <a:solidFill>
                  <a:srgbClr val="62748E"/>
                </a:solidFill>
                <a:latin typeface="MiSans" pitchFamily="34" charset="0"/>
                <a:ea typeface="MiSans" pitchFamily="34" charset="-122"/>
                <a:cs typeface="MiSans" pitchFamily="34" charset="-120"/>
              </a:rPr>
              <a:t>├── uid_measures.py</a:t>
            </a:r>
            <a:endParaRPr lang="en-US" sz="1600" dirty="0"/>
          </a:p>
        </p:txBody>
      </p:sp>
      <p:sp>
        <p:nvSpPr>
          <p:cNvPr id="45" name="Text 43"/>
          <p:cNvSpPr/>
          <p:nvPr/>
        </p:nvSpPr>
        <p:spPr>
          <a:xfrm>
            <a:off x="6532457" y="2585148"/>
            <a:ext cx="5212955" cy="136509"/>
          </a:xfrm>
          <a:prstGeom prst="rect">
            <a:avLst/>
          </a:prstGeom>
          <a:noFill/>
          <a:ln/>
        </p:spPr>
        <p:txBody>
          <a:bodyPr wrap="square" lIns="0" tIns="0" rIns="0" bIns="0" rtlCol="0" anchor="ctr"/>
          <a:lstStyle/>
          <a:p>
            <a:pPr>
              <a:lnSpc>
                <a:spcPct val="110000"/>
              </a:lnSpc>
            </a:pPr>
            <a:r>
              <a:rPr lang="en-US" sz="806" dirty="0">
                <a:solidFill>
                  <a:srgbClr val="62748E"/>
                </a:solidFill>
                <a:latin typeface="MiSans" pitchFamily="34" charset="0"/>
                <a:ea typeface="MiSans" pitchFamily="34" charset="-122"/>
                <a:cs typeface="MiSans" pitchFamily="34" charset="-120"/>
              </a:rPr>
              <a:t>├── classifier.py</a:t>
            </a:r>
            <a:endParaRPr lang="en-US" sz="1600" dirty="0"/>
          </a:p>
        </p:txBody>
      </p:sp>
      <p:sp>
        <p:nvSpPr>
          <p:cNvPr id="46" name="Text 44"/>
          <p:cNvSpPr/>
          <p:nvPr/>
        </p:nvSpPr>
        <p:spPr>
          <a:xfrm>
            <a:off x="6532457" y="2755784"/>
            <a:ext cx="5212955" cy="136509"/>
          </a:xfrm>
          <a:prstGeom prst="rect">
            <a:avLst/>
          </a:prstGeom>
          <a:noFill/>
          <a:ln/>
        </p:spPr>
        <p:txBody>
          <a:bodyPr wrap="square" lIns="0" tIns="0" rIns="0" bIns="0" rtlCol="0" anchor="ctr"/>
          <a:lstStyle/>
          <a:p>
            <a:pPr>
              <a:lnSpc>
                <a:spcPct val="110000"/>
              </a:lnSpc>
            </a:pPr>
            <a:r>
              <a:rPr lang="en-US" sz="806" dirty="0">
                <a:solidFill>
                  <a:srgbClr val="62748E"/>
                </a:solidFill>
                <a:latin typeface="MiSans" pitchFamily="34" charset="0"/>
                <a:ea typeface="MiSans" pitchFamily="34" charset="-122"/>
                <a:cs typeface="MiSans" pitchFamily="34" charset="-120"/>
              </a:rPr>
              <a:t>└── experiment.py</a:t>
            </a:r>
            <a:endParaRPr lang="en-US" sz="1600" dirty="0"/>
          </a:p>
        </p:txBody>
      </p:sp>
      <p:sp>
        <p:nvSpPr>
          <p:cNvPr id="47" name="Text 45"/>
          <p:cNvSpPr/>
          <p:nvPr/>
        </p:nvSpPr>
        <p:spPr>
          <a:xfrm>
            <a:off x="6464202" y="2926421"/>
            <a:ext cx="5281209" cy="136509"/>
          </a:xfrm>
          <a:prstGeom prst="rect">
            <a:avLst/>
          </a:prstGeom>
          <a:noFill/>
          <a:ln/>
        </p:spPr>
        <p:txBody>
          <a:bodyPr wrap="square" lIns="0" tIns="0" rIns="0" bIns="0" rtlCol="0" anchor="ctr"/>
          <a:lstStyle/>
          <a:p>
            <a:pPr>
              <a:lnSpc>
                <a:spcPct val="110000"/>
              </a:lnSpc>
            </a:pPr>
            <a:r>
              <a:rPr lang="en-US" sz="806" dirty="0">
                <a:solidFill>
                  <a:srgbClr val="00A63E"/>
                </a:solidFill>
                <a:latin typeface="MiSans" pitchFamily="34" charset="0"/>
                <a:ea typeface="MiSans" pitchFamily="34" charset="-122"/>
                <a:cs typeface="MiSans" pitchFamily="34" charset="-120"/>
              </a:rPr>
              <a:t>└── README.md</a:t>
            </a:r>
            <a:endParaRPr lang="en-US" sz="1600" dirty="0"/>
          </a:p>
        </p:txBody>
      </p:sp>
      <p:sp>
        <p:nvSpPr>
          <p:cNvPr id="48" name="Shape 46"/>
          <p:cNvSpPr/>
          <p:nvPr/>
        </p:nvSpPr>
        <p:spPr>
          <a:xfrm>
            <a:off x="6152790" y="3417002"/>
            <a:ext cx="5784588" cy="2295065"/>
          </a:xfrm>
          <a:custGeom>
            <a:avLst/>
            <a:gdLst/>
            <a:ahLst/>
            <a:cxnLst/>
            <a:rect l="l" t="t" r="r" b="b"/>
            <a:pathLst>
              <a:path w="5784588" h="2295065">
                <a:moveTo>
                  <a:pt x="102383" y="0"/>
                </a:moveTo>
                <a:lnTo>
                  <a:pt x="5682205" y="0"/>
                </a:lnTo>
                <a:cubicBezTo>
                  <a:pt x="5738749" y="0"/>
                  <a:pt x="5784588" y="45838"/>
                  <a:pt x="5784588" y="102383"/>
                </a:cubicBezTo>
                <a:lnTo>
                  <a:pt x="5784588" y="2192682"/>
                </a:lnTo>
                <a:cubicBezTo>
                  <a:pt x="5784588" y="2249227"/>
                  <a:pt x="5738749" y="2295065"/>
                  <a:pt x="5682205" y="2295065"/>
                </a:cubicBezTo>
                <a:lnTo>
                  <a:pt x="102383" y="2295065"/>
                </a:lnTo>
                <a:cubicBezTo>
                  <a:pt x="45838" y="2295065"/>
                  <a:pt x="0" y="2249227"/>
                  <a:pt x="0" y="2192682"/>
                </a:cubicBezTo>
                <a:lnTo>
                  <a:pt x="0" y="102383"/>
                </a:lnTo>
                <a:cubicBezTo>
                  <a:pt x="0" y="45876"/>
                  <a:pt x="45876" y="0"/>
                  <a:pt x="102383" y="0"/>
                </a:cubicBezTo>
                <a:close/>
              </a:path>
            </a:pathLst>
          </a:custGeom>
          <a:solidFill>
            <a:srgbClr val="F8FAFC"/>
          </a:solidFill>
          <a:ln w="12700">
            <a:solidFill>
              <a:srgbClr val="E2E8F0"/>
            </a:solidFill>
            <a:prstDash val="solid"/>
          </a:ln>
        </p:spPr>
      </p:sp>
      <p:sp>
        <p:nvSpPr>
          <p:cNvPr id="49" name="Text 47"/>
          <p:cNvSpPr/>
          <p:nvPr/>
        </p:nvSpPr>
        <p:spPr>
          <a:xfrm>
            <a:off x="6293565" y="3557777"/>
            <a:ext cx="5571292" cy="204764"/>
          </a:xfrm>
          <a:prstGeom prst="rect">
            <a:avLst/>
          </a:prstGeom>
          <a:noFill/>
          <a:ln/>
        </p:spPr>
        <p:txBody>
          <a:bodyPr wrap="square" lIns="0" tIns="0" rIns="0" bIns="0" rtlCol="0" anchor="ctr"/>
          <a:lstStyle/>
          <a:p>
            <a:pPr>
              <a:lnSpc>
                <a:spcPct val="130000"/>
              </a:lnSpc>
            </a:pPr>
            <a:r>
              <a:rPr lang="en-US" sz="1075" b="1" dirty="0">
                <a:solidFill>
                  <a:srgbClr val="314158"/>
                </a:solidFill>
                <a:latin typeface="MiSans" pitchFamily="34" charset="0"/>
                <a:ea typeface="MiSans" pitchFamily="34" charset="-122"/>
                <a:cs typeface="MiSans" pitchFamily="34" charset="-120"/>
              </a:rPr>
              <a:t>Test Components Results</a:t>
            </a:r>
            <a:endParaRPr lang="en-US" sz="1600" dirty="0"/>
          </a:p>
        </p:txBody>
      </p:sp>
      <p:sp>
        <p:nvSpPr>
          <p:cNvPr id="50" name="Shape 48"/>
          <p:cNvSpPr/>
          <p:nvPr/>
        </p:nvSpPr>
        <p:spPr>
          <a:xfrm>
            <a:off x="6297831" y="3835062"/>
            <a:ext cx="2704593" cy="281551"/>
          </a:xfrm>
          <a:custGeom>
            <a:avLst/>
            <a:gdLst/>
            <a:ahLst/>
            <a:cxnLst/>
            <a:rect l="l" t="t" r="r" b="b"/>
            <a:pathLst>
              <a:path w="2704593" h="281551">
                <a:moveTo>
                  <a:pt x="34127" y="0"/>
                </a:moveTo>
                <a:lnTo>
                  <a:pt x="2670467" y="0"/>
                </a:lnTo>
                <a:cubicBezTo>
                  <a:pt x="2689314" y="0"/>
                  <a:pt x="2704593" y="15279"/>
                  <a:pt x="2704593" y="34127"/>
                </a:cubicBezTo>
                <a:lnTo>
                  <a:pt x="2704593" y="247424"/>
                </a:lnTo>
                <a:cubicBezTo>
                  <a:pt x="2704593" y="266272"/>
                  <a:pt x="2689314" y="281551"/>
                  <a:pt x="2670467" y="281551"/>
                </a:cubicBezTo>
                <a:lnTo>
                  <a:pt x="34127" y="281551"/>
                </a:lnTo>
                <a:cubicBezTo>
                  <a:pt x="15292" y="281551"/>
                  <a:pt x="0" y="266259"/>
                  <a:pt x="0" y="247424"/>
                </a:cubicBezTo>
                <a:lnTo>
                  <a:pt x="0" y="34127"/>
                </a:lnTo>
                <a:cubicBezTo>
                  <a:pt x="0" y="15292"/>
                  <a:pt x="15292" y="0"/>
                  <a:pt x="34127" y="0"/>
                </a:cubicBezTo>
                <a:close/>
              </a:path>
            </a:pathLst>
          </a:custGeom>
          <a:solidFill>
            <a:srgbClr val="F0FDF4"/>
          </a:solidFill>
          <a:ln w="12700">
            <a:solidFill>
              <a:srgbClr val="B9F8CF"/>
            </a:solidFill>
            <a:prstDash val="solid"/>
          </a:ln>
        </p:spPr>
      </p:sp>
      <p:sp>
        <p:nvSpPr>
          <p:cNvPr id="51" name="Text 49"/>
          <p:cNvSpPr/>
          <p:nvPr/>
        </p:nvSpPr>
        <p:spPr>
          <a:xfrm>
            <a:off x="6370352" y="3907583"/>
            <a:ext cx="2610743" cy="136509"/>
          </a:xfrm>
          <a:prstGeom prst="rect">
            <a:avLst/>
          </a:prstGeom>
          <a:noFill/>
          <a:ln/>
        </p:spPr>
        <p:txBody>
          <a:bodyPr wrap="square" lIns="0" tIns="0" rIns="0" bIns="0" rtlCol="0" anchor="ctr"/>
          <a:lstStyle/>
          <a:p>
            <a:pPr>
              <a:lnSpc>
                <a:spcPct val="110000"/>
              </a:lnSpc>
            </a:pPr>
            <a:r>
              <a:rPr lang="en-US" sz="806" dirty="0">
                <a:solidFill>
                  <a:srgbClr val="008236"/>
                </a:solidFill>
                <a:latin typeface="MiSans" pitchFamily="34" charset="0"/>
                <a:ea typeface="MiSans" pitchFamily="34" charset="-122"/>
                <a:cs typeface="MiSans" pitchFamily="34" charset="-120"/>
              </a:rPr>
              <a:t>✓ Token/Sentence classes</a:t>
            </a:r>
            <a:endParaRPr lang="en-US" sz="1600" dirty="0"/>
          </a:p>
        </p:txBody>
      </p:sp>
      <p:sp>
        <p:nvSpPr>
          <p:cNvPr id="52" name="Shape 50"/>
          <p:cNvSpPr/>
          <p:nvPr/>
        </p:nvSpPr>
        <p:spPr>
          <a:xfrm>
            <a:off x="9082011" y="3835062"/>
            <a:ext cx="2704593" cy="281551"/>
          </a:xfrm>
          <a:custGeom>
            <a:avLst/>
            <a:gdLst/>
            <a:ahLst/>
            <a:cxnLst/>
            <a:rect l="l" t="t" r="r" b="b"/>
            <a:pathLst>
              <a:path w="2704593" h="281551">
                <a:moveTo>
                  <a:pt x="34127" y="0"/>
                </a:moveTo>
                <a:lnTo>
                  <a:pt x="2670467" y="0"/>
                </a:lnTo>
                <a:cubicBezTo>
                  <a:pt x="2689314" y="0"/>
                  <a:pt x="2704593" y="15279"/>
                  <a:pt x="2704593" y="34127"/>
                </a:cubicBezTo>
                <a:lnTo>
                  <a:pt x="2704593" y="247424"/>
                </a:lnTo>
                <a:cubicBezTo>
                  <a:pt x="2704593" y="266272"/>
                  <a:pt x="2689314" y="281551"/>
                  <a:pt x="2670467" y="281551"/>
                </a:cubicBezTo>
                <a:lnTo>
                  <a:pt x="34127" y="281551"/>
                </a:lnTo>
                <a:cubicBezTo>
                  <a:pt x="15292" y="281551"/>
                  <a:pt x="0" y="266259"/>
                  <a:pt x="0" y="247424"/>
                </a:cubicBezTo>
                <a:lnTo>
                  <a:pt x="0" y="34127"/>
                </a:lnTo>
                <a:cubicBezTo>
                  <a:pt x="0" y="15292"/>
                  <a:pt x="15292" y="0"/>
                  <a:pt x="34127" y="0"/>
                </a:cubicBezTo>
                <a:close/>
              </a:path>
            </a:pathLst>
          </a:custGeom>
          <a:solidFill>
            <a:srgbClr val="F0FDF4"/>
          </a:solidFill>
          <a:ln w="12700">
            <a:solidFill>
              <a:srgbClr val="B9F8CF"/>
            </a:solidFill>
            <a:prstDash val="solid"/>
          </a:ln>
        </p:spPr>
      </p:sp>
      <p:sp>
        <p:nvSpPr>
          <p:cNvPr id="53" name="Text 51"/>
          <p:cNvSpPr/>
          <p:nvPr/>
        </p:nvSpPr>
        <p:spPr>
          <a:xfrm>
            <a:off x="9154531" y="3907583"/>
            <a:ext cx="2610743" cy="136509"/>
          </a:xfrm>
          <a:prstGeom prst="rect">
            <a:avLst/>
          </a:prstGeom>
          <a:noFill/>
          <a:ln/>
        </p:spPr>
        <p:txBody>
          <a:bodyPr wrap="square" lIns="0" tIns="0" rIns="0" bIns="0" rtlCol="0" anchor="ctr"/>
          <a:lstStyle/>
          <a:p>
            <a:pPr>
              <a:lnSpc>
                <a:spcPct val="110000"/>
              </a:lnSpc>
            </a:pPr>
            <a:r>
              <a:rPr lang="en-US" sz="806" dirty="0">
                <a:solidFill>
                  <a:srgbClr val="008236"/>
                </a:solidFill>
                <a:latin typeface="MiSans" pitchFamily="34" charset="0"/>
                <a:ea typeface="MiSans" pitchFamily="34" charset="-122"/>
                <a:cs typeface="MiSans" pitchFamily="34" charset="-120"/>
              </a:rPr>
              <a:t>✓ CoNLL-U Parser</a:t>
            </a:r>
            <a:endParaRPr lang="en-US" sz="1600" dirty="0"/>
          </a:p>
        </p:txBody>
      </p:sp>
      <p:sp>
        <p:nvSpPr>
          <p:cNvPr id="54" name="Shape 52"/>
          <p:cNvSpPr/>
          <p:nvPr/>
        </p:nvSpPr>
        <p:spPr>
          <a:xfrm>
            <a:off x="6297831" y="4193400"/>
            <a:ext cx="2704593" cy="281551"/>
          </a:xfrm>
          <a:custGeom>
            <a:avLst/>
            <a:gdLst/>
            <a:ahLst/>
            <a:cxnLst/>
            <a:rect l="l" t="t" r="r" b="b"/>
            <a:pathLst>
              <a:path w="2704593" h="281551">
                <a:moveTo>
                  <a:pt x="34127" y="0"/>
                </a:moveTo>
                <a:lnTo>
                  <a:pt x="2670467" y="0"/>
                </a:lnTo>
                <a:cubicBezTo>
                  <a:pt x="2689314" y="0"/>
                  <a:pt x="2704593" y="15279"/>
                  <a:pt x="2704593" y="34127"/>
                </a:cubicBezTo>
                <a:lnTo>
                  <a:pt x="2704593" y="247424"/>
                </a:lnTo>
                <a:cubicBezTo>
                  <a:pt x="2704593" y="266272"/>
                  <a:pt x="2689314" y="281551"/>
                  <a:pt x="2670467" y="281551"/>
                </a:cubicBezTo>
                <a:lnTo>
                  <a:pt x="34127" y="281551"/>
                </a:lnTo>
                <a:cubicBezTo>
                  <a:pt x="15292" y="281551"/>
                  <a:pt x="0" y="266259"/>
                  <a:pt x="0" y="247424"/>
                </a:cubicBezTo>
                <a:lnTo>
                  <a:pt x="0" y="34127"/>
                </a:lnTo>
                <a:cubicBezTo>
                  <a:pt x="0" y="15292"/>
                  <a:pt x="15292" y="0"/>
                  <a:pt x="34127" y="0"/>
                </a:cubicBezTo>
                <a:close/>
              </a:path>
            </a:pathLst>
          </a:custGeom>
          <a:solidFill>
            <a:srgbClr val="F0FDF4"/>
          </a:solidFill>
          <a:ln w="12700">
            <a:solidFill>
              <a:srgbClr val="B9F8CF"/>
            </a:solidFill>
            <a:prstDash val="solid"/>
          </a:ln>
        </p:spPr>
      </p:sp>
      <p:sp>
        <p:nvSpPr>
          <p:cNvPr id="55" name="Text 53"/>
          <p:cNvSpPr/>
          <p:nvPr/>
        </p:nvSpPr>
        <p:spPr>
          <a:xfrm>
            <a:off x="6370352" y="4265920"/>
            <a:ext cx="2610743" cy="136509"/>
          </a:xfrm>
          <a:prstGeom prst="rect">
            <a:avLst/>
          </a:prstGeom>
          <a:noFill/>
          <a:ln/>
        </p:spPr>
        <p:txBody>
          <a:bodyPr wrap="square" lIns="0" tIns="0" rIns="0" bIns="0" rtlCol="0" anchor="ctr"/>
          <a:lstStyle/>
          <a:p>
            <a:pPr>
              <a:lnSpc>
                <a:spcPct val="110000"/>
              </a:lnSpc>
            </a:pPr>
            <a:r>
              <a:rPr lang="en-US" sz="806" dirty="0">
                <a:solidFill>
                  <a:srgbClr val="008236"/>
                </a:solidFill>
                <a:latin typeface="MiSans" pitchFamily="34" charset="0"/>
                <a:ea typeface="MiSans" pitchFamily="34" charset="-122"/>
                <a:cs typeface="MiSans" pitchFamily="34" charset="-120"/>
              </a:rPr>
              <a:t>✓ Trigram Model</a:t>
            </a:r>
            <a:endParaRPr lang="en-US" sz="1600" dirty="0"/>
          </a:p>
        </p:txBody>
      </p:sp>
      <p:sp>
        <p:nvSpPr>
          <p:cNvPr id="56" name="Shape 54"/>
          <p:cNvSpPr/>
          <p:nvPr/>
        </p:nvSpPr>
        <p:spPr>
          <a:xfrm>
            <a:off x="9082011" y="4193400"/>
            <a:ext cx="2704593" cy="281551"/>
          </a:xfrm>
          <a:custGeom>
            <a:avLst/>
            <a:gdLst/>
            <a:ahLst/>
            <a:cxnLst/>
            <a:rect l="l" t="t" r="r" b="b"/>
            <a:pathLst>
              <a:path w="2704593" h="281551">
                <a:moveTo>
                  <a:pt x="34127" y="0"/>
                </a:moveTo>
                <a:lnTo>
                  <a:pt x="2670467" y="0"/>
                </a:lnTo>
                <a:cubicBezTo>
                  <a:pt x="2689314" y="0"/>
                  <a:pt x="2704593" y="15279"/>
                  <a:pt x="2704593" y="34127"/>
                </a:cubicBezTo>
                <a:lnTo>
                  <a:pt x="2704593" y="247424"/>
                </a:lnTo>
                <a:cubicBezTo>
                  <a:pt x="2704593" y="266272"/>
                  <a:pt x="2689314" y="281551"/>
                  <a:pt x="2670467" y="281551"/>
                </a:cubicBezTo>
                <a:lnTo>
                  <a:pt x="34127" y="281551"/>
                </a:lnTo>
                <a:cubicBezTo>
                  <a:pt x="15292" y="281551"/>
                  <a:pt x="0" y="266259"/>
                  <a:pt x="0" y="247424"/>
                </a:cubicBezTo>
                <a:lnTo>
                  <a:pt x="0" y="34127"/>
                </a:lnTo>
                <a:cubicBezTo>
                  <a:pt x="0" y="15292"/>
                  <a:pt x="15292" y="0"/>
                  <a:pt x="34127" y="0"/>
                </a:cubicBezTo>
                <a:close/>
              </a:path>
            </a:pathLst>
          </a:custGeom>
          <a:solidFill>
            <a:srgbClr val="F0FDF4"/>
          </a:solidFill>
          <a:ln w="12700">
            <a:solidFill>
              <a:srgbClr val="B9F8CF"/>
            </a:solidFill>
            <a:prstDash val="solid"/>
          </a:ln>
        </p:spPr>
      </p:sp>
      <p:sp>
        <p:nvSpPr>
          <p:cNvPr id="57" name="Text 55"/>
          <p:cNvSpPr/>
          <p:nvPr/>
        </p:nvSpPr>
        <p:spPr>
          <a:xfrm>
            <a:off x="9154531" y="4265920"/>
            <a:ext cx="2610743" cy="136509"/>
          </a:xfrm>
          <a:prstGeom prst="rect">
            <a:avLst/>
          </a:prstGeom>
          <a:noFill/>
          <a:ln/>
        </p:spPr>
        <p:txBody>
          <a:bodyPr wrap="square" lIns="0" tIns="0" rIns="0" bIns="0" rtlCol="0" anchor="ctr"/>
          <a:lstStyle/>
          <a:p>
            <a:pPr>
              <a:lnSpc>
                <a:spcPct val="110000"/>
              </a:lnSpc>
            </a:pPr>
            <a:r>
              <a:rPr lang="en-US" sz="806" dirty="0">
                <a:solidFill>
                  <a:srgbClr val="008236"/>
                </a:solidFill>
                <a:latin typeface="MiSans" pitchFamily="34" charset="0"/>
                <a:ea typeface="MiSans" pitchFamily="34" charset="-122"/>
                <a:cs typeface="MiSans" pitchFamily="34" charset="-120"/>
              </a:rPr>
              <a:t>✓ UID Measures</a:t>
            </a:r>
            <a:endParaRPr lang="en-US" sz="1600" dirty="0"/>
          </a:p>
        </p:txBody>
      </p:sp>
      <p:sp>
        <p:nvSpPr>
          <p:cNvPr id="58" name="Shape 56"/>
          <p:cNvSpPr/>
          <p:nvPr/>
        </p:nvSpPr>
        <p:spPr>
          <a:xfrm>
            <a:off x="6297831" y="4551737"/>
            <a:ext cx="2704593" cy="281551"/>
          </a:xfrm>
          <a:custGeom>
            <a:avLst/>
            <a:gdLst/>
            <a:ahLst/>
            <a:cxnLst/>
            <a:rect l="l" t="t" r="r" b="b"/>
            <a:pathLst>
              <a:path w="2704593" h="281551">
                <a:moveTo>
                  <a:pt x="34127" y="0"/>
                </a:moveTo>
                <a:lnTo>
                  <a:pt x="2670467" y="0"/>
                </a:lnTo>
                <a:cubicBezTo>
                  <a:pt x="2689314" y="0"/>
                  <a:pt x="2704593" y="15279"/>
                  <a:pt x="2704593" y="34127"/>
                </a:cubicBezTo>
                <a:lnTo>
                  <a:pt x="2704593" y="247424"/>
                </a:lnTo>
                <a:cubicBezTo>
                  <a:pt x="2704593" y="266272"/>
                  <a:pt x="2689314" y="281551"/>
                  <a:pt x="2670467" y="281551"/>
                </a:cubicBezTo>
                <a:lnTo>
                  <a:pt x="34127" y="281551"/>
                </a:lnTo>
                <a:cubicBezTo>
                  <a:pt x="15292" y="281551"/>
                  <a:pt x="0" y="266259"/>
                  <a:pt x="0" y="247424"/>
                </a:cubicBezTo>
                <a:lnTo>
                  <a:pt x="0" y="34127"/>
                </a:lnTo>
                <a:cubicBezTo>
                  <a:pt x="0" y="15292"/>
                  <a:pt x="15292" y="0"/>
                  <a:pt x="34127" y="0"/>
                </a:cubicBezTo>
                <a:close/>
              </a:path>
            </a:pathLst>
          </a:custGeom>
          <a:solidFill>
            <a:srgbClr val="F0FDF4"/>
          </a:solidFill>
          <a:ln w="12700">
            <a:solidFill>
              <a:srgbClr val="B9F8CF"/>
            </a:solidFill>
            <a:prstDash val="solid"/>
          </a:ln>
        </p:spPr>
      </p:sp>
      <p:sp>
        <p:nvSpPr>
          <p:cNvPr id="59" name="Text 57"/>
          <p:cNvSpPr/>
          <p:nvPr/>
        </p:nvSpPr>
        <p:spPr>
          <a:xfrm>
            <a:off x="6370352" y="4624258"/>
            <a:ext cx="2610743" cy="136509"/>
          </a:xfrm>
          <a:prstGeom prst="rect">
            <a:avLst/>
          </a:prstGeom>
          <a:noFill/>
          <a:ln/>
        </p:spPr>
        <p:txBody>
          <a:bodyPr wrap="square" lIns="0" tIns="0" rIns="0" bIns="0" rtlCol="0" anchor="ctr"/>
          <a:lstStyle/>
          <a:p>
            <a:pPr>
              <a:lnSpc>
                <a:spcPct val="110000"/>
              </a:lnSpc>
            </a:pPr>
            <a:r>
              <a:rPr lang="en-US" sz="806" dirty="0">
                <a:solidFill>
                  <a:srgbClr val="008236"/>
                </a:solidFill>
                <a:latin typeface="MiSans" pitchFamily="34" charset="0"/>
                <a:ea typeface="MiSans" pitchFamily="34" charset="-122"/>
                <a:cs typeface="MiSans" pitchFamily="34" charset="-120"/>
              </a:rPr>
              <a:t>✓ Variant Generator</a:t>
            </a:r>
            <a:endParaRPr lang="en-US" sz="1600" dirty="0"/>
          </a:p>
        </p:txBody>
      </p:sp>
      <p:sp>
        <p:nvSpPr>
          <p:cNvPr id="60" name="Shape 58"/>
          <p:cNvSpPr/>
          <p:nvPr/>
        </p:nvSpPr>
        <p:spPr>
          <a:xfrm>
            <a:off x="9082011" y="4551737"/>
            <a:ext cx="2704593" cy="281551"/>
          </a:xfrm>
          <a:custGeom>
            <a:avLst/>
            <a:gdLst/>
            <a:ahLst/>
            <a:cxnLst/>
            <a:rect l="l" t="t" r="r" b="b"/>
            <a:pathLst>
              <a:path w="2704593" h="281551">
                <a:moveTo>
                  <a:pt x="34127" y="0"/>
                </a:moveTo>
                <a:lnTo>
                  <a:pt x="2670467" y="0"/>
                </a:lnTo>
                <a:cubicBezTo>
                  <a:pt x="2689314" y="0"/>
                  <a:pt x="2704593" y="15279"/>
                  <a:pt x="2704593" y="34127"/>
                </a:cubicBezTo>
                <a:lnTo>
                  <a:pt x="2704593" y="247424"/>
                </a:lnTo>
                <a:cubicBezTo>
                  <a:pt x="2704593" y="266272"/>
                  <a:pt x="2689314" y="281551"/>
                  <a:pt x="2670467" y="281551"/>
                </a:cubicBezTo>
                <a:lnTo>
                  <a:pt x="34127" y="281551"/>
                </a:lnTo>
                <a:cubicBezTo>
                  <a:pt x="15292" y="281551"/>
                  <a:pt x="0" y="266259"/>
                  <a:pt x="0" y="247424"/>
                </a:cubicBezTo>
                <a:lnTo>
                  <a:pt x="0" y="34127"/>
                </a:lnTo>
                <a:cubicBezTo>
                  <a:pt x="0" y="15292"/>
                  <a:pt x="15292" y="0"/>
                  <a:pt x="34127" y="0"/>
                </a:cubicBezTo>
                <a:close/>
              </a:path>
            </a:pathLst>
          </a:custGeom>
          <a:solidFill>
            <a:srgbClr val="F0FDF4"/>
          </a:solidFill>
          <a:ln w="12700">
            <a:solidFill>
              <a:srgbClr val="B9F8CF"/>
            </a:solidFill>
            <a:prstDash val="solid"/>
          </a:ln>
        </p:spPr>
      </p:sp>
      <p:sp>
        <p:nvSpPr>
          <p:cNvPr id="61" name="Text 59"/>
          <p:cNvSpPr/>
          <p:nvPr/>
        </p:nvSpPr>
        <p:spPr>
          <a:xfrm>
            <a:off x="9154531" y="4624258"/>
            <a:ext cx="2610743" cy="136509"/>
          </a:xfrm>
          <a:prstGeom prst="rect">
            <a:avLst/>
          </a:prstGeom>
          <a:noFill/>
          <a:ln/>
        </p:spPr>
        <p:txBody>
          <a:bodyPr wrap="square" lIns="0" tIns="0" rIns="0" bIns="0" rtlCol="0" anchor="ctr"/>
          <a:lstStyle/>
          <a:p>
            <a:pPr>
              <a:lnSpc>
                <a:spcPct val="110000"/>
              </a:lnSpc>
            </a:pPr>
            <a:r>
              <a:rPr lang="en-US" sz="806" dirty="0">
                <a:solidFill>
                  <a:srgbClr val="008236"/>
                </a:solidFill>
                <a:latin typeface="MiSans" pitchFamily="34" charset="0"/>
                <a:ea typeface="MiSans" pitchFamily="34" charset="-122"/>
                <a:cs typeface="MiSans" pitchFamily="34" charset="-120"/>
              </a:rPr>
              <a:t>✓ Pairwise Classifier</a:t>
            </a:r>
            <a:endParaRPr lang="en-US" sz="1600" dirty="0"/>
          </a:p>
        </p:txBody>
      </p:sp>
      <p:sp>
        <p:nvSpPr>
          <p:cNvPr id="62" name="Shape 60"/>
          <p:cNvSpPr/>
          <p:nvPr/>
        </p:nvSpPr>
        <p:spPr>
          <a:xfrm>
            <a:off x="6297831" y="4910074"/>
            <a:ext cx="2704593" cy="281551"/>
          </a:xfrm>
          <a:custGeom>
            <a:avLst/>
            <a:gdLst/>
            <a:ahLst/>
            <a:cxnLst/>
            <a:rect l="l" t="t" r="r" b="b"/>
            <a:pathLst>
              <a:path w="2704593" h="281551">
                <a:moveTo>
                  <a:pt x="34127" y="0"/>
                </a:moveTo>
                <a:lnTo>
                  <a:pt x="2670467" y="0"/>
                </a:lnTo>
                <a:cubicBezTo>
                  <a:pt x="2689314" y="0"/>
                  <a:pt x="2704593" y="15279"/>
                  <a:pt x="2704593" y="34127"/>
                </a:cubicBezTo>
                <a:lnTo>
                  <a:pt x="2704593" y="247424"/>
                </a:lnTo>
                <a:cubicBezTo>
                  <a:pt x="2704593" y="266272"/>
                  <a:pt x="2689314" y="281551"/>
                  <a:pt x="2670467" y="281551"/>
                </a:cubicBezTo>
                <a:lnTo>
                  <a:pt x="34127" y="281551"/>
                </a:lnTo>
                <a:cubicBezTo>
                  <a:pt x="15292" y="281551"/>
                  <a:pt x="0" y="266259"/>
                  <a:pt x="0" y="247424"/>
                </a:cubicBezTo>
                <a:lnTo>
                  <a:pt x="0" y="34127"/>
                </a:lnTo>
                <a:cubicBezTo>
                  <a:pt x="0" y="15292"/>
                  <a:pt x="15292" y="0"/>
                  <a:pt x="34127" y="0"/>
                </a:cubicBezTo>
                <a:close/>
              </a:path>
            </a:pathLst>
          </a:custGeom>
          <a:solidFill>
            <a:srgbClr val="F0FDF4"/>
          </a:solidFill>
          <a:ln w="12700">
            <a:solidFill>
              <a:srgbClr val="B9F8CF"/>
            </a:solidFill>
            <a:prstDash val="solid"/>
          </a:ln>
        </p:spPr>
      </p:sp>
      <p:sp>
        <p:nvSpPr>
          <p:cNvPr id="63" name="Text 61"/>
          <p:cNvSpPr/>
          <p:nvPr/>
        </p:nvSpPr>
        <p:spPr>
          <a:xfrm>
            <a:off x="6370352" y="4982595"/>
            <a:ext cx="2610743" cy="136509"/>
          </a:xfrm>
          <a:prstGeom prst="rect">
            <a:avLst/>
          </a:prstGeom>
          <a:noFill/>
          <a:ln/>
        </p:spPr>
        <p:txBody>
          <a:bodyPr wrap="square" lIns="0" tIns="0" rIns="0" bIns="0" rtlCol="0" anchor="ctr"/>
          <a:lstStyle/>
          <a:p>
            <a:pPr>
              <a:lnSpc>
                <a:spcPct val="110000"/>
              </a:lnSpc>
            </a:pPr>
            <a:r>
              <a:rPr lang="en-US" sz="806" dirty="0">
                <a:solidFill>
                  <a:srgbClr val="008236"/>
                </a:solidFill>
                <a:latin typeface="MiSans" pitchFamily="34" charset="0"/>
                <a:ea typeface="MiSans" pitchFamily="34" charset="-122"/>
                <a:cs typeface="MiSans" pitchFamily="34" charset="-120"/>
              </a:rPr>
              <a:t>✓ Cross-Validation</a:t>
            </a:r>
            <a:endParaRPr lang="en-US" sz="1600" dirty="0"/>
          </a:p>
        </p:txBody>
      </p:sp>
      <p:sp>
        <p:nvSpPr>
          <p:cNvPr id="64" name="Shape 62"/>
          <p:cNvSpPr/>
          <p:nvPr/>
        </p:nvSpPr>
        <p:spPr>
          <a:xfrm>
            <a:off x="9082011" y="4910074"/>
            <a:ext cx="2704593" cy="281551"/>
          </a:xfrm>
          <a:custGeom>
            <a:avLst/>
            <a:gdLst/>
            <a:ahLst/>
            <a:cxnLst/>
            <a:rect l="l" t="t" r="r" b="b"/>
            <a:pathLst>
              <a:path w="2704593" h="281551">
                <a:moveTo>
                  <a:pt x="34127" y="0"/>
                </a:moveTo>
                <a:lnTo>
                  <a:pt x="2670467" y="0"/>
                </a:lnTo>
                <a:cubicBezTo>
                  <a:pt x="2689314" y="0"/>
                  <a:pt x="2704593" y="15279"/>
                  <a:pt x="2704593" y="34127"/>
                </a:cubicBezTo>
                <a:lnTo>
                  <a:pt x="2704593" y="247424"/>
                </a:lnTo>
                <a:cubicBezTo>
                  <a:pt x="2704593" y="266272"/>
                  <a:pt x="2689314" y="281551"/>
                  <a:pt x="2670467" y="281551"/>
                </a:cubicBezTo>
                <a:lnTo>
                  <a:pt x="34127" y="281551"/>
                </a:lnTo>
                <a:cubicBezTo>
                  <a:pt x="15292" y="281551"/>
                  <a:pt x="0" y="266259"/>
                  <a:pt x="0" y="247424"/>
                </a:cubicBezTo>
                <a:lnTo>
                  <a:pt x="0" y="34127"/>
                </a:lnTo>
                <a:cubicBezTo>
                  <a:pt x="0" y="15292"/>
                  <a:pt x="15292" y="0"/>
                  <a:pt x="34127" y="0"/>
                </a:cubicBezTo>
                <a:close/>
              </a:path>
            </a:pathLst>
          </a:custGeom>
          <a:solidFill>
            <a:srgbClr val="F0FDF4"/>
          </a:solidFill>
          <a:ln w="12700">
            <a:solidFill>
              <a:srgbClr val="B9F8CF"/>
            </a:solidFill>
            <a:prstDash val="solid"/>
          </a:ln>
        </p:spPr>
      </p:sp>
      <p:sp>
        <p:nvSpPr>
          <p:cNvPr id="65" name="Text 63"/>
          <p:cNvSpPr/>
          <p:nvPr/>
        </p:nvSpPr>
        <p:spPr>
          <a:xfrm>
            <a:off x="9154531" y="4982595"/>
            <a:ext cx="2610743" cy="136509"/>
          </a:xfrm>
          <a:prstGeom prst="rect">
            <a:avLst/>
          </a:prstGeom>
          <a:noFill/>
          <a:ln/>
        </p:spPr>
        <p:txBody>
          <a:bodyPr wrap="square" lIns="0" tIns="0" rIns="0" bIns="0" rtlCol="0" anchor="ctr"/>
          <a:lstStyle/>
          <a:p>
            <a:pPr>
              <a:lnSpc>
                <a:spcPct val="110000"/>
              </a:lnSpc>
            </a:pPr>
            <a:r>
              <a:rPr lang="en-US" sz="806" dirty="0">
                <a:solidFill>
                  <a:srgbClr val="008236"/>
                </a:solidFill>
                <a:latin typeface="MiSans" pitchFamily="34" charset="0"/>
                <a:ea typeface="MiSans" pitchFamily="34" charset="-122"/>
                <a:cs typeface="MiSans" pitchFamily="34" charset="-120"/>
              </a:rPr>
              <a:t>✓ Correlation Analysis</a:t>
            </a:r>
            <a:endParaRPr lang="en-US" sz="1600" dirty="0"/>
          </a:p>
        </p:txBody>
      </p:sp>
      <p:sp>
        <p:nvSpPr>
          <p:cNvPr id="66" name="Shape 64"/>
          <p:cNvSpPr/>
          <p:nvPr/>
        </p:nvSpPr>
        <p:spPr>
          <a:xfrm>
            <a:off x="6293565" y="5264146"/>
            <a:ext cx="5503037" cy="307146"/>
          </a:xfrm>
          <a:custGeom>
            <a:avLst/>
            <a:gdLst/>
            <a:ahLst/>
            <a:cxnLst/>
            <a:rect l="l" t="t" r="r" b="b"/>
            <a:pathLst>
              <a:path w="5503037" h="307146">
                <a:moveTo>
                  <a:pt x="68254" y="0"/>
                </a:moveTo>
                <a:lnTo>
                  <a:pt x="5434783" y="0"/>
                </a:lnTo>
                <a:cubicBezTo>
                  <a:pt x="5472479" y="0"/>
                  <a:pt x="5503037" y="30558"/>
                  <a:pt x="5503037" y="68254"/>
                </a:cubicBezTo>
                <a:lnTo>
                  <a:pt x="5503037" y="238892"/>
                </a:lnTo>
                <a:cubicBezTo>
                  <a:pt x="5503037" y="276588"/>
                  <a:pt x="5472479" y="307146"/>
                  <a:pt x="5434783" y="307146"/>
                </a:cubicBezTo>
                <a:lnTo>
                  <a:pt x="68254" y="307146"/>
                </a:lnTo>
                <a:cubicBezTo>
                  <a:pt x="30558" y="307146"/>
                  <a:pt x="0" y="276588"/>
                  <a:pt x="0" y="238892"/>
                </a:cubicBezTo>
                <a:lnTo>
                  <a:pt x="0" y="68254"/>
                </a:lnTo>
                <a:cubicBezTo>
                  <a:pt x="0" y="30558"/>
                  <a:pt x="30558" y="0"/>
                  <a:pt x="68254" y="0"/>
                </a:cubicBezTo>
                <a:close/>
              </a:path>
            </a:pathLst>
          </a:custGeom>
          <a:solidFill>
            <a:srgbClr val="009966"/>
          </a:solidFill>
          <a:ln/>
        </p:spPr>
      </p:sp>
      <p:sp>
        <p:nvSpPr>
          <p:cNvPr id="67" name="Text 65"/>
          <p:cNvSpPr/>
          <p:nvPr/>
        </p:nvSpPr>
        <p:spPr>
          <a:xfrm>
            <a:off x="6263704" y="5264146"/>
            <a:ext cx="5562760" cy="307146"/>
          </a:xfrm>
          <a:prstGeom prst="rect">
            <a:avLst/>
          </a:prstGeom>
          <a:noFill/>
          <a:ln/>
        </p:spPr>
        <p:txBody>
          <a:bodyPr wrap="square" lIns="68255" tIns="68255" rIns="68255" bIns="68255" rtlCol="0" anchor="ctr"/>
          <a:lstStyle/>
          <a:p>
            <a:pPr algn="ctr">
              <a:lnSpc>
                <a:spcPct val="120000"/>
              </a:lnSpc>
            </a:pPr>
            <a:r>
              <a:rPr lang="en-US" sz="941" b="1" dirty="0">
                <a:solidFill>
                  <a:srgbClr val="FFFFFF"/>
                </a:solidFill>
                <a:latin typeface="MiSans" pitchFamily="34" charset="0"/>
                <a:ea typeface="MiSans" pitchFamily="34" charset="-122"/>
                <a:cs typeface="MiSans" pitchFamily="34" charset="-120"/>
              </a:rPr>
              <a:t>ALL 8 TESTS PASSED</a:t>
            </a:r>
            <a:endParaRPr lang="en-US" sz="1600" dirty="0"/>
          </a:p>
        </p:txBody>
      </p:sp>
      <p:sp>
        <p:nvSpPr>
          <p:cNvPr id="68" name="Shape 66"/>
          <p:cNvSpPr/>
          <p:nvPr/>
        </p:nvSpPr>
        <p:spPr>
          <a:xfrm>
            <a:off x="260221" y="6044809"/>
            <a:ext cx="3813733" cy="554570"/>
          </a:xfrm>
          <a:custGeom>
            <a:avLst/>
            <a:gdLst/>
            <a:ahLst/>
            <a:cxnLst/>
            <a:rect l="l" t="t" r="r" b="b"/>
            <a:pathLst>
              <a:path w="3813733" h="554570">
                <a:moveTo>
                  <a:pt x="102385" y="0"/>
                </a:moveTo>
                <a:lnTo>
                  <a:pt x="3711348" y="0"/>
                </a:lnTo>
                <a:cubicBezTo>
                  <a:pt x="3767856" y="0"/>
                  <a:pt x="3813733" y="45877"/>
                  <a:pt x="3813733" y="102385"/>
                </a:cubicBezTo>
                <a:lnTo>
                  <a:pt x="3813733" y="452185"/>
                </a:lnTo>
                <a:cubicBezTo>
                  <a:pt x="3813733" y="508693"/>
                  <a:pt x="3767856" y="554570"/>
                  <a:pt x="3711348" y="554570"/>
                </a:cubicBezTo>
                <a:lnTo>
                  <a:pt x="102385" y="554570"/>
                </a:lnTo>
                <a:cubicBezTo>
                  <a:pt x="45877" y="554570"/>
                  <a:pt x="0" y="508693"/>
                  <a:pt x="0" y="452185"/>
                </a:cubicBezTo>
                <a:lnTo>
                  <a:pt x="0" y="102385"/>
                </a:lnTo>
                <a:cubicBezTo>
                  <a:pt x="0" y="45877"/>
                  <a:pt x="45877" y="0"/>
                  <a:pt x="102385" y="0"/>
                </a:cubicBezTo>
                <a:close/>
              </a:path>
            </a:pathLst>
          </a:custGeom>
          <a:solidFill>
            <a:srgbClr val="EEF2FF"/>
          </a:solidFill>
          <a:ln w="12700">
            <a:solidFill>
              <a:srgbClr val="C6D2FF"/>
            </a:solidFill>
            <a:prstDash val="solid"/>
          </a:ln>
        </p:spPr>
      </p:sp>
      <p:sp>
        <p:nvSpPr>
          <p:cNvPr id="69" name="Shape 67"/>
          <p:cNvSpPr/>
          <p:nvPr/>
        </p:nvSpPr>
        <p:spPr>
          <a:xfrm>
            <a:off x="383933" y="6185584"/>
            <a:ext cx="119446" cy="119446"/>
          </a:xfrm>
          <a:custGeom>
            <a:avLst/>
            <a:gdLst/>
            <a:ahLst/>
            <a:cxnLst/>
            <a:rect l="l" t="t" r="r" b="b"/>
            <a:pathLst>
              <a:path w="119446" h="119446">
                <a:moveTo>
                  <a:pt x="59723" y="119446"/>
                </a:moveTo>
                <a:cubicBezTo>
                  <a:pt x="92685" y="119446"/>
                  <a:pt x="119446" y="92685"/>
                  <a:pt x="119446" y="59723"/>
                </a:cubicBezTo>
                <a:cubicBezTo>
                  <a:pt x="119446" y="26761"/>
                  <a:pt x="92685" y="0"/>
                  <a:pt x="59723" y="0"/>
                </a:cubicBezTo>
                <a:cubicBezTo>
                  <a:pt x="26761" y="0"/>
                  <a:pt x="0" y="26761"/>
                  <a:pt x="0" y="59723"/>
                </a:cubicBezTo>
                <a:cubicBezTo>
                  <a:pt x="0" y="92685"/>
                  <a:pt x="26761" y="119446"/>
                  <a:pt x="59723" y="119446"/>
                </a:cubicBezTo>
                <a:close/>
                <a:moveTo>
                  <a:pt x="52258" y="37327"/>
                </a:moveTo>
                <a:cubicBezTo>
                  <a:pt x="52258" y="33207"/>
                  <a:pt x="55603" y="29861"/>
                  <a:pt x="59723" y="29861"/>
                </a:cubicBezTo>
                <a:cubicBezTo>
                  <a:pt x="63843" y="29861"/>
                  <a:pt x="67188" y="33207"/>
                  <a:pt x="67188" y="37327"/>
                </a:cubicBezTo>
                <a:cubicBezTo>
                  <a:pt x="67188" y="41447"/>
                  <a:pt x="63843" y="44792"/>
                  <a:pt x="59723" y="44792"/>
                </a:cubicBezTo>
                <a:cubicBezTo>
                  <a:pt x="55603" y="44792"/>
                  <a:pt x="52258" y="41447"/>
                  <a:pt x="52258" y="37327"/>
                </a:cubicBezTo>
                <a:close/>
                <a:moveTo>
                  <a:pt x="50391" y="52258"/>
                </a:moveTo>
                <a:lnTo>
                  <a:pt x="61589" y="52258"/>
                </a:lnTo>
                <a:cubicBezTo>
                  <a:pt x="64692" y="52258"/>
                  <a:pt x="67188" y="54754"/>
                  <a:pt x="67188" y="57857"/>
                </a:cubicBezTo>
                <a:lnTo>
                  <a:pt x="67188" y="78386"/>
                </a:lnTo>
                <a:lnTo>
                  <a:pt x="69055" y="78386"/>
                </a:lnTo>
                <a:cubicBezTo>
                  <a:pt x="72157" y="78386"/>
                  <a:pt x="74654" y="80883"/>
                  <a:pt x="74654" y="83985"/>
                </a:cubicBezTo>
                <a:cubicBezTo>
                  <a:pt x="74654" y="87088"/>
                  <a:pt x="72157" y="89584"/>
                  <a:pt x="69055" y="89584"/>
                </a:cubicBezTo>
                <a:lnTo>
                  <a:pt x="50391" y="89584"/>
                </a:lnTo>
                <a:cubicBezTo>
                  <a:pt x="47288" y="89584"/>
                  <a:pt x="44792" y="87088"/>
                  <a:pt x="44792" y="83985"/>
                </a:cubicBezTo>
                <a:cubicBezTo>
                  <a:pt x="44792" y="80883"/>
                  <a:pt x="47288" y="78386"/>
                  <a:pt x="50391" y="78386"/>
                </a:cubicBezTo>
                <a:lnTo>
                  <a:pt x="55990" y="78386"/>
                </a:lnTo>
                <a:lnTo>
                  <a:pt x="55990" y="63456"/>
                </a:lnTo>
                <a:lnTo>
                  <a:pt x="50391" y="63456"/>
                </a:lnTo>
                <a:cubicBezTo>
                  <a:pt x="47288" y="63456"/>
                  <a:pt x="44792" y="60959"/>
                  <a:pt x="44792" y="57857"/>
                </a:cubicBezTo>
                <a:cubicBezTo>
                  <a:pt x="44792" y="54754"/>
                  <a:pt x="47288" y="52258"/>
                  <a:pt x="50391" y="52258"/>
                </a:cubicBezTo>
                <a:close/>
              </a:path>
            </a:pathLst>
          </a:custGeom>
          <a:solidFill>
            <a:srgbClr val="372AAC"/>
          </a:solidFill>
          <a:ln/>
        </p:spPr>
      </p:sp>
      <p:sp>
        <p:nvSpPr>
          <p:cNvPr id="70" name="Text 68"/>
          <p:cNvSpPr/>
          <p:nvPr/>
        </p:nvSpPr>
        <p:spPr>
          <a:xfrm>
            <a:off x="566296" y="6151457"/>
            <a:ext cx="3460733" cy="341274"/>
          </a:xfrm>
          <a:prstGeom prst="rect">
            <a:avLst/>
          </a:prstGeom>
          <a:noFill/>
          <a:ln/>
        </p:spPr>
        <p:txBody>
          <a:bodyPr wrap="square" lIns="0" tIns="0" rIns="0" bIns="0" rtlCol="0" anchor="ctr"/>
          <a:lstStyle/>
          <a:p>
            <a:pPr>
              <a:lnSpc>
                <a:spcPct val="120000"/>
              </a:lnSpc>
            </a:pPr>
            <a:r>
              <a:rPr lang="en-US" sz="941" b="1" dirty="0">
                <a:solidFill>
                  <a:srgbClr val="372AAC"/>
                </a:solidFill>
                <a:latin typeface="MiSans" pitchFamily="34" charset="0"/>
                <a:ea typeface="MiSans" pitchFamily="34" charset="-122"/>
                <a:cs typeface="MiSans" pitchFamily="34" charset="-120"/>
              </a:rPr>
              <a:t>Modular Design:</a:t>
            </a:r>
            <a:pPr>
              <a:lnSpc>
                <a:spcPct val="120000"/>
              </a:lnSpc>
            </a:pPr>
            <a:r>
              <a:rPr lang="en-US" sz="941" dirty="0">
                <a:solidFill>
                  <a:srgbClr val="372AAC"/>
                </a:solidFill>
                <a:latin typeface="MiSans" pitchFamily="34" charset="0"/>
                <a:ea typeface="MiSans" pitchFamily="34" charset="-122"/>
                <a:cs typeface="MiSans" pitchFamily="34" charset="-120"/>
              </a:rPr>
              <a:t> Each component can be tested and used independently</a:t>
            </a:r>
            <a:endParaRPr lang="en-US" sz="1600" dirty="0"/>
          </a:p>
        </p:txBody>
      </p:sp>
      <p:sp>
        <p:nvSpPr>
          <p:cNvPr id="71" name="Shape 69"/>
          <p:cNvSpPr/>
          <p:nvPr/>
        </p:nvSpPr>
        <p:spPr>
          <a:xfrm>
            <a:off x="4188600" y="6044809"/>
            <a:ext cx="3813733" cy="554570"/>
          </a:xfrm>
          <a:custGeom>
            <a:avLst/>
            <a:gdLst/>
            <a:ahLst/>
            <a:cxnLst/>
            <a:rect l="l" t="t" r="r" b="b"/>
            <a:pathLst>
              <a:path w="3813733" h="554570">
                <a:moveTo>
                  <a:pt x="102385" y="0"/>
                </a:moveTo>
                <a:lnTo>
                  <a:pt x="3711348" y="0"/>
                </a:lnTo>
                <a:cubicBezTo>
                  <a:pt x="3767856" y="0"/>
                  <a:pt x="3813733" y="45877"/>
                  <a:pt x="3813733" y="102385"/>
                </a:cubicBezTo>
                <a:lnTo>
                  <a:pt x="3813733" y="452185"/>
                </a:lnTo>
                <a:cubicBezTo>
                  <a:pt x="3813733" y="508693"/>
                  <a:pt x="3767856" y="554570"/>
                  <a:pt x="3711348" y="554570"/>
                </a:cubicBezTo>
                <a:lnTo>
                  <a:pt x="102385" y="554570"/>
                </a:lnTo>
                <a:cubicBezTo>
                  <a:pt x="45877" y="554570"/>
                  <a:pt x="0" y="508693"/>
                  <a:pt x="0" y="452185"/>
                </a:cubicBezTo>
                <a:lnTo>
                  <a:pt x="0" y="102385"/>
                </a:lnTo>
                <a:cubicBezTo>
                  <a:pt x="0" y="45877"/>
                  <a:pt x="45877" y="0"/>
                  <a:pt x="102385" y="0"/>
                </a:cubicBezTo>
                <a:close/>
              </a:path>
            </a:pathLst>
          </a:custGeom>
          <a:solidFill>
            <a:srgbClr val="ECFDF5"/>
          </a:solidFill>
          <a:ln w="12700">
            <a:solidFill>
              <a:srgbClr val="A4F4CF"/>
            </a:solidFill>
            <a:prstDash val="solid"/>
          </a:ln>
        </p:spPr>
      </p:sp>
      <p:sp>
        <p:nvSpPr>
          <p:cNvPr id="72" name="Shape 70"/>
          <p:cNvSpPr/>
          <p:nvPr/>
        </p:nvSpPr>
        <p:spPr>
          <a:xfrm>
            <a:off x="4312312" y="6185584"/>
            <a:ext cx="119446" cy="119446"/>
          </a:xfrm>
          <a:custGeom>
            <a:avLst/>
            <a:gdLst/>
            <a:ahLst/>
            <a:cxnLst/>
            <a:rect l="l" t="t" r="r" b="b"/>
            <a:pathLst>
              <a:path w="119446" h="119446">
                <a:moveTo>
                  <a:pt x="82096" y="65322"/>
                </a:moveTo>
                <a:lnTo>
                  <a:pt x="37560" y="65322"/>
                </a:lnTo>
                <a:cubicBezTo>
                  <a:pt x="38237" y="80369"/>
                  <a:pt x="41573" y="94227"/>
                  <a:pt x="46309" y="104375"/>
                </a:cubicBezTo>
                <a:cubicBezTo>
                  <a:pt x="48968" y="110091"/>
                  <a:pt x="51838" y="114127"/>
                  <a:pt x="54497" y="116600"/>
                </a:cubicBezTo>
                <a:cubicBezTo>
                  <a:pt x="57110" y="119049"/>
                  <a:pt x="58906" y="119446"/>
                  <a:pt x="59840" y="119446"/>
                </a:cubicBezTo>
                <a:cubicBezTo>
                  <a:pt x="60773" y="119446"/>
                  <a:pt x="62569" y="119049"/>
                  <a:pt x="65182" y="116600"/>
                </a:cubicBezTo>
                <a:cubicBezTo>
                  <a:pt x="67841" y="114127"/>
                  <a:pt x="70711" y="110067"/>
                  <a:pt x="73370" y="104375"/>
                </a:cubicBezTo>
                <a:cubicBezTo>
                  <a:pt x="78106" y="94227"/>
                  <a:pt x="81442" y="80369"/>
                  <a:pt x="82119" y="65322"/>
                </a:cubicBezTo>
                <a:close/>
                <a:moveTo>
                  <a:pt x="37537" y="54124"/>
                </a:moveTo>
                <a:lnTo>
                  <a:pt x="82072" y="54124"/>
                </a:lnTo>
                <a:cubicBezTo>
                  <a:pt x="81419" y="39076"/>
                  <a:pt x="78083" y="25219"/>
                  <a:pt x="73347" y="15071"/>
                </a:cubicBezTo>
                <a:cubicBezTo>
                  <a:pt x="70688" y="9378"/>
                  <a:pt x="67818" y="5319"/>
                  <a:pt x="65159" y="2846"/>
                </a:cubicBezTo>
                <a:cubicBezTo>
                  <a:pt x="62546" y="397"/>
                  <a:pt x="60749" y="0"/>
                  <a:pt x="59816" y="0"/>
                </a:cubicBezTo>
                <a:cubicBezTo>
                  <a:pt x="58883" y="0"/>
                  <a:pt x="57087" y="397"/>
                  <a:pt x="54474" y="2846"/>
                </a:cubicBezTo>
                <a:cubicBezTo>
                  <a:pt x="51814" y="5319"/>
                  <a:pt x="48945" y="9378"/>
                  <a:pt x="46285" y="15071"/>
                </a:cubicBezTo>
                <a:cubicBezTo>
                  <a:pt x="41549" y="25219"/>
                  <a:pt x="38213" y="39076"/>
                  <a:pt x="37537" y="54124"/>
                </a:cubicBezTo>
                <a:close/>
                <a:moveTo>
                  <a:pt x="26339" y="54124"/>
                </a:moveTo>
                <a:cubicBezTo>
                  <a:pt x="27155" y="34154"/>
                  <a:pt x="32311" y="15607"/>
                  <a:pt x="39846" y="3429"/>
                </a:cubicBezTo>
                <a:cubicBezTo>
                  <a:pt x="18360" y="11035"/>
                  <a:pt x="2543" y="30608"/>
                  <a:pt x="350" y="54124"/>
                </a:cubicBezTo>
                <a:lnTo>
                  <a:pt x="26339" y="54124"/>
                </a:lnTo>
                <a:close/>
                <a:moveTo>
                  <a:pt x="350" y="65322"/>
                </a:moveTo>
                <a:cubicBezTo>
                  <a:pt x="2543" y="88838"/>
                  <a:pt x="18360" y="108411"/>
                  <a:pt x="39846" y="116016"/>
                </a:cubicBezTo>
                <a:cubicBezTo>
                  <a:pt x="32311" y="103838"/>
                  <a:pt x="27155" y="85292"/>
                  <a:pt x="26339" y="65322"/>
                </a:cubicBezTo>
                <a:lnTo>
                  <a:pt x="350" y="65322"/>
                </a:lnTo>
                <a:close/>
                <a:moveTo>
                  <a:pt x="93294" y="65322"/>
                </a:moveTo>
                <a:cubicBezTo>
                  <a:pt x="92477" y="85292"/>
                  <a:pt x="87321" y="103838"/>
                  <a:pt x="79786" y="116016"/>
                </a:cubicBezTo>
                <a:cubicBezTo>
                  <a:pt x="101272" y="108388"/>
                  <a:pt x="117090" y="88838"/>
                  <a:pt x="119282" y="65322"/>
                </a:cubicBezTo>
                <a:lnTo>
                  <a:pt x="93294" y="65322"/>
                </a:lnTo>
                <a:close/>
                <a:moveTo>
                  <a:pt x="119282" y="54124"/>
                </a:moveTo>
                <a:cubicBezTo>
                  <a:pt x="117090" y="30608"/>
                  <a:pt x="101272" y="11035"/>
                  <a:pt x="79786" y="3429"/>
                </a:cubicBezTo>
                <a:cubicBezTo>
                  <a:pt x="87321" y="15607"/>
                  <a:pt x="92477" y="34154"/>
                  <a:pt x="93294" y="54124"/>
                </a:cubicBezTo>
                <a:lnTo>
                  <a:pt x="119282" y="54124"/>
                </a:lnTo>
                <a:close/>
              </a:path>
            </a:pathLst>
          </a:custGeom>
          <a:solidFill>
            <a:srgbClr val="006045"/>
          </a:solidFill>
          <a:ln/>
        </p:spPr>
      </p:sp>
      <p:sp>
        <p:nvSpPr>
          <p:cNvPr id="73" name="Text 71"/>
          <p:cNvSpPr/>
          <p:nvPr/>
        </p:nvSpPr>
        <p:spPr>
          <a:xfrm>
            <a:off x="4494675" y="6151457"/>
            <a:ext cx="3460733" cy="341274"/>
          </a:xfrm>
          <a:prstGeom prst="rect">
            <a:avLst/>
          </a:prstGeom>
          <a:noFill/>
          <a:ln/>
        </p:spPr>
        <p:txBody>
          <a:bodyPr wrap="square" lIns="0" tIns="0" rIns="0" bIns="0" rtlCol="0" anchor="ctr"/>
          <a:lstStyle/>
          <a:p>
            <a:pPr>
              <a:lnSpc>
                <a:spcPct val="120000"/>
              </a:lnSpc>
            </a:pPr>
            <a:r>
              <a:rPr lang="en-US" sz="941" b="1" dirty="0">
                <a:solidFill>
                  <a:srgbClr val="006045"/>
                </a:solidFill>
                <a:latin typeface="MiSans" pitchFamily="34" charset="0"/>
                <a:ea typeface="MiSans" pitchFamily="34" charset="-122"/>
                <a:cs typeface="MiSans" pitchFamily="34" charset="-120"/>
              </a:rPr>
              <a:t>Language Agnostic:</a:t>
            </a:r>
            <a:pPr>
              <a:lnSpc>
                <a:spcPct val="120000"/>
              </a:lnSpc>
            </a:pPr>
            <a:r>
              <a:rPr lang="en-US" sz="941" dirty="0">
                <a:solidFill>
                  <a:srgbClr val="006045"/>
                </a:solidFill>
                <a:latin typeface="MiSans" pitchFamily="34" charset="0"/>
                <a:ea typeface="MiSans" pitchFamily="34" charset="-122"/>
                <a:cs typeface="MiSans" pitchFamily="34" charset="-120"/>
              </a:rPr>
              <a:t> Works with any CoNLL-U formatted treebank</a:t>
            </a:r>
            <a:endParaRPr lang="en-US" sz="1600" dirty="0"/>
          </a:p>
        </p:txBody>
      </p:sp>
      <p:sp>
        <p:nvSpPr>
          <p:cNvPr id="74" name="Shape 72"/>
          <p:cNvSpPr/>
          <p:nvPr/>
        </p:nvSpPr>
        <p:spPr>
          <a:xfrm>
            <a:off x="8116980" y="6044809"/>
            <a:ext cx="3813733" cy="554570"/>
          </a:xfrm>
          <a:custGeom>
            <a:avLst/>
            <a:gdLst/>
            <a:ahLst/>
            <a:cxnLst/>
            <a:rect l="l" t="t" r="r" b="b"/>
            <a:pathLst>
              <a:path w="3813733" h="554570">
                <a:moveTo>
                  <a:pt x="102385" y="0"/>
                </a:moveTo>
                <a:lnTo>
                  <a:pt x="3711348" y="0"/>
                </a:lnTo>
                <a:cubicBezTo>
                  <a:pt x="3767856" y="0"/>
                  <a:pt x="3813733" y="45877"/>
                  <a:pt x="3813733" y="102385"/>
                </a:cubicBezTo>
                <a:lnTo>
                  <a:pt x="3813733" y="452185"/>
                </a:lnTo>
                <a:cubicBezTo>
                  <a:pt x="3813733" y="508693"/>
                  <a:pt x="3767856" y="554570"/>
                  <a:pt x="3711348" y="554570"/>
                </a:cubicBezTo>
                <a:lnTo>
                  <a:pt x="102385" y="554570"/>
                </a:lnTo>
                <a:cubicBezTo>
                  <a:pt x="45877" y="554570"/>
                  <a:pt x="0" y="508693"/>
                  <a:pt x="0" y="452185"/>
                </a:cubicBezTo>
                <a:lnTo>
                  <a:pt x="0" y="102385"/>
                </a:lnTo>
                <a:cubicBezTo>
                  <a:pt x="0" y="45877"/>
                  <a:pt x="45877" y="0"/>
                  <a:pt x="102385" y="0"/>
                </a:cubicBezTo>
                <a:close/>
              </a:path>
            </a:pathLst>
          </a:custGeom>
          <a:solidFill>
            <a:srgbClr val="FFFBEB"/>
          </a:solidFill>
          <a:ln w="12700">
            <a:solidFill>
              <a:srgbClr val="FEE685"/>
            </a:solidFill>
            <a:prstDash val="solid"/>
          </a:ln>
        </p:spPr>
      </p:sp>
      <p:sp>
        <p:nvSpPr>
          <p:cNvPr id="75" name="Shape 73"/>
          <p:cNvSpPr/>
          <p:nvPr/>
        </p:nvSpPr>
        <p:spPr>
          <a:xfrm>
            <a:off x="8248157" y="6185584"/>
            <a:ext cx="104515" cy="119446"/>
          </a:xfrm>
          <a:custGeom>
            <a:avLst/>
            <a:gdLst/>
            <a:ahLst/>
            <a:cxnLst/>
            <a:rect l="l" t="t" r="r" b="b"/>
            <a:pathLst>
              <a:path w="104515" h="119446">
                <a:moveTo>
                  <a:pt x="89584" y="119446"/>
                </a:moveTo>
                <a:lnTo>
                  <a:pt x="22396" y="119446"/>
                </a:lnTo>
                <a:cubicBezTo>
                  <a:pt x="10032" y="119446"/>
                  <a:pt x="0" y="109414"/>
                  <a:pt x="0" y="97050"/>
                </a:cubicBezTo>
                <a:lnTo>
                  <a:pt x="0" y="22396"/>
                </a:lnTo>
                <a:cubicBezTo>
                  <a:pt x="0" y="10032"/>
                  <a:pt x="10032" y="0"/>
                  <a:pt x="22396" y="0"/>
                </a:cubicBezTo>
                <a:lnTo>
                  <a:pt x="93317" y="0"/>
                </a:lnTo>
                <a:cubicBezTo>
                  <a:pt x="99499" y="0"/>
                  <a:pt x="104515" y="5016"/>
                  <a:pt x="104515" y="11198"/>
                </a:cubicBezTo>
                <a:lnTo>
                  <a:pt x="104515" y="78386"/>
                </a:lnTo>
                <a:cubicBezTo>
                  <a:pt x="104515" y="83262"/>
                  <a:pt x="101389" y="87415"/>
                  <a:pt x="97050" y="88954"/>
                </a:cubicBezTo>
                <a:lnTo>
                  <a:pt x="97050" y="104515"/>
                </a:lnTo>
                <a:cubicBezTo>
                  <a:pt x="101179" y="104515"/>
                  <a:pt x="104515" y="107851"/>
                  <a:pt x="104515" y="111980"/>
                </a:cubicBezTo>
                <a:cubicBezTo>
                  <a:pt x="104515" y="116110"/>
                  <a:pt x="101179" y="119446"/>
                  <a:pt x="97050" y="119446"/>
                </a:cubicBezTo>
                <a:lnTo>
                  <a:pt x="89584" y="119446"/>
                </a:lnTo>
                <a:close/>
                <a:moveTo>
                  <a:pt x="22396" y="89584"/>
                </a:moveTo>
                <a:cubicBezTo>
                  <a:pt x="18267" y="89584"/>
                  <a:pt x="14931" y="92920"/>
                  <a:pt x="14931" y="97050"/>
                </a:cubicBezTo>
                <a:cubicBezTo>
                  <a:pt x="14931" y="101179"/>
                  <a:pt x="18267" y="104515"/>
                  <a:pt x="22396" y="104515"/>
                </a:cubicBezTo>
                <a:lnTo>
                  <a:pt x="82119" y="104515"/>
                </a:lnTo>
                <a:lnTo>
                  <a:pt x="82119" y="89584"/>
                </a:lnTo>
                <a:lnTo>
                  <a:pt x="22396" y="89584"/>
                </a:lnTo>
                <a:close/>
                <a:moveTo>
                  <a:pt x="29861" y="35460"/>
                </a:moveTo>
                <a:cubicBezTo>
                  <a:pt x="29861" y="38563"/>
                  <a:pt x="32358" y="41059"/>
                  <a:pt x="35460" y="41059"/>
                </a:cubicBezTo>
                <a:lnTo>
                  <a:pt x="76520" y="41059"/>
                </a:lnTo>
                <a:cubicBezTo>
                  <a:pt x="79623" y="41059"/>
                  <a:pt x="82119" y="38563"/>
                  <a:pt x="82119" y="35460"/>
                </a:cubicBezTo>
                <a:cubicBezTo>
                  <a:pt x="82119" y="32358"/>
                  <a:pt x="79623" y="29861"/>
                  <a:pt x="76520" y="29861"/>
                </a:cubicBezTo>
                <a:lnTo>
                  <a:pt x="35460" y="29861"/>
                </a:lnTo>
                <a:cubicBezTo>
                  <a:pt x="32358" y="29861"/>
                  <a:pt x="29861" y="32358"/>
                  <a:pt x="29861" y="35460"/>
                </a:cubicBezTo>
                <a:close/>
                <a:moveTo>
                  <a:pt x="35460" y="52258"/>
                </a:moveTo>
                <a:cubicBezTo>
                  <a:pt x="32358" y="52258"/>
                  <a:pt x="29861" y="54754"/>
                  <a:pt x="29861" y="57857"/>
                </a:cubicBezTo>
                <a:cubicBezTo>
                  <a:pt x="29861" y="60959"/>
                  <a:pt x="32358" y="63456"/>
                  <a:pt x="35460" y="63456"/>
                </a:cubicBezTo>
                <a:lnTo>
                  <a:pt x="76520" y="63456"/>
                </a:lnTo>
                <a:cubicBezTo>
                  <a:pt x="79623" y="63456"/>
                  <a:pt x="82119" y="60959"/>
                  <a:pt x="82119" y="57857"/>
                </a:cubicBezTo>
                <a:cubicBezTo>
                  <a:pt x="82119" y="54754"/>
                  <a:pt x="79623" y="52258"/>
                  <a:pt x="76520" y="52258"/>
                </a:cubicBezTo>
                <a:lnTo>
                  <a:pt x="35460" y="52258"/>
                </a:lnTo>
                <a:close/>
              </a:path>
            </a:pathLst>
          </a:custGeom>
          <a:solidFill>
            <a:srgbClr val="973C00"/>
          </a:solidFill>
          <a:ln/>
        </p:spPr>
      </p:sp>
      <p:sp>
        <p:nvSpPr>
          <p:cNvPr id="76" name="Text 74"/>
          <p:cNvSpPr/>
          <p:nvPr/>
        </p:nvSpPr>
        <p:spPr>
          <a:xfrm>
            <a:off x="8423054" y="6151457"/>
            <a:ext cx="3460733" cy="170637"/>
          </a:xfrm>
          <a:prstGeom prst="rect">
            <a:avLst/>
          </a:prstGeom>
          <a:noFill/>
          <a:ln/>
        </p:spPr>
        <p:txBody>
          <a:bodyPr wrap="square" lIns="0" tIns="0" rIns="0" bIns="0" rtlCol="0" anchor="ctr"/>
          <a:lstStyle/>
          <a:p>
            <a:pPr>
              <a:lnSpc>
                <a:spcPct val="120000"/>
              </a:lnSpc>
            </a:pPr>
            <a:r>
              <a:rPr lang="en-US" sz="941" b="1" dirty="0">
                <a:solidFill>
                  <a:srgbClr val="973C00"/>
                </a:solidFill>
                <a:latin typeface="MiSans" pitchFamily="34" charset="0"/>
                <a:ea typeface="MiSans" pitchFamily="34" charset="-122"/>
                <a:cs typeface="MiSans" pitchFamily="34" charset="-120"/>
              </a:rPr>
              <a:t>Documentation:</a:t>
            </a:r>
            <a:pPr>
              <a:lnSpc>
                <a:spcPct val="120000"/>
              </a:lnSpc>
            </a:pPr>
            <a:r>
              <a:rPr lang="en-US" sz="941" dirty="0">
                <a:solidFill>
                  <a:srgbClr val="973C00"/>
                </a:solidFill>
                <a:latin typeface="MiSans" pitchFamily="34" charset="0"/>
                <a:ea typeface="MiSans" pitchFamily="34" charset="-122"/>
                <a:cs typeface="MiSans" pitchFamily="34" charset="-120"/>
              </a:rPr>
              <a:t> NOTES files explain every component</a:t>
            </a:r>
            <a:endParaRPr lang="en-US" sz="1600" dirty="0"/>
          </a:p>
        </p:txBody>
      </p:sp>
    </p:spTree>
  </p:cSld>
  <p:clrMapOvr>
    <a:masterClrMapping/>
  </p:clrMapOvr>
  <p:transition>
    <p:fade/>
    <p:spd val="med"/>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4F39F6"/>
          </a:solidFill>
          <a:ln/>
        </p:spPr>
      </p:sp>
      <p:sp>
        <p:nvSpPr>
          <p:cNvPr id="3" name="Shape 1"/>
          <p:cNvSpPr/>
          <p:nvPr/>
        </p:nvSpPr>
        <p:spPr>
          <a:xfrm>
            <a:off x="400050" y="400050"/>
            <a:ext cx="152400" cy="152400"/>
          </a:xfrm>
          <a:custGeom>
            <a:avLst/>
            <a:gdLst/>
            <a:ahLst/>
            <a:cxnLst/>
            <a:rect l="l" t="t" r="r" b="b"/>
            <a:pathLst>
              <a:path w="152400" h="152400">
                <a:moveTo>
                  <a:pt x="57150" y="19050"/>
                </a:moveTo>
                <a:cubicBezTo>
                  <a:pt x="57150" y="13781"/>
                  <a:pt x="61406" y="9525"/>
                  <a:pt x="66675" y="9525"/>
                </a:cubicBezTo>
                <a:lnTo>
                  <a:pt x="85725" y="9525"/>
                </a:lnTo>
                <a:cubicBezTo>
                  <a:pt x="90994" y="9525"/>
                  <a:pt x="95250" y="13781"/>
                  <a:pt x="95250" y="19050"/>
                </a:cubicBezTo>
                <a:lnTo>
                  <a:pt x="95250" y="38100"/>
                </a:lnTo>
                <a:cubicBezTo>
                  <a:pt x="95250" y="43369"/>
                  <a:pt x="90994" y="47625"/>
                  <a:pt x="85725" y="47625"/>
                </a:cubicBezTo>
                <a:lnTo>
                  <a:pt x="83344" y="47625"/>
                </a:lnTo>
                <a:lnTo>
                  <a:pt x="83344" y="66675"/>
                </a:lnTo>
                <a:lnTo>
                  <a:pt x="119062" y="66675"/>
                </a:lnTo>
                <a:cubicBezTo>
                  <a:pt x="130909" y="66675"/>
                  <a:pt x="140494" y="76260"/>
                  <a:pt x="140494" y="88106"/>
                </a:cubicBezTo>
                <a:lnTo>
                  <a:pt x="140494" y="104775"/>
                </a:lnTo>
                <a:lnTo>
                  <a:pt x="142875" y="104775"/>
                </a:lnTo>
                <a:cubicBezTo>
                  <a:pt x="148144" y="104775"/>
                  <a:pt x="152400" y="109031"/>
                  <a:pt x="152400" y="114300"/>
                </a:cubicBezTo>
                <a:lnTo>
                  <a:pt x="152400" y="133350"/>
                </a:lnTo>
                <a:cubicBezTo>
                  <a:pt x="152400" y="138619"/>
                  <a:pt x="148144" y="142875"/>
                  <a:pt x="142875" y="142875"/>
                </a:cubicBezTo>
                <a:lnTo>
                  <a:pt x="123825" y="142875"/>
                </a:lnTo>
                <a:cubicBezTo>
                  <a:pt x="118556" y="142875"/>
                  <a:pt x="114300" y="138619"/>
                  <a:pt x="114300" y="133350"/>
                </a:cubicBezTo>
                <a:lnTo>
                  <a:pt x="114300" y="114300"/>
                </a:lnTo>
                <a:cubicBezTo>
                  <a:pt x="114300" y="109031"/>
                  <a:pt x="118556" y="104775"/>
                  <a:pt x="123825" y="104775"/>
                </a:cubicBezTo>
                <a:lnTo>
                  <a:pt x="126206" y="104775"/>
                </a:lnTo>
                <a:lnTo>
                  <a:pt x="126206" y="88106"/>
                </a:lnTo>
                <a:cubicBezTo>
                  <a:pt x="126206" y="84147"/>
                  <a:pt x="123021" y="80962"/>
                  <a:pt x="119062" y="80962"/>
                </a:cubicBezTo>
                <a:lnTo>
                  <a:pt x="83344" y="80962"/>
                </a:lnTo>
                <a:lnTo>
                  <a:pt x="83344" y="104775"/>
                </a:lnTo>
                <a:lnTo>
                  <a:pt x="85725" y="104775"/>
                </a:lnTo>
                <a:cubicBezTo>
                  <a:pt x="90994" y="104775"/>
                  <a:pt x="95250" y="109031"/>
                  <a:pt x="95250" y="114300"/>
                </a:cubicBezTo>
                <a:lnTo>
                  <a:pt x="95250" y="133350"/>
                </a:lnTo>
                <a:cubicBezTo>
                  <a:pt x="95250" y="138619"/>
                  <a:pt x="90994" y="142875"/>
                  <a:pt x="85725" y="142875"/>
                </a:cubicBezTo>
                <a:lnTo>
                  <a:pt x="66675" y="142875"/>
                </a:lnTo>
                <a:cubicBezTo>
                  <a:pt x="61406" y="142875"/>
                  <a:pt x="57150" y="138619"/>
                  <a:pt x="57150" y="133350"/>
                </a:cubicBezTo>
                <a:lnTo>
                  <a:pt x="57150" y="114300"/>
                </a:lnTo>
                <a:cubicBezTo>
                  <a:pt x="57150" y="109031"/>
                  <a:pt x="61406" y="104775"/>
                  <a:pt x="66675" y="104775"/>
                </a:cubicBezTo>
                <a:lnTo>
                  <a:pt x="69056" y="104775"/>
                </a:lnTo>
                <a:lnTo>
                  <a:pt x="69056" y="80962"/>
                </a:lnTo>
                <a:lnTo>
                  <a:pt x="33338" y="80962"/>
                </a:lnTo>
                <a:cubicBezTo>
                  <a:pt x="29379" y="80962"/>
                  <a:pt x="26194" y="84147"/>
                  <a:pt x="26194" y="88106"/>
                </a:cubicBezTo>
                <a:lnTo>
                  <a:pt x="26194" y="104775"/>
                </a:lnTo>
                <a:lnTo>
                  <a:pt x="28575" y="104775"/>
                </a:lnTo>
                <a:cubicBezTo>
                  <a:pt x="33844" y="104775"/>
                  <a:pt x="38100" y="109031"/>
                  <a:pt x="38100" y="114300"/>
                </a:cubicBezTo>
                <a:lnTo>
                  <a:pt x="38100" y="133350"/>
                </a:lnTo>
                <a:cubicBezTo>
                  <a:pt x="38100" y="138619"/>
                  <a:pt x="33844" y="142875"/>
                  <a:pt x="28575" y="142875"/>
                </a:cubicBezTo>
                <a:lnTo>
                  <a:pt x="9525" y="142875"/>
                </a:lnTo>
                <a:cubicBezTo>
                  <a:pt x="4256" y="142875"/>
                  <a:pt x="0" y="138619"/>
                  <a:pt x="0" y="133350"/>
                </a:cubicBezTo>
                <a:lnTo>
                  <a:pt x="0" y="114300"/>
                </a:lnTo>
                <a:cubicBezTo>
                  <a:pt x="0" y="109031"/>
                  <a:pt x="4256" y="104775"/>
                  <a:pt x="9525" y="104775"/>
                </a:cubicBezTo>
                <a:lnTo>
                  <a:pt x="11906" y="104775"/>
                </a:lnTo>
                <a:lnTo>
                  <a:pt x="11906" y="88106"/>
                </a:lnTo>
                <a:cubicBezTo>
                  <a:pt x="11906" y="76260"/>
                  <a:pt x="21491" y="66675"/>
                  <a:pt x="33338" y="66675"/>
                </a:cubicBezTo>
                <a:lnTo>
                  <a:pt x="69056" y="66675"/>
                </a:lnTo>
                <a:lnTo>
                  <a:pt x="69056" y="47625"/>
                </a:lnTo>
                <a:lnTo>
                  <a:pt x="66675" y="47625"/>
                </a:lnTo>
                <a:cubicBezTo>
                  <a:pt x="61406" y="47625"/>
                  <a:pt x="57150" y="43369"/>
                  <a:pt x="57150" y="38100"/>
                </a:cubicBezTo>
                <a:lnTo>
                  <a:pt x="57150" y="19050"/>
                </a:lnTo>
                <a:close/>
              </a:path>
            </a:pathLst>
          </a:custGeom>
          <a:solidFill>
            <a:srgbClr val="FFFFFF"/>
          </a:solidFill>
          <a:ln/>
        </p:spPr>
      </p:sp>
      <p:sp>
        <p:nvSpPr>
          <p:cNvPr id="4" name="Text 2"/>
          <p:cNvSpPr/>
          <p:nvPr/>
        </p:nvSpPr>
        <p:spPr>
          <a:xfrm>
            <a:off x="781050" y="304800"/>
            <a:ext cx="5876925"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Prerequisite Concepts Dependency Graph</a:t>
            </a:r>
            <a:endParaRPr lang="en-US" sz="1600" dirty="0"/>
          </a:p>
        </p:txBody>
      </p:sp>
      <p:sp>
        <p:nvSpPr>
          <p:cNvPr id="5" name="Shape 3"/>
          <p:cNvSpPr/>
          <p:nvPr/>
        </p:nvSpPr>
        <p:spPr>
          <a:xfrm>
            <a:off x="285750" y="781050"/>
            <a:ext cx="6924675" cy="5867400"/>
          </a:xfrm>
          <a:custGeom>
            <a:avLst/>
            <a:gdLst/>
            <a:ahLst/>
            <a:cxnLst/>
            <a:rect l="l" t="t" r="r" b="b"/>
            <a:pathLst>
              <a:path w="6924675" h="5867400">
                <a:moveTo>
                  <a:pt x="114297" y="0"/>
                </a:moveTo>
                <a:lnTo>
                  <a:pt x="6810378" y="0"/>
                </a:lnTo>
                <a:cubicBezTo>
                  <a:pt x="6873503" y="0"/>
                  <a:pt x="6924675" y="51172"/>
                  <a:pt x="6924675" y="114297"/>
                </a:cubicBezTo>
                <a:lnTo>
                  <a:pt x="6924675" y="5753103"/>
                </a:lnTo>
                <a:cubicBezTo>
                  <a:pt x="6924675" y="5816228"/>
                  <a:pt x="6873503" y="5867400"/>
                  <a:pt x="6810378" y="5867400"/>
                </a:cubicBezTo>
                <a:lnTo>
                  <a:pt x="114297" y="5867400"/>
                </a:lnTo>
                <a:cubicBezTo>
                  <a:pt x="51172" y="5867400"/>
                  <a:pt x="0" y="5816228"/>
                  <a:pt x="0" y="5753103"/>
                </a:cubicBezTo>
                <a:lnTo>
                  <a:pt x="0" y="114297"/>
                </a:lnTo>
                <a:cubicBezTo>
                  <a:pt x="0" y="51172"/>
                  <a:pt x="51172" y="0"/>
                  <a:pt x="114297" y="0"/>
                </a:cubicBezTo>
                <a:close/>
              </a:path>
            </a:pathLst>
          </a:custGeom>
          <a:solidFill>
            <a:srgbClr val="FFFFFF"/>
          </a:solidFill>
          <a:ln/>
          <a:effectLst>
            <a:outerShdw sx="100000" sy="100000" kx="0" ky="0" algn="bl" rotWithShape="0" blurRad="142875" dist="95250" dir="5400000">
              <a:srgbClr val="000000">
                <a:alpha val="10196"/>
              </a:srgbClr>
            </a:outerShdw>
          </a:effectLst>
        </p:spPr>
      </p:sp>
      <p:pic>
        <p:nvPicPr>
          <p:cNvPr id="6" name="Image 0" descr="https://kimi-img.moonshot.cn/pub/slides/okc/dhs3hmxnncacy/dependency_graph.png">    </p:cNvPr>
          <p:cNvPicPr>
            <a:picLocks noChangeAspect="1"/>
          </p:cNvPicPr>
          <p:nvPr/>
        </p:nvPicPr>
        <p:blipFill>
          <a:blip r:embed="rId1"/>
          <a:srcRect l="0" r="0" t="18715" b="18715"/>
          <a:stretch/>
        </p:blipFill>
        <p:spPr>
          <a:xfrm>
            <a:off x="285750" y="781050"/>
            <a:ext cx="6924675" cy="5867400"/>
          </a:xfrm>
          <a:prstGeom prst="roundRect">
            <a:avLst>
              <a:gd name="adj" fmla="val 1948"/>
            </a:avLst>
          </a:prstGeom>
        </p:spPr>
      </p:pic>
      <p:sp>
        <p:nvSpPr>
          <p:cNvPr id="7" name="Shape 4"/>
          <p:cNvSpPr/>
          <p:nvPr/>
        </p:nvSpPr>
        <p:spPr>
          <a:xfrm>
            <a:off x="7331273" y="785813"/>
            <a:ext cx="4572000" cy="5114925"/>
          </a:xfrm>
          <a:custGeom>
            <a:avLst/>
            <a:gdLst/>
            <a:ahLst/>
            <a:cxnLst/>
            <a:rect l="l" t="t" r="r" b="b"/>
            <a:pathLst>
              <a:path w="4572000" h="5114925">
                <a:moveTo>
                  <a:pt x="114300" y="0"/>
                </a:moveTo>
                <a:lnTo>
                  <a:pt x="4457700" y="0"/>
                </a:lnTo>
                <a:cubicBezTo>
                  <a:pt x="4520784" y="0"/>
                  <a:pt x="4572000" y="51216"/>
                  <a:pt x="4572000" y="114300"/>
                </a:cubicBezTo>
                <a:lnTo>
                  <a:pt x="4572000" y="5000625"/>
                </a:lnTo>
                <a:cubicBezTo>
                  <a:pt x="4572000" y="5063709"/>
                  <a:pt x="4520784" y="5114925"/>
                  <a:pt x="4457700" y="5114925"/>
                </a:cubicBezTo>
                <a:lnTo>
                  <a:pt x="114300" y="5114925"/>
                </a:lnTo>
                <a:cubicBezTo>
                  <a:pt x="51216" y="5114925"/>
                  <a:pt x="0" y="5063709"/>
                  <a:pt x="0" y="5000625"/>
                </a:cubicBezTo>
                <a:lnTo>
                  <a:pt x="0" y="114300"/>
                </a:lnTo>
                <a:cubicBezTo>
                  <a:pt x="0" y="51216"/>
                  <a:pt x="51216" y="0"/>
                  <a:pt x="114300" y="0"/>
                </a:cubicBezTo>
                <a:close/>
              </a:path>
            </a:pathLst>
          </a:custGeom>
          <a:solidFill>
            <a:srgbClr val="F8FAFC"/>
          </a:solidFill>
          <a:ln w="12700">
            <a:solidFill>
              <a:srgbClr val="E2E8F0"/>
            </a:solidFill>
            <a:prstDash val="solid"/>
          </a:ln>
        </p:spPr>
      </p:sp>
      <p:sp>
        <p:nvSpPr>
          <p:cNvPr id="8" name="Text 5"/>
          <p:cNvSpPr/>
          <p:nvPr/>
        </p:nvSpPr>
        <p:spPr>
          <a:xfrm>
            <a:off x="7488436" y="942975"/>
            <a:ext cx="4333875"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Concept Hierarchy</a:t>
            </a:r>
            <a:endParaRPr lang="en-US" sz="1600" dirty="0"/>
          </a:p>
        </p:txBody>
      </p:sp>
      <p:sp>
        <p:nvSpPr>
          <p:cNvPr id="9" name="Shape 6"/>
          <p:cNvSpPr/>
          <p:nvPr/>
        </p:nvSpPr>
        <p:spPr>
          <a:xfrm>
            <a:off x="7507486" y="1247775"/>
            <a:ext cx="4238625" cy="495300"/>
          </a:xfrm>
          <a:custGeom>
            <a:avLst/>
            <a:gdLst/>
            <a:ahLst/>
            <a:cxnLst/>
            <a:rect l="l" t="t" r="r" b="b"/>
            <a:pathLst>
              <a:path w="4238625" h="495300">
                <a:moveTo>
                  <a:pt x="38100" y="0"/>
                </a:moveTo>
                <a:lnTo>
                  <a:pt x="4162423" y="0"/>
                </a:lnTo>
                <a:cubicBezTo>
                  <a:pt x="4204508" y="0"/>
                  <a:pt x="4238625" y="34117"/>
                  <a:pt x="4238625" y="76202"/>
                </a:cubicBezTo>
                <a:lnTo>
                  <a:pt x="4238625" y="419098"/>
                </a:lnTo>
                <a:cubicBezTo>
                  <a:pt x="4238625" y="461183"/>
                  <a:pt x="4204508" y="495300"/>
                  <a:pt x="4162423" y="495300"/>
                </a:cubicBezTo>
                <a:lnTo>
                  <a:pt x="38100" y="495300"/>
                </a:lnTo>
                <a:cubicBezTo>
                  <a:pt x="17072" y="495300"/>
                  <a:pt x="0" y="478228"/>
                  <a:pt x="0" y="457200"/>
                </a:cubicBezTo>
                <a:lnTo>
                  <a:pt x="0" y="38100"/>
                </a:lnTo>
                <a:cubicBezTo>
                  <a:pt x="0" y="17072"/>
                  <a:pt x="17072" y="0"/>
                  <a:pt x="38100" y="0"/>
                </a:cubicBezTo>
                <a:close/>
              </a:path>
            </a:pathLst>
          </a:custGeom>
          <a:solidFill>
            <a:srgbClr val="FEF2F2"/>
          </a:solidFill>
          <a:ln/>
        </p:spPr>
      </p:sp>
      <p:sp>
        <p:nvSpPr>
          <p:cNvPr id="10" name="Shape 7"/>
          <p:cNvSpPr/>
          <p:nvPr/>
        </p:nvSpPr>
        <p:spPr>
          <a:xfrm>
            <a:off x="7507486" y="1247775"/>
            <a:ext cx="38100" cy="495300"/>
          </a:xfrm>
          <a:custGeom>
            <a:avLst/>
            <a:gdLst/>
            <a:ahLst/>
            <a:cxnLst/>
            <a:rect l="l" t="t" r="r" b="b"/>
            <a:pathLst>
              <a:path w="38100" h="495300">
                <a:moveTo>
                  <a:pt x="38100" y="0"/>
                </a:moveTo>
                <a:lnTo>
                  <a:pt x="38100" y="0"/>
                </a:lnTo>
                <a:lnTo>
                  <a:pt x="38100" y="495300"/>
                </a:lnTo>
                <a:lnTo>
                  <a:pt x="38100" y="495300"/>
                </a:lnTo>
                <a:cubicBezTo>
                  <a:pt x="17072" y="495300"/>
                  <a:pt x="0" y="478228"/>
                  <a:pt x="0" y="457200"/>
                </a:cubicBezTo>
                <a:lnTo>
                  <a:pt x="0" y="38100"/>
                </a:lnTo>
                <a:cubicBezTo>
                  <a:pt x="0" y="17072"/>
                  <a:pt x="17072" y="0"/>
                  <a:pt x="38100" y="0"/>
                </a:cubicBezTo>
                <a:close/>
              </a:path>
            </a:pathLst>
          </a:custGeom>
          <a:solidFill>
            <a:srgbClr val="FF6467"/>
          </a:solidFill>
          <a:ln/>
        </p:spPr>
      </p:sp>
      <p:sp>
        <p:nvSpPr>
          <p:cNvPr id="11" name="Text 8"/>
          <p:cNvSpPr/>
          <p:nvPr/>
        </p:nvSpPr>
        <p:spPr>
          <a:xfrm>
            <a:off x="7602736" y="1323975"/>
            <a:ext cx="4133850" cy="190500"/>
          </a:xfrm>
          <a:prstGeom prst="rect">
            <a:avLst/>
          </a:prstGeom>
          <a:noFill/>
          <a:ln/>
        </p:spPr>
        <p:txBody>
          <a:bodyPr wrap="square" lIns="0" tIns="0" rIns="0" bIns="0" rtlCol="0" anchor="ctr"/>
          <a:lstStyle/>
          <a:p>
            <a:pPr>
              <a:lnSpc>
                <a:spcPct val="120000"/>
              </a:lnSpc>
            </a:pPr>
            <a:r>
              <a:rPr lang="en-US" sz="1050" b="1" dirty="0">
                <a:solidFill>
                  <a:srgbClr val="C10007"/>
                </a:solidFill>
                <a:latin typeface="MiSans" pitchFamily="34" charset="0"/>
                <a:ea typeface="MiSans" pitchFamily="34" charset="-122"/>
                <a:cs typeface="MiSans" pitchFamily="34" charset="-120"/>
              </a:rPr>
              <a:t>Part 1: Math &amp; Statistics</a:t>
            </a:r>
            <a:endParaRPr lang="en-US" sz="1600" dirty="0"/>
          </a:p>
        </p:txBody>
      </p:sp>
      <p:sp>
        <p:nvSpPr>
          <p:cNvPr id="12" name="Text 9"/>
          <p:cNvSpPr/>
          <p:nvPr/>
        </p:nvSpPr>
        <p:spPr>
          <a:xfrm>
            <a:off x="7602736" y="1514475"/>
            <a:ext cx="412432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Probability, logarithms, correlation</a:t>
            </a:r>
            <a:endParaRPr lang="en-US" sz="1600" dirty="0"/>
          </a:p>
        </p:txBody>
      </p:sp>
      <p:sp>
        <p:nvSpPr>
          <p:cNvPr id="13" name="Shape 10"/>
          <p:cNvSpPr/>
          <p:nvPr/>
        </p:nvSpPr>
        <p:spPr>
          <a:xfrm>
            <a:off x="7507486" y="1819275"/>
            <a:ext cx="4238625" cy="495300"/>
          </a:xfrm>
          <a:custGeom>
            <a:avLst/>
            <a:gdLst/>
            <a:ahLst/>
            <a:cxnLst/>
            <a:rect l="l" t="t" r="r" b="b"/>
            <a:pathLst>
              <a:path w="4238625" h="495300">
                <a:moveTo>
                  <a:pt x="38100" y="0"/>
                </a:moveTo>
                <a:lnTo>
                  <a:pt x="4162423" y="0"/>
                </a:lnTo>
                <a:cubicBezTo>
                  <a:pt x="4204508" y="0"/>
                  <a:pt x="4238625" y="34117"/>
                  <a:pt x="4238625" y="76202"/>
                </a:cubicBezTo>
                <a:lnTo>
                  <a:pt x="4238625" y="419098"/>
                </a:lnTo>
                <a:cubicBezTo>
                  <a:pt x="4238625" y="461183"/>
                  <a:pt x="4204508" y="495300"/>
                  <a:pt x="4162423" y="495300"/>
                </a:cubicBezTo>
                <a:lnTo>
                  <a:pt x="38100" y="495300"/>
                </a:lnTo>
                <a:cubicBezTo>
                  <a:pt x="17072" y="495300"/>
                  <a:pt x="0" y="478228"/>
                  <a:pt x="0" y="457200"/>
                </a:cubicBezTo>
                <a:lnTo>
                  <a:pt x="0" y="38100"/>
                </a:lnTo>
                <a:cubicBezTo>
                  <a:pt x="0" y="17072"/>
                  <a:pt x="17072" y="0"/>
                  <a:pt x="38100" y="0"/>
                </a:cubicBezTo>
                <a:close/>
              </a:path>
            </a:pathLst>
          </a:custGeom>
          <a:solidFill>
            <a:srgbClr val="ECFEFF"/>
          </a:solidFill>
          <a:ln/>
        </p:spPr>
      </p:sp>
      <p:sp>
        <p:nvSpPr>
          <p:cNvPr id="14" name="Shape 11"/>
          <p:cNvSpPr/>
          <p:nvPr/>
        </p:nvSpPr>
        <p:spPr>
          <a:xfrm>
            <a:off x="7507486" y="1819275"/>
            <a:ext cx="38100" cy="495300"/>
          </a:xfrm>
          <a:custGeom>
            <a:avLst/>
            <a:gdLst/>
            <a:ahLst/>
            <a:cxnLst/>
            <a:rect l="l" t="t" r="r" b="b"/>
            <a:pathLst>
              <a:path w="38100" h="495300">
                <a:moveTo>
                  <a:pt x="38100" y="0"/>
                </a:moveTo>
                <a:lnTo>
                  <a:pt x="38100" y="0"/>
                </a:lnTo>
                <a:lnTo>
                  <a:pt x="38100" y="495300"/>
                </a:lnTo>
                <a:lnTo>
                  <a:pt x="38100" y="495300"/>
                </a:lnTo>
                <a:cubicBezTo>
                  <a:pt x="17072" y="495300"/>
                  <a:pt x="0" y="478228"/>
                  <a:pt x="0" y="457200"/>
                </a:cubicBezTo>
                <a:lnTo>
                  <a:pt x="0" y="38100"/>
                </a:lnTo>
                <a:cubicBezTo>
                  <a:pt x="0" y="17072"/>
                  <a:pt x="17072" y="0"/>
                  <a:pt x="38100" y="0"/>
                </a:cubicBezTo>
                <a:close/>
              </a:path>
            </a:pathLst>
          </a:custGeom>
          <a:solidFill>
            <a:srgbClr val="00D3F2"/>
          </a:solidFill>
          <a:ln/>
        </p:spPr>
      </p:sp>
      <p:sp>
        <p:nvSpPr>
          <p:cNvPr id="15" name="Text 12"/>
          <p:cNvSpPr/>
          <p:nvPr/>
        </p:nvSpPr>
        <p:spPr>
          <a:xfrm>
            <a:off x="7602736" y="1895475"/>
            <a:ext cx="4133850" cy="190500"/>
          </a:xfrm>
          <a:prstGeom prst="rect">
            <a:avLst/>
          </a:prstGeom>
          <a:noFill/>
          <a:ln/>
        </p:spPr>
        <p:txBody>
          <a:bodyPr wrap="square" lIns="0" tIns="0" rIns="0" bIns="0" rtlCol="0" anchor="ctr"/>
          <a:lstStyle/>
          <a:p>
            <a:pPr>
              <a:lnSpc>
                <a:spcPct val="120000"/>
              </a:lnSpc>
            </a:pPr>
            <a:r>
              <a:rPr lang="en-US" sz="1050" b="1" dirty="0">
                <a:solidFill>
                  <a:srgbClr val="007595"/>
                </a:solidFill>
                <a:latin typeface="MiSans" pitchFamily="34" charset="0"/>
                <a:ea typeface="MiSans" pitchFamily="34" charset="-122"/>
                <a:cs typeface="MiSans" pitchFamily="34" charset="-120"/>
              </a:rPr>
              <a:t>Part 2: Information Theory</a:t>
            </a:r>
            <a:endParaRPr lang="en-US" sz="1600" dirty="0"/>
          </a:p>
        </p:txBody>
      </p:sp>
      <p:sp>
        <p:nvSpPr>
          <p:cNvPr id="16" name="Text 13"/>
          <p:cNvSpPr/>
          <p:nvPr/>
        </p:nvSpPr>
        <p:spPr>
          <a:xfrm>
            <a:off x="7602736" y="2085975"/>
            <a:ext cx="412432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Shannon entropy, information content</a:t>
            </a:r>
            <a:endParaRPr lang="en-US" sz="1600" dirty="0"/>
          </a:p>
        </p:txBody>
      </p:sp>
      <p:sp>
        <p:nvSpPr>
          <p:cNvPr id="17" name="Shape 14"/>
          <p:cNvSpPr/>
          <p:nvPr/>
        </p:nvSpPr>
        <p:spPr>
          <a:xfrm>
            <a:off x="7507486" y="2390775"/>
            <a:ext cx="4238625" cy="495300"/>
          </a:xfrm>
          <a:custGeom>
            <a:avLst/>
            <a:gdLst/>
            <a:ahLst/>
            <a:cxnLst/>
            <a:rect l="l" t="t" r="r" b="b"/>
            <a:pathLst>
              <a:path w="4238625" h="495300">
                <a:moveTo>
                  <a:pt x="38100" y="0"/>
                </a:moveTo>
                <a:lnTo>
                  <a:pt x="4162423" y="0"/>
                </a:lnTo>
                <a:cubicBezTo>
                  <a:pt x="4204508" y="0"/>
                  <a:pt x="4238625" y="34117"/>
                  <a:pt x="4238625" y="76202"/>
                </a:cubicBezTo>
                <a:lnTo>
                  <a:pt x="4238625" y="419098"/>
                </a:lnTo>
                <a:cubicBezTo>
                  <a:pt x="4238625" y="461183"/>
                  <a:pt x="4204508" y="495300"/>
                  <a:pt x="4162423" y="495300"/>
                </a:cubicBezTo>
                <a:lnTo>
                  <a:pt x="38100" y="495300"/>
                </a:lnTo>
                <a:cubicBezTo>
                  <a:pt x="17072" y="495300"/>
                  <a:pt x="0" y="478228"/>
                  <a:pt x="0" y="457200"/>
                </a:cubicBezTo>
                <a:lnTo>
                  <a:pt x="0" y="38100"/>
                </a:lnTo>
                <a:cubicBezTo>
                  <a:pt x="0" y="17072"/>
                  <a:pt x="17072" y="0"/>
                  <a:pt x="38100" y="0"/>
                </a:cubicBezTo>
                <a:close/>
              </a:path>
            </a:pathLst>
          </a:custGeom>
          <a:solidFill>
            <a:srgbClr val="F0FDFA"/>
          </a:solidFill>
          <a:ln/>
        </p:spPr>
      </p:sp>
      <p:sp>
        <p:nvSpPr>
          <p:cNvPr id="18" name="Shape 15"/>
          <p:cNvSpPr/>
          <p:nvPr/>
        </p:nvSpPr>
        <p:spPr>
          <a:xfrm>
            <a:off x="7507486" y="2390775"/>
            <a:ext cx="38100" cy="495300"/>
          </a:xfrm>
          <a:custGeom>
            <a:avLst/>
            <a:gdLst/>
            <a:ahLst/>
            <a:cxnLst/>
            <a:rect l="l" t="t" r="r" b="b"/>
            <a:pathLst>
              <a:path w="38100" h="495300">
                <a:moveTo>
                  <a:pt x="38100" y="0"/>
                </a:moveTo>
                <a:lnTo>
                  <a:pt x="38100" y="0"/>
                </a:lnTo>
                <a:lnTo>
                  <a:pt x="38100" y="495300"/>
                </a:lnTo>
                <a:lnTo>
                  <a:pt x="38100" y="495300"/>
                </a:lnTo>
                <a:cubicBezTo>
                  <a:pt x="17072" y="495300"/>
                  <a:pt x="0" y="478228"/>
                  <a:pt x="0" y="457200"/>
                </a:cubicBezTo>
                <a:lnTo>
                  <a:pt x="0" y="38100"/>
                </a:lnTo>
                <a:cubicBezTo>
                  <a:pt x="0" y="17072"/>
                  <a:pt x="17072" y="0"/>
                  <a:pt x="38100" y="0"/>
                </a:cubicBezTo>
                <a:close/>
              </a:path>
            </a:pathLst>
          </a:custGeom>
          <a:solidFill>
            <a:srgbClr val="00D5BE"/>
          </a:solidFill>
          <a:ln/>
        </p:spPr>
      </p:sp>
      <p:sp>
        <p:nvSpPr>
          <p:cNvPr id="19" name="Text 16"/>
          <p:cNvSpPr/>
          <p:nvPr/>
        </p:nvSpPr>
        <p:spPr>
          <a:xfrm>
            <a:off x="7602736" y="2466975"/>
            <a:ext cx="4133850" cy="190500"/>
          </a:xfrm>
          <a:prstGeom prst="rect">
            <a:avLst/>
          </a:prstGeom>
          <a:noFill/>
          <a:ln/>
        </p:spPr>
        <p:txBody>
          <a:bodyPr wrap="square" lIns="0" tIns="0" rIns="0" bIns="0" rtlCol="0" anchor="ctr"/>
          <a:lstStyle/>
          <a:p>
            <a:pPr>
              <a:lnSpc>
                <a:spcPct val="120000"/>
              </a:lnSpc>
            </a:pPr>
            <a:r>
              <a:rPr lang="en-US" sz="1050" b="1" dirty="0">
                <a:solidFill>
                  <a:srgbClr val="00786F"/>
                </a:solidFill>
                <a:latin typeface="MiSans" pitchFamily="34" charset="0"/>
                <a:ea typeface="MiSans" pitchFamily="34" charset="-122"/>
                <a:cs typeface="MiSans" pitchFamily="34" charset="-120"/>
              </a:rPr>
              <a:t>Part 3: Surprisal Theory</a:t>
            </a:r>
            <a:endParaRPr lang="en-US" sz="1600" dirty="0"/>
          </a:p>
        </p:txBody>
      </p:sp>
      <p:sp>
        <p:nvSpPr>
          <p:cNvPr id="20" name="Text 17"/>
          <p:cNvSpPr/>
          <p:nvPr/>
        </p:nvSpPr>
        <p:spPr>
          <a:xfrm>
            <a:off x="7602736" y="2657475"/>
            <a:ext cx="412432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Lexical &amp; syntactic surprisal</a:t>
            </a:r>
            <a:endParaRPr lang="en-US" sz="1600" dirty="0"/>
          </a:p>
        </p:txBody>
      </p:sp>
      <p:sp>
        <p:nvSpPr>
          <p:cNvPr id="21" name="Shape 18"/>
          <p:cNvSpPr/>
          <p:nvPr/>
        </p:nvSpPr>
        <p:spPr>
          <a:xfrm>
            <a:off x="7507486" y="2962275"/>
            <a:ext cx="4238625" cy="495300"/>
          </a:xfrm>
          <a:custGeom>
            <a:avLst/>
            <a:gdLst/>
            <a:ahLst/>
            <a:cxnLst/>
            <a:rect l="l" t="t" r="r" b="b"/>
            <a:pathLst>
              <a:path w="4238625" h="495300">
                <a:moveTo>
                  <a:pt x="38100" y="0"/>
                </a:moveTo>
                <a:lnTo>
                  <a:pt x="4162423" y="0"/>
                </a:lnTo>
                <a:cubicBezTo>
                  <a:pt x="4204508" y="0"/>
                  <a:pt x="4238625" y="34117"/>
                  <a:pt x="4238625" y="76202"/>
                </a:cubicBezTo>
                <a:lnTo>
                  <a:pt x="4238625" y="419098"/>
                </a:lnTo>
                <a:cubicBezTo>
                  <a:pt x="4238625" y="461183"/>
                  <a:pt x="4204508" y="495300"/>
                  <a:pt x="4162423" y="495300"/>
                </a:cubicBezTo>
                <a:lnTo>
                  <a:pt x="38100" y="495300"/>
                </a:lnTo>
                <a:cubicBezTo>
                  <a:pt x="17072" y="495300"/>
                  <a:pt x="0" y="478228"/>
                  <a:pt x="0" y="457200"/>
                </a:cubicBezTo>
                <a:lnTo>
                  <a:pt x="0" y="38100"/>
                </a:lnTo>
                <a:cubicBezTo>
                  <a:pt x="0" y="17072"/>
                  <a:pt x="17072" y="0"/>
                  <a:pt x="38100" y="0"/>
                </a:cubicBezTo>
                <a:close/>
              </a:path>
            </a:pathLst>
          </a:custGeom>
          <a:solidFill>
            <a:srgbClr val="EFF6FF"/>
          </a:solidFill>
          <a:ln/>
        </p:spPr>
      </p:sp>
      <p:sp>
        <p:nvSpPr>
          <p:cNvPr id="22" name="Shape 19"/>
          <p:cNvSpPr/>
          <p:nvPr/>
        </p:nvSpPr>
        <p:spPr>
          <a:xfrm>
            <a:off x="7507486" y="2962275"/>
            <a:ext cx="38100" cy="495300"/>
          </a:xfrm>
          <a:custGeom>
            <a:avLst/>
            <a:gdLst/>
            <a:ahLst/>
            <a:cxnLst/>
            <a:rect l="l" t="t" r="r" b="b"/>
            <a:pathLst>
              <a:path w="38100" h="495300">
                <a:moveTo>
                  <a:pt x="38100" y="0"/>
                </a:moveTo>
                <a:lnTo>
                  <a:pt x="38100" y="0"/>
                </a:lnTo>
                <a:lnTo>
                  <a:pt x="38100" y="495300"/>
                </a:lnTo>
                <a:lnTo>
                  <a:pt x="38100" y="495300"/>
                </a:lnTo>
                <a:cubicBezTo>
                  <a:pt x="17072" y="495300"/>
                  <a:pt x="0" y="478228"/>
                  <a:pt x="0" y="457200"/>
                </a:cubicBezTo>
                <a:lnTo>
                  <a:pt x="0" y="38100"/>
                </a:lnTo>
                <a:cubicBezTo>
                  <a:pt x="0" y="17072"/>
                  <a:pt x="17072" y="0"/>
                  <a:pt x="38100" y="0"/>
                </a:cubicBezTo>
                <a:close/>
              </a:path>
            </a:pathLst>
          </a:custGeom>
          <a:solidFill>
            <a:srgbClr val="51A2FF"/>
          </a:solidFill>
          <a:ln/>
        </p:spPr>
      </p:sp>
      <p:sp>
        <p:nvSpPr>
          <p:cNvPr id="23" name="Text 20"/>
          <p:cNvSpPr/>
          <p:nvPr/>
        </p:nvSpPr>
        <p:spPr>
          <a:xfrm>
            <a:off x="7602736" y="3038475"/>
            <a:ext cx="4133850" cy="190500"/>
          </a:xfrm>
          <a:prstGeom prst="rect">
            <a:avLst/>
          </a:prstGeom>
          <a:noFill/>
          <a:ln/>
        </p:spPr>
        <p:txBody>
          <a:bodyPr wrap="square" lIns="0" tIns="0" rIns="0" bIns="0" rtlCol="0" anchor="ctr"/>
          <a:lstStyle/>
          <a:p>
            <a:pPr>
              <a:lnSpc>
                <a:spcPct val="120000"/>
              </a:lnSpc>
            </a:pPr>
            <a:r>
              <a:rPr lang="en-US" sz="1050" b="1" dirty="0">
                <a:solidFill>
                  <a:srgbClr val="1447E6"/>
                </a:solidFill>
                <a:latin typeface="MiSans" pitchFamily="34" charset="0"/>
                <a:ea typeface="MiSans" pitchFamily="34" charset="-122"/>
                <a:cs typeface="MiSans" pitchFamily="34" charset="-120"/>
              </a:rPr>
              <a:t>Part 4: Machine Learning</a:t>
            </a:r>
            <a:endParaRPr lang="en-US" sz="1600" dirty="0"/>
          </a:p>
        </p:txBody>
      </p:sp>
      <p:sp>
        <p:nvSpPr>
          <p:cNvPr id="24" name="Text 21"/>
          <p:cNvSpPr/>
          <p:nvPr/>
        </p:nvSpPr>
        <p:spPr>
          <a:xfrm>
            <a:off x="7602736" y="3228975"/>
            <a:ext cx="412432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Logistic regression, cross-validation</a:t>
            </a:r>
            <a:endParaRPr lang="en-US" sz="1600" dirty="0"/>
          </a:p>
        </p:txBody>
      </p:sp>
      <p:sp>
        <p:nvSpPr>
          <p:cNvPr id="25" name="Shape 22"/>
          <p:cNvSpPr/>
          <p:nvPr/>
        </p:nvSpPr>
        <p:spPr>
          <a:xfrm>
            <a:off x="7507486" y="3533775"/>
            <a:ext cx="4238625" cy="495300"/>
          </a:xfrm>
          <a:custGeom>
            <a:avLst/>
            <a:gdLst/>
            <a:ahLst/>
            <a:cxnLst/>
            <a:rect l="l" t="t" r="r" b="b"/>
            <a:pathLst>
              <a:path w="4238625" h="495300">
                <a:moveTo>
                  <a:pt x="38100" y="0"/>
                </a:moveTo>
                <a:lnTo>
                  <a:pt x="4162423" y="0"/>
                </a:lnTo>
                <a:cubicBezTo>
                  <a:pt x="4204508" y="0"/>
                  <a:pt x="4238625" y="34117"/>
                  <a:pt x="4238625" y="76202"/>
                </a:cubicBezTo>
                <a:lnTo>
                  <a:pt x="4238625" y="419098"/>
                </a:lnTo>
                <a:cubicBezTo>
                  <a:pt x="4238625" y="461183"/>
                  <a:pt x="4204508" y="495300"/>
                  <a:pt x="4162423" y="495300"/>
                </a:cubicBezTo>
                <a:lnTo>
                  <a:pt x="38100" y="495300"/>
                </a:lnTo>
                <a:cubicBezTo>
                  <a:pt x="17072" y="495300"/>
                  <a:pt x="0" y="478228"/>
                  <a:pt x="0" y="457200"/>
                </a:cubicBezTo>
                <a:lnTo>
                  <a:pt x="0" y="38100"/>
                </a:lnTo>
                <a:cubicBezTo>
                  <a:pt x="0" y="17072"/>
                  <a:pt x="17072" y="0"/>
                  <a:pt x="38100" y="0"/>
                </a:cubicBezTo>
                <a:close/>
              </a:path>
            </a:pathLst>
          </a:custGeom>
          <a:solidFill>
            <a:srgbClr val="F0FDF4"/>
          </a:solidFill>
          <a:ln/>
        </p:spPr>
      </p:sp>
      <p:sp>
        <p:nvSpPr>
          <p:cNvPr id="26" name="Shape 23"/>
          <p:cNvSpPr/>
          <p:nvPr/>
        </p:nvSpPr>
        <p:spPr>
          <a:xfrm>
            <a:off x="7507486" y="3533775"/>
            <a:ext cx="38100" cy="495300"/>
          </a:xfrm>
          <a:custGeom>
            <a:avLst/>
            <a:gdLst/>
            <a:ahLst/>
            <a:cxnLst/>
            <a:rect l="l" t="t" r="r" b="b"/>
            <a:pathLst>
              <a:path w="38100" h="495300">
                <a:moveTo>
                  <a:pt x="38100" y="0"/>
                </a:moveTo>
                <a:lnTo>
                  <a:pt x="38100" y="0"/>
                </a:lnTo>
                <a:lnTo>
                  <a:pt x="38100" y="495300"/>
                </a:lnTo>
                <a:lnTo>
                  <a:pt x="38100" y="495300"/>
                </a:lnTo>
                <a:cubicBezTo>
                  <a:pt x="17072" y="495300"/>
                  <a:pt x="0" y="478228"/>
                  <a:pt x="0" y="457200"/>
                </a:cubicBezTo>
                <a:lnTo>
                  <a:pt x="0" y="38100"/>
                </a:lnTo>
                <a:cubicBezTo>
                  <a:pt x="0" y="17072"/>
                  <a:pt x="17072" y="0"/>
                  <a:pt x="38100" y="0"/>
                </a:cubicBezTo>
                <a:close/>
              </a:path>
            </a:pathLst>
          </a:custGeom>
          <a:solidFill>
            <a:srgbClr val="05DF72"/>
          </a:solidFill>
          <a:ln/>
        </p:spPr>
      </p:sp>
      <p:sp>
        <p:nvSpPr>
          <p:cNvPr id="27" name="Text 24"/>
          <p:cNvSpPr/>
          <p:nvPr/>
        </p:nvSpPr>
        <p:spPr>
          <a:xfrm>
            <a:off x="7602736" y="3609975"/>
            <a:ext cx="4133850" cy="190500"/>
          </a:xfrm>
          <a:prstGeom prst="rect">
            <a:avLst/>
          </a:prstGeom>
          <a:noFill/>
          <a:ln/>
        </p:spPr>
        <p:txBody>
          <a:bodyPr wrap="square" lIns="0" tIns="0" rIns="0" bIns="0" rtlCol="0" anchor="ctr"/>
          <a:lstStyle/>
          <a:p>
            <a:pPr>
              <a:lnSpc>
                <a:spcPct val="120000"/>
              </a:lnSpc>
            </a:pPr>
            <a:r>
              <a:rPr lang="en-US" sz="1050" b="1" dirty="0">
                <a:solidFill>
                  <a:srgbClr val="008236"/>
                </a:solidFill>
                <a:latin typeface="MiSans" pitchFamily="34" charset="0"/>
                <a:ea typeface="MiSans" pitchFamily="34" charset="-122"/>
                <a:cs typeface="MiSans" pitchFamily="34" charset="-120"/>
              </a:rPr>
              <a:t>Part 5: NLP Foundations</a:t>
            </a:r>
            <a:endParaRPr lang="en-US" sz="1600" dirty="0"/>
          </a:p>
        </p:txBody>
      </p:sp>
      <p:sp>
        <p:nvSpPr>
          <p:cNvPr id="28" name="Text 25"/>
          <p:cNvSpPr/>
          <p:nvPr/>
        </p:nvSpPr>
        <p:spPr>
          <a:xfrm>
            <a:off x="7602736" y="3800475"/>
            <a:ext cx="412432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N-grams, smoothing, treebanks</a:t>
            </a:r>
            <a:endParaRPr lang="en-US" sz="1600" dirty="0"/>
          </a:p>
        </p:txBody>
      </p:sp>
      <p:sp>
        <p:nvSpPr>
          <p:cNvPr id="29" name="Shape 26"/>
          <p:cNvSpPr/>
          <p:nvPr/>
        </p:nvSpPr>
        <p:spPr>
          <a:xfrm>
            <a:off x="7507486" y="4105275"/>
            <a:ext cx="4238625" cy="495300"/>
          </a:xfrm>
          <a:custGeom>
            <a:avLst/>
            <a:gdLst/>
            <a:ahLst/>
            <a:cxnLst/>
            <a:rect l="l" t="t" r="r" b="b"/>
            <a:pathLst>
              <a:path w="4238625" h="495300">
                <a:moveTo>
                  <a:pt x="38100" y="0"/>
                </a:moveTo>
                <a:lnTo>
                  <a:pt x="4162423" y="0"/>
                </a:lnTo>
                <a:cubicBezTo>
                  <a:pt x="4204508" y="0"/>
                  <a:pt x="4238625" y="34117"/>
                  <a:pt x="4238625" y="76202"/>
                </a:cubicBezTo>
                <a:lnTo>
                  <a:pt x="4238625" y="419098"/>
                </a:lnTo>
                <a:cubicBezTo>
                  <a:pt x="4238625" y="461183"/>
                  <a:pt x="4204508" y="495300"/>
                  <a:pt x="4162423" y="495300"/>
                </a:cubicBezTo>
                <a:lnTo>
                  <a:pt x="38100" y="495300"/>
                </a:lnTo>
                <a:cubicBezTo>
                  <a:pt x="17072" y="495300"/>
                  <a:pt x="0" y="478228"/>
                  <a:pt x="0" y="457200"/>
                </a:cubicBezTo>
                <a:lnTo>
                  <a:pt x="0" y="38100"/>
                </a:lnTo>
                <a:cubicBezTo>
                  <a:pt x="0" y="17072"/>
                  <a:pt x="17072" y="0"/>
                  <a:pt x="38100" y="0"/>
                </a:cubicBezTo>
                <a:close/>
              </a:path>
            </a:pathLst>
          </a:custGeom>
          <a:solidFill>
            <a:srgbClr val="ECFDF5"/>
          </a:solidFill>
          <a:ln/>
        </p:spPr>
      </p:sp>
      <p:sp>
        <p:nvSpPr>
          <p:cNvPr id="30" name="Shape 27"/>
          <p:cNvSpPr/>
          <p:nvPr/>
        </p:nvSpPr>
        <p:spPr>
          <a:xfrm>
            <a:off x="7507486" y="4105275"/>
            <a:ext cx="38100" cy="495300"/>
          </a:xfrm>
          <a:custGeom>
            <a:avLst/>
            <a:gdLst/>
            <a:ahLst/>
            <a:cxnLst/>
            <a:rect l="l" t="t" r="r" b="b"/>
            <a:pathLst>
              <a:path w="38100" h="495300">
                <a:moveTo>
                  <a:pt x="38100" y="0"/>
                </a:moveTo>
                <a:lnTo>
                  <a:pt x="38100" y="0"/>
                </a:lnTo>
                <a:lnTo>
                  <a:pt x="38100" y="495300"/>
                </a:lnTo>
                <a:lnTo>
                  <a:pt x="38100" y="495300"/>
                </a:lnTo>
                <a:cubicBezTo>
                  <a:pt x="17072" y="495300"/>
                  <a:pt x="0" y="478228"/>
                  <a:pt x="0" y="457200"/>
                </a:cubicBezTo>
                <a:lnTo>
                  <a:pt x="0" y="38100"/>
                </a:lnTo>
                <a:cubicBezTo>
                  <a:pt x="0" y="17072"/>
                  <a:pt x="17072" y="0"/>
                  <a:pt x="38100" y="0"/>
                </a:cubicBezTo>
                <a:close/>
              </a:path>
            </a:pathLst>
          </a:custGeom>
          <a:solidFill>
            <a:srgbClr val="00D492"/>
          </a:solidFill>
          <a:ln/>
        </p:spPr>
      </p:sp>
      <p:sp>
        <p:nvSpPr>
          <p:cNvPr id="31" name="Text 28"/>
          <p:cNvSpPr/>
          <p:nvPr/>
        </p:nvSpPr>
        <p:spPr>
          <a:xfrm>
            <a:off x="7602736" y="4181475"/>
            <a:ext cx="4133850" cy="190500"/>
          </a:xfrm>
          <a:prstGeom prst="rect">
            <a:avLst/>
          </a:prstGeom>
          <a:noFill/>
          <a:ln/>
        </p:spPr>
        <p:txBody>
          <a:bodyPr wrap="square" lIns="0" tIns="0" rIns="0" bIns="0" rtlCol="0" anchor="ctr"/>
          <a:lstStyle/>
          <a:p>
            <a:pPr>
              <a:lnSpc>
                <a:spcPct val="120000"/>
              </a:lnSpc>
            </a:pPr>
            <a:r>
              <a:rPr lang="en-US" sz="1050" b="1" dirty="0">
                <a:solidFill>
                  <a:srgbClr val="007A55"/>
                </a:solidFill>
                <a:latin typeface="MiSans" pitchFamily="34" charset="0"/>
                <a:ea typeface="MiSans" pitchFamily="34" charset="-122"/>
                <a:cs typeface="MiSans" pitchFamily="34" charset="-120"/>
              </a:rPr>
              <a:t>Part 6: Dependency Parsing</a:t>
            </a:r>
            <a:endParaRPr lang="en-US" sz="1600" dirty="0"/>
          </a:p>
        </p:txBody>
      </p:sp>
      <p:sp>
        <p:nvSpPr>
          <p:cNvPr id="32" name="Text 29"/>
          <p:cNvSpPr/>
          <p:nvPr/>
        </p:nvSpPr>
        <p:spPr>
          <a:xfrm>
            <a:off x="7602736" y="4371975"/>
            <a:ext cx="412432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Arc-eager, incremental parsing</a:t>
            </a:r>
            <a:endParaRPr lang="en-US" sz="1600" dirty="0"/>
          </a:p>
        </p:txBody>
      </p:sp>
      <p:sp>
        <p:nvSpPr>
          <p:cNvPr id="33" name="Shape 30"/>
          <p:cNvSpPr/>
          <p:nvPr/>
        </p:nvSpPr>
        <p:spPr>
          <a:xfrm>
            <a:off x="7507486" y="4676775"/>
            <a:ext cx="4238625" cy="495300"/>
          </a:xfrm>
          <a:custGeom>
            <a:avLst/>
            <a:gdLst/>
            <a:ahLst/>
            <a:cxnLst/>
            <a:rect l="l" t="t" r="r" b="b"/>
            <a:pathLst>
              <a:path w="4238625" h="495300">
                <a:moveTo>
                  <a:pt x="38100" y="0"/>
                </a:moveTo>
                <a:lnTo>
                  <a:pt x="4162423" y="0"/>
                </a:lnTo>
                <a:cubicBezTo>
                  <a:pt x="4204508" y="0"/>
                  <a:pt x="4238625" y="34117"/>
                  <a:pt x="4238625" y="76202"/>
                </a:cubicBezTo>
                <a:lnTo>
                  <a:pt x="4238625" y="419098"/>
                </a:lnTo>
                <a:cubicBezTo>
                  <a:pt x="4238625" y="461183"/>
                  <a:pt x="4204508" y="495300"/>
                  <a:pt x="4162423" y="495300"/>
                </a:cubicBezTo>
                <a:lnTo>
                  <a:pt x="38100" y="495300"/>
                </a:lnTo>
                <a:cubicBezTo>
                  <a:pt x="17072" y="495300"/>
                  <a:pt x="0" y="478228"/>
                  <a:pt x="0" y="457200"/>
                </a:cubicBezTo>
                <a:lnTo>
                  <a:pt x="0" y="38100"/>
                </a:lnTo>
                <a:cubicBezTo>
                  <a:pt x="0" y="17072"/>
                  <a:pt x="17072" y="0"/>
                  <a:pt x="38100" y="0"/>
                </a:cubicBezTo>
                <a:close/>
              </a:path>
            </a:pathLst>
          </a:custGeom>
          <a:solidFill>
            <a:srgbClr val="FAF5FF"/>
          </a:solidFill>
          <a:ln/>
        </p:spPr>
      </p:sp>
      <p:sp>
        <p:nvSpPr>
          <p:cNvPr id="34" name="Shape 31"/>
          <p:cNvSpPr/>
          <p:nvPr/>
        </p:nvSpPr>
        <p:spPr>
          <a:xfrm>
            <a:off x="7507486" y="4676775"/>
            <a:ext cx="38100" cy="495300"/>
          </a:xfrm>
          <a:custGeom>
            <a:avLst/>
            <a:gdLst/>
            <a:ahLst/>
            <a:cxnLst/>
            <a:rect l="l" t="t" r="r" b="b"/>
            <a:pathLst>
              <a:path w="38100" h="495300">
                <a:moveTo>
                  <a:pt x="38100" y="0"/>
                </a:moveTo>
                <a:lnTo>
                  <a:pt x="38100" y="0"/>
                </a:lnTo>
                <a:lnTo>
                  <a:pt x="38100" y="495300"/>
                </a:lnTo>
                <a:lnTo>
                  <a:pt x="38100" y="495300"/>
                </a:lnTo>
                <a:cubicBezTo>
                  <a:pt x="17072" y="495300"/>
                  <a:pt x="0" y="478228"/>
                  <a:pt x="0" y="457200"/>
                </a:cubicBezTo>
                <a:lnTo>
                  <a:pt x="0" y="38100"/>
                </a:lnTo>
                <a:cubicBezTo>
                  <a:pt x="0" y="17072"/>
                  <a:pt x="17072" y="0"/>
                  <a:pt x="38100" y="0"/>
                </a:cubicBezTo>
                <a:close/>
              </a:path>
            </a:pathLst>
          </a:custGeom>
          <a:solidFill>
            <a:srgbClr val="C27AFF"/>
          </a:solidFill>
          <a:ln/>
        </p:spPr>
      </p:sp>
      <p:sp>
        <p:nvSpPr>
          <p:cNvPr id="35" name="Text 32"/>
          <p:cNvSpPr/>
          <p:nvPr/>
        </p:nvSpPr>
        <p:spPr>
          <a:xfrm>
            <a:off x="7602736" y="4752975"/>
            <a:ext cx="4133850" cy="190500"/>
          </a:xfrm>
          <a:prstGeom prst="rect">
            <a:avLst/>
          </a:prstGeom>
          <a:noFill/>
          <a:ln/>
        </p:spPr>
        <p:txBody>
          <a:bodyPr wrap="square" lIns="0" tIns="0" rIns="0" bIns="0" rtlCol="0" anchor="ctr"/>
          <a:lstStyle/>
          <a:p>
            <a:pPr>
              <a:lnSpc>
                <a:spcPct val="120000"/>
              </a:lnSpc>
            </a:pPr>
            <a:r>
              <a:rPr lang="en-US" sz="1050" b="1" dirty="0">
                <a:solidFill>
                  <a:srgbClr val="8200DB"/>
                </a:solidFill>
                <a:latin typeface="MiSans" pitchFamily="34" charset="0"/>
                <a:ea typeface="MiSans" pitchFamily="34" charset="-122"/>
                <a:cs typeface="MiSans" pitchFamily="34" charset="-120"/>
              </a:rPr>
              <a:t>Part 7: UID Hypothesis</a:t>
            </a:r>
            <a:endParaRPr lang="en-US" sz="1600" dirty="0"/>
          </a:p>
        </p:txBody>
      </p:sp>
      <p:sp>
        <p:nvSpPr>
          <p:cNvPr id="36" name="Text 33"/>
          <p:cNvSpPr/>
          <p:nvPr/>
        </p:nvSpPr>
        <p:spPr>
          <a:xfrm>
            <a:off x="7602736" y="4943475"/>
            <a:ext cx="412432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Jaeger 2010, CER, UID measures</a:t>
            </a:r>
            <a:endParaRPr lang="en-US" sz="1600" dirty="0"/>
          </a:p>
        </p:txBody>
      </p:sp>
      <p:sp>
        <p:nvSpPr>
          <p:cNvPr id="37" name="Shape 34"/>
          <p:cNvSpPr/>
          <p:nvPr/>
        </p:nvSpPr>
        <p:spPr>
          <a:xfrm>
            <a:off x="7507486" y="5248275"/>
            <a:ext cx="4238625" cy="495300"/>
          </a:xfrm>
          <a:custGeom>
            <a:avLst/>
            <a:gdLst/>
            <a:ahLst/>
            <a:cxnLst/>
            <a:rect l="l" t="t" r="r" b="b"/>
            <a:pathLst>
              <a:path w="4238625" h="495300">
                <a:moveTo>
                  <a:pt x="38100" y="0"/>
                </a:moveTo>
                <a:lnTo>
                  <a:pt x="4162423" y="0"/>
                </a:lnTo>
                <a:cubicBezTo>
                  <a:pt x="4204508" y="0"/>
                  <a:pt x="4238625" y="34117"/>
                  <a:pt x="4238625" y="76202"/>
                </a:cubicBezTo>
                <a:lnTo>
                  <a:pt x="4238625" y="419098"/>
                </a:lnTo>
                <a:cubicBezTo>
                  <a:pt x="4238625" y="461183"/>
                  <a:pt x="4204508" y="495300"/>
                  <a:pt x="4162423" y="495300"/>
                </a:cubicBezTo>
                <a:lnTo>
                  <a:pt x="38100" y="495300"/>
                </a:lnTo>
                <a:cubicBezTo>
                  <a:pt x="17072" y="495300"/>
                  <a:pt x="0" y="478228"/>
                  <a:pt x="0" y="457200"/>
                </a:cubicBezTo>
                <a:lnTo>
                  <a:pt x="0" y="38100"/>
                </a:lnTo>
                <a:cubicBezTo>
                  <a:pt x="0" y="17072"/>
                  <a:pt x="17072" y="0"/>
                  <a:pt x="38100" y="0"/>
                </a:cubicBezTo>
                <a:close/>
              </a:path>
            </a:pathLst>
          </a:custGeom>
          <a:solidFill>
            <a:srgbClr val="F5F3FF"/>
          </a:solidFill>
          <a:ln/>
        </p:spPr>
      </p:sp>
      <p:sp>
        <p:nvSpPr>
          <p:cNvPr id="38" name="Shape 35"/>
          <p:cNvSpPr/>
          <p:nvPr/>
        </p:nvSpPr>
        <p:spPr>
          <a:xfrm>
            <a:off x="7507486" y="5248275"/>
            <a:ext cx="38100" cy="495300"/>
          </a:xfrm>
          <a:custGeom>
            <a:avLst/>
            <a:gdLst/>
            <a:ahLst/>
            <a:cxnLst/>
            <a:rect l="l" t="t" r="r" b="b"/>
            <a:pathLst>
              <a:path w="38100" h="495300">
                <a:moveTo>
                  <a:pt x="38100" y="0"/>
                </a:moveTo>
                <a:lnTo>
                  <a:pt x="38100" y="0"/>
                </a:lnTo>
                <a:lnTo>
                  <a:pt x="38100" y="495300"/>
                </a:lnTo>
                <a:lnTo>
                  <a:pt x="38100" y="495300"/>
                </a:lnTo>
                <a:cubicBezTo>
                  <a:pt x="17072" y="495300"/>
                  <a:pt x="0" y="478228"/>
                  <a:pt x="0" y="457200"/>
                </a:cubicBezTo>
                <a:lnTo>
                  <a:pt x="0" y="38100"/>
                </a:lnTo>
                <a:cubicBezTo>
                  <a:pt x="0" y="17072"/>
                  <a:pt x="17072" y="0"/>
                  <a:pt x="38100" y="0"/>
                </a:cubicBezTo>
                <a:close/>
              </a:path>
            </a:pathLst>
          </a:custGeom>
          <a:solidFill>
            <a:srgbClr val="A684FF"/>
          </a:solidFill>
          <a:ln/>
        </p:spPr>
      </p:sp>
      <p:sp>
        <p:nvSpPr>
          <p:cNvPr id="39" name="Text 36"/>
          <p:cNvSpPr/>
          <p:nvPr/>
        </p:nvSpPr>
        <p:spPr>
          <a:xfrm>
            <a:off x="7602736" y="5324475"/>
            <a:ext cx="4133850" cy="190500"/>
          </a:xfrm>
          <a:prstGeom prst="rect">
            <a:avLst/>
          </a:prstGeom>
          <a:noFill/>
          <a:ln/>
        </p:spPr>
        <p:txBody>
          <a:bodyPr wrap="square" lIns="0" tIns="0" rIns="0" bIns="0" rtlCol="0" anchor="ctr"/>
          <a:lstStyle/>
          <a:p>
            <a:pPr>
              <a:lnSpc>
                <a:spcPct val="120000"/>
              </a:lnSpc>
            </a:pPr>
            <a:r>
              <a:rPr lang="en-US" sz="1050" b="1" dirty="0">
                <a:solidFill>
                  <a:srgbClr val="7008E7"/>
                </a:solidFill>
                <a:latin typeface="MiSans" pitchFamily="34" charset="0"/>
                <a:ea typeface="MiSans" pitchFamily="34" charset="-122"/>
                <a:cs typeface="MiSans" pitchFamily="34" charset="-120"/>
              </a:rPr>
              <a:t>Part 8: Hindi Linguistics</a:t>
            </a:r>
            <a:endParaRPr lang="en-US" sz="1600" dirty="0"/>
          </a:p>
        </p:txBody>
      </p:sp>
      <p:sp>
        <p:nvSpPr>
          <p:cNvPr id="40" name="Text 37"/>
          <p:cNvSpPr/>
          <p:nvPr/>
        </p:nvSpPr>
        <p:spPr>
          <a:xfrm>
            <a:off x="7602736" y="5514975"/>
            <a:ext cx="4124325" cy="152400"/>
          </a:xfrm>
          <a:prstGeom prst="rect">
            <a:avLst/>
          </a:prstGeom>
          <a:noFill/>
          <a:ln/>
        </p:spPr>
        <p:txBody>
          <a:bodyPr wrap="square" lIns="0" tIns="0" rIns="0" bIns="0" rtlCol="0" anchor="ctr"/>
          <a:lstStyle/>
          <a:p>
            <a:pPr>
              <a:lnSpc>
                <a:spcPct val="110000"/>
              </a:lnSpc>
            </a:pPr>
            <a:r>
              <a:rPr lang="en-US" sz="900" dirty="0">
                <a:solidFill>
                  <a:srgbClr val="45556C"/>
                </a:solidFill>
                <a:latin typeface="MiSans" pitchFamily="34" charset="0"/>
                <a:ea typeface="MiSans" pitchFamily="34" charset="-122"/>
                <a:cs typeface="MiSans" pitchFamily="34" charset="-120"/>
              </a:rPr>
              <a:t>SOV order, case marking, scrambling</a:t>
            </a:r>
            <a:endParaRPr lang="en-US" sz="1600" dirty="0"/>
          </a:p>
        </p:txBody>
      </p:sp>
      <p:sp>
        <p:nvSpPr>
          <p:cNvPr id="41" name="Shape 38"/>
          <p:cNvSpPr/>
          <p:nvPr/>
        </p:nvSpPr>
        <p:spPr>
          <a:xfrm>
            <a:off x="7331273" y="6024563"/>
            <a:ext cx="4572000" cy="619125"/>
          </a:xfrm>
          <a:custGeom>
            <a:avLst/>
            <a:gdLst/>
            <a:ahLst/>
            <a:cxnLst/>
            <a:rect l="l" t="t" r="r" b="b"/>
            <a:pathLst>
              <a:path w="4572000" h="619125">
                <a:moveTo>
                  <a:pt x="114303" y="0"/>
                </a:moveTo>
                <a:lnTo>
                  <a:pt x="4457697" y="0"/>
                </a:lnTo>
                <a:cubicBezTo>
                  <a:pt x="4520783" y="0"/>
                  <a:pt x="4572000" y="51217"/>
                  <a:pt x="4572000" y="114303"/>
                </a:cubicBezTo>
                <a:lnTo>
                  <a:pt x="4572000" y="504822"/>
                </a:lnTo>
                <a:cubicBezTo>
                  <a:pt x="4572000" y="567908"/>
                  <a:pt x="4520783" y="619125"/>
                  <a:pt x="4457697" y="619125"/>
                </a:cubicBezTo>
                <a:lnTo>
                  <a:pt x="114303" y="619125"/>
                </a:lnTo>
                <a:cubicBezTo>
                  <a:pt x="51217" y="619125"/>
                  <a:pt x="0" y="567908"/>
                  <a:pt x="0" y="504822"/>
                </a:cubicBezTo>
                <a:lnTo>
                  <a:pt x="0" y="114303"/>
                </a:lnTo>
                <a:cubicBezTo>
                  <a:pt x="0" y="51217"/>
                  <a:pt x="51217" y="0"/>
                  <a:pt x="114303" y="0"/>
                </a:cubicBezTo>
                <a:close/>
              </a:path>
            </a:pathLst>
          </a:custGeom>
          <a:solidFill>
            <a:srgbClr val="EEF2FF"/>
          </a:solidFill>
          <a:ln w="12700">
            <a:solidFill>
              <a:srgbClr val="C6D2FF"/>
            </a:solidFill>
            <a:prstDash val="solid"/>
          </a:ln>
        </p:spPr>
      </p:sp>
      <p:sp>
        <p:nvSpPr>
          <p:cNvPr id="42" name="Shape 39"/>
          <p:cNvSpPr/>
          <p:nvPr/>
        </p:nvSpPr>
        <p:spPr>
          <a:xfrm>
            <a:off x="7486055" y="6181725"/>
            <a:ext cx="100013" cy="133350"/>
          </a:xfrm>
          <a:custGeom>
            <a:avLst/>
            <a:gdLst/>
            <a:ahLst/>
            <a:cxnLst/>
            <a:rect l="l" t="t" r="r" b="b"/>
            <a:pathLst>
              <a:path w="100013" h="133350">
                <a:moveTo>
                  <a:pt x="76286" y="100013"/>
                </a:moveTo>
                <a:cubicBezTo>
                  <a:pt x="78187" y="94204"/>
                  <a:pt x="81989" y="88943"/>
                  <a:pt x="86287" y="84412"/>
                </a:cubicBezTo>
                <a:cubicBezTo>
                  <a:pt x="94804" y="75452"/>
                  <a:pt x="100012" y="63341"/>
                  <a:pt x="100012" y="50006"/>
                </a:cubicBezTo>
                <a:cubicBezTo>
                  <a:pt x="100012" y="22399"/>
                  <a:pt x="77614" y="0"/>
                  <a:pt x="50006" y="0"/>
                </a:cubicBezTo>
                <a:cubicBezTo>
                  <a:pt x="22399" y="0"/>
                  <a:pt x="0" y="22399"/>
                  <a:pt x="0" y="50006"/>
                </a:cubicBezTo>
                <a:cubicBezTo>
                  <a:pt x="0" y="63341"/>
                  <a:pt x="5209" y="75452"/>
                  <a:pt x="13726" y="84412"/>
                </a:cubicBezTo>
                <a:cubicBezTo>
                  <a:pt x="18023" y="88943"/>
                  <a:pt x="21852" y="94204"/>
                  <a:pt x="23727" y="100013"/>
                </a:cubicBezTo>
                <a:lnTo>
                  <a:pt x="76260" y="100013"/>
                </a:lnTo>
                <a:close/>
                <a:moveTo>
                  <a:pt x="75009" y="112514"/>
                </a:moveTo>
                <a:lnTo>
                  <a:pt x="25003" y="112514"/>
                </a:lnTo>
                <a:lnTo>
                  <a:pt x="25003" y="116681"/>
                </a:lnTo>
                <a:cubicBezTo>
                  <a:pt x="25003" y="128193"/>
                  <a:pt x="34327" y="137517"/>
                  <a:pt x="45839" y="137517"/>
                </a:cubicBezTo>
                <a:lnTo>
                  <a:pt x="54173" y="137517"/>
                </a:lnTo>
                <a:cubicBezTo>
                  <a:pt x="65685" y="137517"/>
                  <a:pt x="75009" y="128193"/>
                  <a:pt x="75009" y="116681"/>
                </a:cubicBezTo>
                <a:lnTo>
                  <a:pt x="75009" y="112514"/>
                </a:lnTo>
                <a:close/>
                <a:moveTo>
                  <a:pt x="47923" y="29170"/>
                </a:moveTo>
                <a:cubicBezTo>
                  <a:pt x="37557" y="29170"/>
                  <a:pt x="29170" y="37557"/>
                  <a:pt x="29170" y="47923"/>
                </a:cubicBezTo>
                <a:cubicBezTo>
                  <a:pt x="29170" y="51387"/>
                  <a:pt x="26384" y="54173"/>
                  <a:pt x="22920" y="54173"/>
                </a:cubicBezTo>
                <a:cubicBezTo>
                  <a:pt x="19456" y="54173"/>
                  <a:pt x="16669" y="51387"/>
                  <a:pt x="16669" y="47923"/>
                </a:cubicBezTo>
                <a:cubicBezTo>
                  <a:pt x="16669" y="30655"/>
                  <a:pt x="30655" y="16669"/>
                  <a:pt x="47923" y="16669"/>
                </a:cubicBezTo>
                <a:cubicBezTo>
                  <a:pt x="51387" y="16669"/>
                  <a:pt x="54173" y="19456"/>
                  <a:pt x="54173" y="22920"/>
                </a:cubicBezTo>
                <a:cubicBezTo>
                  <a:pt x="54173" y="26384"/>
                  <a:pt x="51387" y="29170"/>
                  <a:pt x="47923" y="29170"/>
                </a:cubicBezTo>
                <a:close/>
              </a:path>
            </a:pathLst>
          </a:custGeom>
          <a:solidFill>
            <a:srgbClr val="372AAC"/>
          </a:solidFill>
          <a:ln/>
        </p:spPr>
      </p:sp>
      <p:sp>
        <p:nvSpPr>
          <p:cNvPr id="43" name="Text 40"/>
          <p:cNvSpPr/>
          <p:nvPr/>
        </p:nvSpPr>
        <p:spPr>
          <a:xfrm>
            <a:off x="7678936" y="6143625"/>
            <a:ext cx="4171950" cy="381000"/>
          </a:xfrm>
          <a:prstGeom prst="rect">
            <a:avLst/>
          </a:prstGeom>
          <a:noFill/>
          <a:ln/>
        </p:spPr>
        <p:txBody>
          <a:bodyPr wrap="square" lIns="0" tIns="0" rIns="0" bIns="0" rtlCol="0" anchor="ctr"/>
          <a:lstStyle/>
          <a:p>
            <a:pPr>
              <a:lnSpc>
                <a:spcPct val="120000"/>
              </a:lnSpc>
            </a:pPr>
            <a:r>
              <a:rPr lang="en-US" sz="1050" b="1" dirty="0">
                <a:solidFill>
                  <a:srgbClr val="372AAC"/>
                </a:solidFill>
                <a:latin typeface="MiSans" pitchFamily="34" charset="0"/>
                <a:ea typeface="MiSans" pitchFamily="34" charset="-122"/>
                <a:cs typeface="MiSans" pitchFamily="34" charset="-120"/>
              </a:rPr>
              <a:t>This Paper:</a:t>
            </a:r>
            <a:pPr>
              <a:lnSpc>
                <a:spcPct val="120000"/>
              </a:lnSpc>
            </a:pPr>
            <a:r>
              <a:rPr lang="en-US" sz="1050" dirty="0">
                <a:solidFill>
                  <a:srgbClr val="372AAC"/>
                </a:solidFill>
                <a:latin typeface="MiSans" pitchFamily="34" charset="0"/>
                <a:ea typeface="MiSans" pitchFamily="34" charset="-122"/>
                <a:cs typeface="MiSans" pitchFamily="34" charset="-120"/>
              </a:rPr>
              <a:t> Builds on all 8 prerequisite areas to test UID effects on Hindi syntactic choice</a:t>
            </a:r>
            <a:endParaRPr lang="en-US" sz="1600" dirty="0"/>
          </a:p>
        </p:txBody>
      </p:sp>
    </p:spTree>
  </p:cSld>
  <p:clrMapOvr>
    <a:masterClrMapping/>
  </p:clrMapOvr>
  <p:transition>
    <p:fade/>
    <p:spd val="med"/>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4F39F6"/>
          </a:solidFill>
          <a:ln/>
        </p:spPr>
      </p:sp>
      <p:sp>
        <p:nvSpPr>
          <p:cNvPr id="3" name="Shape 1"/>
          <p:cNvSpPr/>
          <p:nvPr/>
        </p:nvSpPr>
        <p:spPr>
          <a:xfrm>
            <a:off x="400050" y="400050"/>
            <a:ext cx="152400" cy="152400"/>
          </a:xfrm>
          <a:custGeom>
            <a:avLst/>
            <a:gdLst/>
            <a:ahLst/>
            <a:cxnLst/>
            <a:rect l="l" t="t" r="r" b="b"/>
            <a:pathLst>
              <a:path w="152400" h="152400">
                <a:moveTo>
                  <a:pt x="35719" y="16669"/>
                </a:moveTo>
                <a:cubicBezTo>
                  <a:pt x="35719" y="7471"/>
                  <a:pt x="43190" y="0"/>
                  <a:pt x="52388" y="0"/>
                </a:cubicBezTo>
                <a:lnTo>
                  <a:pt x="59531" y="0"/>
                </a:lnTo>
                <a:cubicBezTo>
                  <a:pt x="64800" y="0"/>
                  <a:pt x="69056" y="4256"/>
                  <a:pt x="69056" y="9525"/>
                </a:cubicBezTo>
                <a:lnTo>
                  <a:pt x="69056" y="142875"/>
                </a:lnTo>
                <a:cubicBezTo>
                  <a:pt x="69056" y="148144"/>
                  <a:pt x="64800" y="152400"/>
                  <a:pt x="59531" y="152400"/>
                </a:cubicBezTo>
                <a:lnTo>
                  <a:pt x="50006" y="152400"/>
                </a:lnTo>
                <a:cubicBezTo>
                  <a:pt x="41136" y="152400"/>
                  <a:pt x="33665" y="146328"/>
                  <a:pt x="31552" y="138113"/>
                </a:cubicBezTo>
                <a:cubicBezTo>
                  <a:pt x="31343" y="138113"/>
                  <a:pt x="31165" y="138113"/>
                  <a:pt x="30956" y="138113"/>
                </a:cubicBezTo>
                <a:cubicBezTo>
                  <a:pt x="17800" y="138113"/>
                  <a:pt x="7144" y="127456"/>
                  <a:pt x="7144" y="114300"/>
                </a:cubicBezTo>
                <a:cubicBezTo>
                  <a:pt x="7144" y="108942"/>
                  <a:pt x="8930" y="104001"/>
                  <a:pt x="11906" y="100013"/>
                </a:cubicBezTo>
                <a:cubicBezTo>
                  <a:pt x="6132" y="95667"/>
                  <a:pt x="2381" y="88761"/>
                  <a:pt x="2381" y="80962"/>
                </a:cubicBezTo>
                <a:cubicBezTo>
                  <a:pt x="2381" y="71765"/>
                  <a:pt x="7620" y="63758"/>
                  <a:pt x="15240" y="59799"/>
                </a:cubicBezTo>
                <a:cubicBezTo>
                  <a:pt x="13127" y="56227"/>
                  <a:pt x="11906" y="52060"/>
                  <a:pt x="11906" y="47625"/>
                </a:cubicBezTo>
                <a:cubicBezTo>
                  <a:pt x="11906" y="34469"/>
                  <a:pt x="22562" y="23813"/>
                  <a:pt x="35719" y="23813"/>
                </a:cubicBezTo>
                <a:lnTo>
                  <a:pt x="35719" y="16669"/>
                </a:lnTo>
                <a:close/>
                <a:moveTo>
                  <a:pt x="116681" y="16669"/>
                </a:moveTo>
                <a:lnTo>
                  <a:pt x="116681" y="23813"/>
                </a:lnTo>
                <a:cubicBezTo>
                  <a:pt x="129838" y="23813"/>
                  <a:pt x="140494" y="34469"/>
                  <a:pt x="140494" y="47625"/>
                </a:cubicBezTo>
                <a:cubicBezTo>
                  <a:pt x="140494" y="52090"/>
                  <a:pt x="139273" y="56257"/>
                  <a:pt x="137160" y="59799"/>
                </a:cubicBezTo>
                <a:cubicBezTo>
                  <a:pt x="144810" y="63758"/>
                  <a:pt x="150019" y="71735"/>
                  <a:pt x="150019" y="80962"/>
                </a:cubicBezTo>
                <a:cubicBezTo>
                  <a:pt x="150019" y="88761"/>
                  <a:pt x="146268" y="95667"/>
                  <a:pt x="140494" y="100013"/>
                </a:cubicBezTo>
                <a:cubicBezTo>
                  <a:pt x="143470" y="104001"/>
                  <a:pt x="145256" y="108942"/>
                  <a:pt x="145256" y="114300"/>
                </a:cubicBezTo>
                <a:cubicBezTo>
                  <a:pt x="145256" y="127456"/>
                  <a:pt x="134600" y="138113"/>
                  <a:pt x="121444" y="138113"/>
                </a:cubicBezTo>
                <a:cubicBezTo>
                  <a:pt x="121235" y="138113"/>
                  <a:pt x="121057" y="138113"/>
                  <a:pt x="120848" y="138113"/>
                </a:cubicBezTo>
                <a:cubicBezTo>
                  <a:pt x="118735" y="146328"/>
                  <a:pt x="111264" y="152400"/>
                  <a:pt x="102394" y="152400"/>
                </a:cubicBezTo>
                <a:lnTo>
                  <a:pt x="92869" y="152400"/>
                </a:lnTo>
                <a:cubicBezTo>
                  <a:pt x="87600" y="152400"/>
                  <a:pt x="83344" y="148144"/>
                  <a:pt x="83344" y="142875"/>
                </a:cubicBezTo>
                <a:lnTo>
                  <a:pt x="83344" y="9525"/>
                </a:lnTo>
                <a:cubicBezTo>
                  <a:pt x="83344" y="4256"/>
                  <a:pt x="87600" y="0"/>
                  <a:pt x="92869" y="0"/>
                </a:cubicBezTo>
                <a:lnTo>
                  <a:pt x="100013" y="0"/>
                </a:lnTo>
                <a:cubicBezTo>
                  <a:pt x="109210" y="0"/>
                  <a:pt x="116681" y="7471"/>
                  <a:pt x="116681" y="16669"/>
                </a:cubicBezTo>
                <a:close/>
              </a:path>
            </a:pathLst>
          </a:custGeom>
          <a:solidFill>
            <a:srgbClr val="FFFFFF"/>
          </a:solidFill>
          <a:ln/>
        </p:spPr>
      </p:sp>
      <p:sp>
        <p:nvSpPr>
          <p:cNvPr id="4" name="Text 2"/>
          <p:cNvSpPr/>
          <p:nvPr/>
        </p:nvSpPr>
        <p:spPr>
          <a:xfrm>
            <a:off x="781050" y="304800"/>
            <a:ext cx="6686550"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Psycholinguistics of Hindi Sentence Processing</a:t>
            </a:r>
            <a:endParaRPr lang="en-US" sz="1600" dirty="0"/>
          </a:p>
        </p:txBody>
      </p:sp>
      <p:sp>
        <p:nvSpPr>
          <p:cNvPr id="5" name="Shape 3"/>
          <p:cNvSpPr/>
          <p:nvPr/>
        </p:nvSpPr>
        <p:spPr>
          <a:xfrm>
            <a:off x="285750" y="781050"/>
            <a:ext cx="11620500" cy="5334000"/>
          </a:xfrm>
          <a:custGeom>
            <a:avLst/>
            <a:gdLst/>
            <a:ahLst/>
            <a:cxnLst/>
            <a:rect l="l" t="t" r="r" b="b"/>
            <a:pathLst>
              <a:path w="11620500" h="5334000">
                <a:moveTo>
                  <a:pt x="114308" y="0"/>
                </a:moveTo>
                <a:lnTo>
                  <a:pt x="11506192" y="0"/>
                </a:lnTo>
                <a:cubicBezTo>
                  <a:pt x="11569323" y="0"/>
                  <a:pt x="11620500" y="51177"/>
                  <a:pt x="11620500" y="114308"/>
                </a:cubicBezTo>
                <a:lnTo>
                  <a:pt x="11620500" y="5219692"/>
                </a:lnTo>
                <a:cubicBezTo>
                  <a:pt x="11620500" y="5282823"/>
                  <a:pt x="11569323" y="5334000"/>
                  <a:pt x="11506192" y="5334000"/>
                </a:cubicBezTo>
                <a:lnTo>
                  <a:pt x="114308" y="5334000"/>
                </a:lnTo>
                <a:cubicBezTo>
                  <a:pt x="51177" y="5334000"/>
                  <a:pt x="0" y="5282823"/>
                  <a:pt x="0" y="5219692"/>
                </a:cubicBezTo>
                <a:lnTo>
                  <a:pt x="0" y="114308"/>
                </a:lnTo>
                <a:cubicBezTo>
                  <a:pt x="0" y="51177"/>
                  <a:pt x="51177" y="0"/>
                  <a:pt x="114308" y="0"/>
                </a:cubicBezTo>
                <a:close/>
              </a:path>
            </a:pathLst>
          </a:custGeom>
          <a:solidFill>
            <a:srgbClr val="FFFFFF"/>
          </a:solidFill>
          <a:ln/>
          <a:effectLst>
            <a:outerShdw sx="100000" sy="100000" kx="0" ky="0" algn="bl" rotWithShape="0" blurRad="142875" dist="95250" dir="5400000">
              <a:srgbClr val="000000">
                <a:alpha val="10196"/>
              </a:srgbClr>
            </a:outerShdw>
          </a:effectLst>
        </p:spPr>
      </p:sp>
      <p:pic>
        <p:nvPicPr>
          <p:cNvPr id="6" name="Image 0" descr="https://kimi-img.moonshot.cn/pub/slides/okc/dhs3hmxnncacy/decoding_speed_of_thought.png">    </p:cNvPr>
          <p:cNvPicPr>
            <a:picLocks noChangeAspect="1"/>
          </p:cNvPicPr>
          <p:nvPr/>
        </p:nvPicPr>
        <p:blipFill>
          <a:blip r:embed="rId1"/>
          <a:srcRect l="0" r="0" t="8880" b="8880"/>
          <a:stretch/>
        </p:blipFill>
        <p:spPr>
          <a:xfrm>
            <a:off x="285750" y="781050"/>
            <a:ext cx="11620500" cy="5334000"/>
          </a:xfrm>
          <a:prstGeom prst="roundRect">
            <a:avLst>
              <a:gd name="adj" fmla="val 2143"/>
            </a:avLst>
          </a:prstGeom>
        </p:spPr>
      </p:pic>
    </p:spTree>
  </p:cSld>
  <p:clrMapOvr>
    <a:masterClrMapping/>
  </p:clrMapOvr>
  <p:transition>
    <p:fade/>
    <p:spd val="med"/>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285750" y="285750"/>
            <a:ext cx="381000" cy="381000"/>
          </a:xfrm>
          <a:custGeom>
            <a:avLst/>
            <a:gdLst/>
            <a:ahLst/>
            <a:cxnLst/>
            <a:rect l="l" t="t" r="r" b="b"/>
            <a:pathLst>
              <a:path w="381000" h="381000">
                <a:moveTo>
                  <a:pt x="76200" y="0"/>
                </a:moveTo>
                <a:lnTo>
                  <a:pt x="304800" y="0"/>
                </a:lnTo>
                <a:cubicBezTo>
                  <a:pt x="346856" y="0"/>
                  <a:pt x="381000" y="34144"/>
                  <a:pt x="381000" y="76200"/>
                </a:cubicBezTo>
                <a:lnTo>
                  <a:pt x="381000" y="304800"/>
                </a:lnTo>
                <a:cubicBezTo>
                  <a:pt x="381000" y="346856"/>
                  <a:pt x="346856" y="381000"/>
                  <a:pt x="304800" y="381000"/>
                </a:cubicBezTo>
                <a:lnTo>
                  <a:pt x="76200" y="381000"/>
                </a:lnTo>
                <a:cubicBezTo>
                  <a:pt x="34144" y="381000"/>
                  <a:pt x="0" y="346856"/>
                  <a:pt x="0" y="304800"/>
                </a:cubicBezTo>
                <a:lnTo>
                  <a:pt x="0" y="76200"/>
                </a:lnTo>
                <a:cubicBezTo>
                  <a:pt x="0" y="34144"/>
                  <a:pt x="34144" y="0"/>
                  <a:pt x="76200" y="0"/>
                </a:cubicBezTo>
                <a:close/>
              </a:path>
            </a:pathLst>
          </a:custGeom>
          <a:solidFill>
            <a:srgbClr val="009966"/>
          </a:solidFill>
          <a:ln/>
        </p:spPr>
      </p:sp>
      <p:sp>
        <p:nvSpPr>
          <p:cNvPr id="3" name="Shape 1"/>
          <p:cNvSpPr/>
          <p:nvPr/>
        </p:nvSpPr>
        <p:spPr>
          <a:xfrm>
            <a:off x="400050" y="400050"/>
            <a:ext cx="152400" cy="152400"/>
          </a:xfrm>
          <a:custGeom>
            <a:avLst/>
            <a:gdLst/>
            <a:ahLst/>
            <a:cxnLst/>
            <a:rect l="l" t="t" r="r" b="b"/>
            <a:pathLst>
              <a:path w="152400" h="152400">
                <a:moveTo>
                  <a:pt x="9525" y="9525"/>
                </a:moveTo>
                <a:cubicBezTo>
                  <a:pt x="14794" y="9525"/>
                  <a:pt x="19050" y="13781"/>
                  <a:pt x="19050" y="19050"/>
                </a:cubicBezTo>
                <a:lnTo>
                  <a:pt x="19050" y="119062"/>
                </a:lnTo>
                <a:cubicBezTo>
                  <a:pt x="19050" y="121682"/>
                  <a:pt x="21193" y="123825"/>
                  <a:pt x="23813" y="123825"/>
                </a:cubicBezTo>
                <a:lnTo>
                  <a:pt x="142875" y="123825"/>
                </a:lnTo>
                <a:cubicBezTo>
                  <a:pt x="148144" y="123825"/>
                  <a:pt x="152400" y="128081"/>
                  <a:pt x="152400" y="133350"/>
                </a:cubicBezTo>
                <a:cubicBezTo>
                  <a:pt x="152400" y="138619"/>
                  <a:pt x="148144" y="142875"/>
                  <a:pt x="142875" y="142875"/>
                </a:cubicBezTo>
                <a:lnTo>
                  <a:pt x="23813" y="142875"/>
                </a:lnTo>
                <a:cubicBezTo>
                  <a:pt x="10656" y="142875"/>
                  <a:pt x="0" y="132219"/>
                  <a:pt x="0" y="119062"/>
                </a:cubicBezTo>
                <a:lnTo>
                  <a:pt x="0" y="19050"/>
                </a:lnTo>
                <a:cubicBezTo>
                  <a:pt x="0" y="13781"/>
                  <a:pt x="4256" y="9525"/>
                  <a:pt x="9525" y="9525"/>
                </a:cubicBezTo>
                <a:close/>
                <a:moveTo>
                  <a:pt x="38100" y="28575"/>
                </a:moveTo>
                <a:cubicBezTo>
                  <a:pt x="38100" y="23306"/>
                  <a:pt x="42356" y="19050"/>
                  <a:pt x="47625" y="19050"/>
                </a:cubicBezTo>
                <a:lnTo>
                  <a:pt x="104775" y="19050"/>
                </a:lnTo>
                <a:cubicBezTo>
                  <a:pt x="110044" y="19050"/>
                  <a:pt x="114300" y="23306"/>
                  <a:pt x="114300" y="28575"/>
                </a:cubicBezTo>
                <a:cubicBezTo>
                  <a:pt x="114300" y="33844"/>
                  <a:pt x="110044" y="38100"/>
                  <a:pt x="104775" y="38100"/>
                </a:cubicBezTo>
                <a:lnTo>
                  <a:pt x="47625" y="38100"/>
                </a:lnTo>
                <a:cubicBezTo>
                  <a:pt x="42356" y="38100"/>
                  <a:pt x="38100" y="33844"/>
                  <a:pt x="38100" y="28575"/>
                </a:cubicBezTo>
                <a:close/>
                <a:moveTo>
                  <a:pt x="47625" y="52388"/>
                </a:moveTo>
                <a:lnTo>
                  <a:pt x="85725" y="52388"/>
                </a:lnTo>
                <a:cubicBezTo>
                  <a:pt x="90994" y="52388"/>
                  <a:pt x="95250" y="56644"/>
                  <a:pt x="95250" y="61912"/>
                </a:cubicBezTo>
                <a:cubicBezTo>
                  <a:pt x="95250" y="67181"/>
                  <a:pt x="90994" y="71438"/>
                  <a:pt x="85725" y="71438"/>
                </a:cubicBezTo>
                <a:lnTo>
                  <a:pt x="47625" y="71438"/>
                </a:lnTo>
                <a:cubicBezTo>
                  <a:pt x="42356" y="71438"/>
                  <a:pt x="38100" y="67181"/>
                  <a:pt x="38100" y="61912"/>
                </a:cubicBezTo>
                <a:cubicBezTo>
                  <a:pt x="38100" y="56644"/>
                  <a:pt x="42356" y="52388"/>
                  <a:pt x="47625" y="52388"/>
                </a:cubicBezTo>
                <a:close/>
                <a:moveTo>
                  <a:pt x="47625" y="85725"/>
                </a:moveTo>
                <a:lnTo>
                  <a:pt x="123825" y="85725"/>
                </a:lnTo>
                <a:cubicBezTo>
                  <a:pt x="129094" y="85725"/>
                  <a:pt x="133350" y="89981"/>
                  <a:pt x="133350" y="95250"/>
                </a:cubicBezTo>
                <a:cubicBezTo>
                  <a:pt x="133350" y="100519"/>
                  <a:pt x="129094" y="104775"/>
                  <a:pt x="123825" y="104775"/>
                </a:cubicBezTo>
                <a:lnTo>
                  <a:pt x="47625" y="104775"/>
                </a:lnTo>
                <a:cubicBezTo>
                  <a:pt x="42356" y="104775"/>
                  <a:pt x="38100" y="100519"/>
                  <a:pt x="38100" y="95250"/>
                </a:cubicBezTo>
                <a:cubicBezTo>
                  <a:pt x="38100" y="89981"/>
                  <a:pt x="42356" y="85725"/>
                  <a:pt x="47625" y="85725"/>
                </a:cubicBezTo>
                <a:close/>
              </a:path>
            </a:pathLst>
          </a:custGeom>
          <a:solidFill>
            <a:srgbClr val="FFFFFF"/>
          </a:solidFill>
          <a:ln/>
        </p:spPr>
      </p:sp>
      <p:sp>
        <p:nvSpPr>
          <p:cNvPr id="4" name="Text 2"/>
          <p:cNvSpPr/>
          <p:nvPr/>
        </p:nvSpPr>
        <p:spPr>
          <a:xfrm>
            <a:off x="781050" y="304800"/>
            <a:ext cx="7972425" cy="342900"/>
          </a:xfrm>
          <a:prstGeom prst="rect">
            <a:avLst/>
          </a:prstGeom>
          <a:noFill/>
          <a:ln/>
        </p:spPr>
        <p:txBody>
          <a:bodyPr wrap="square" lIns="0" tIns="0" rIns="0" bIns="0" rtlCol="0" anchor="ctr"/>
          <a:lstStyle/>
          <a:p>
            <a:pPr>
              <a:lnSpc>
                <a:spcPct val="100000"/>
              </a:lnSpc>
            </a:pPr>
            <a:r>
              <a:rPr lang="en-US" sz="2250" b="1" dirty="0">
                <a:solidFill>
                  <a:srgbClr val="1D293D"/>
                </a:solidFill>
                <a:latin typeface="Noto Sans SC" pitchFamily="34" charset="0"/>
                <a:ea typeface="Noto Sans SC" pitchFamily="34" charset="-122"/>
                <a:cs typeface="Noto Sans SC" pitchFamily="34" charset="-120"/>
              </a:rPr>
              <a:t>Replication Results: Classification &amp; Correlation Analysis</a:t>
            </a:r>
            <a:endParaRPr lang="en-US" sz="1600" dirty="0"/>
          </a:p>
        </p:txBody>
      </p:sp>
      <p:sp>
        <p:nvSpPr>
          <p:cNvPr id="5" name="Shape 3"/>
          <p:cNvSpPr/>
          <p:nvPr/>
        </p:nvSpPr>
        <p:spPr>
          <a:xfrm>
            <a:off x="285750" y="781050"/>
            <a:ext cx="5753100" cy="3276600"/>
          </a:xfrm>
          <a:custGeom>
            <a:avLst/>
            <a:gdLst/>
            <a:ahLst/>
            <a:cxnLst/>
            <a:rect l="l" t="t" r="r" b="b"/>
            <a:pathLst>
              <a:path w="5753100" h="3276600">
                <a:moveTo>
                  <a:pt x="114288" y="0"/>
                </a:moveTo>
                <a:lnTo>
                  <a:pt x="5638812" y="0"/>
                </a:lnTo>
                <a:cubicBezTo>
                  <a:pt x="5701932" y="0"/>
                  <a:pt x="5753100" y="51168"/>
                  <a:pt x="5753100" y="114288"/>
                </a:cubicBezTo>
                <a:lnTo>
                  <a:pt x="5753100" y="3162312"/>
                </a:lnTo>
                <a:cubicBezTo>
                  <a:pt x="5753100" y="3225432"/>
                  <a:pt x="5701932" y="3276600"/>
                  <a:pt x="5638812" y="3276600"/>
                </a:cubicBezTo>
                <a:lnTo>
                  <a:pt x="114288" y="3276600"/>
                </a:lnTo>
                <a:cubicBezTo>
                  <a:pt x="51168" y="3276600"/>
                  <a:pt x="0" y="3225432"/>
                  <a:pt x="0" y="3162312"/>
                </a:cubicBezTo>
                <a:lnTo>
                  <a:pt x="0" y="114288"/>
                </a:lnTo>
                <a:cubicBezTo>
                  <a:pt x="0" y="51211"/>
                  <a:pt x="51211" y="0"/>
                  <a:pt x="114288" y="0"/>
                </a:cubicBezTo>
                <a:close/>
              </a:path>
            </a:pathLst>
          </a:custGeom>
          <a:solidFill>
            <a:srgbClr val="FFFFFF"/>
          </a:solidFill>
          <a:ln/>
          <a:effectLst>
            <a:outerShdw sx="100000" sy="100000" kx="0" ky="0" algn="bl" rotWithShape="0" blurRad="142875" dist="95250" dir="5400000">
              <a:srgbClr val="000000">
                <a:alpha val="10196"/>
              </a:srgbClr>
            </a:outerShdw>
          </a:effectLst>
        </p:spPr>
      </p:sp>
      <p:sp>
        <p:nvSpPr>
          <p:cNvPr id="6" name="Text 4"/>
          <p:cNvSpPr/>
          <p:nvPr/>
        </p:nvSpPr>
        <p:spPr>
          <a:xfrm>
            <a:off x="438150" y="933450"/>
            <a:ext cx="5524500"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Table 1: Classification Accuracy (Our Results vs Paper)</a:t>
            </a:r>
            <a:endParaRPr lang="en-US" sz="1600" dirty="0"/>
          </a:p>
        </p:txBody>
      </p:sp>
      <p:pic>
        <p:nvPicPr>
          <p:cNvPr id="7" name="Image 0" descr="https://kimi-img.moonshot.cn/pub/slides/26-02-26-15:04:32-d6fv106947oe1bqnsm0g.png">    </p:cNvPr>
          <p:cNvPicPr>
            <a:picLocks noChangeAspect="1"/>
          </p:cNvPicPr>
          <p:nvPr/>
        </p:nvPicPr>
        <p:blipFill>
          <a:blip r:embed="rId1"/>
          <a:srcRect l="0" r="0" t="0" b="0"/>
          <a:stretch/>
        </p:blipFill>
        <p:spPr>
          <a:xfrm>
            <a:off x="438150" y="1238250"/>
            <a:ext cx="5448300" cy="2667000"/>
          </a:xfrm>
          <a:prstGeom prst="roundRect">
            <a:avLst>
              <a:gd name="adj" fmla="val 0"/>
            </a:avLst>
          </a:prstGeom>
        </p:spPr>
      </p:pic>
      <p:sp>
        <p:nvSpPr>
          <p:cNvPr id="8" name="Shape 5"/>
          <p:cNvSpPr/>
          <p:nvPr/>
        </p:nvSpPr>
        <p:spPr>
          <a:xfrm>
            <a:off x="290513" y="4176712"/>
            <a:ext cx="5743575" cy="1609725"/>
          </a:xfrm>
          <a:custGeom>
            <a:avLst/>
            <a:gdLst/>
            <a:ahLst/>
            <a:cxnLst/>
            <a:rect l="l" t="t" r="r" b="b"/>
            <a:pathLst>
              <a:path w="5743575" h="1609725">
                <a:moveTo>
                  <a:pt x="114307" y="0"/>
                </a:moveTo>
                <a:lnTo>
                  <a:pt x="5629268" y="0"/>
                </a:lnTo>
                <a:cubicBezTo>
                  <a:pt x="5692356" y="0"/>
                  <a:pt x="5743575" y="51219"/>
                  <a:pt x="5743575" y="114307"/>
                </a:cubicBezTo>
                <a:lnTo>
                  <a:pt x="5743575" y="1495418"/>
                </a:lnTo>
                <a:cubicBezTo>
                  <a:pt x="5743575" y="1558506"/>
                  <a:pt x="5692356" y="1609725"/>
                  <a:pt x="5629268" y="1609725"/>
                </a:cubicBezTo>
                <a:lnTo>
                  <a:pt x="114307" y="1609725"/>
                </a:lnTo>
                <a:cubicBezTo>
                  <a:pt x="51219" y="1609725"/>
                  <a:pt x="0" y="1558506"/>
                  <a:pt x="0" y="1495418"/>
                </a:cubicBezTo>
                <a:lnTo>
                  <a:pt x="0" y="114307"/>
                </a:lnTo>
                <a:cubicBezTo>
                  <a:pt x="0" y="51219"/>
                  <a:pt x="51219" y="0"/>
                  <a:pt x="114307" y="0"/>
                </a:cubicBezTo>
                <a:close/>
              </a:path>
            </a:pathLst>
          </a:custGeom>
          <a:solidFill>
            <a:srgbClr val="F8FAFC"/>
          </a:solidFill>
          <a:ln w="12700">
            <a:solidFill>
              <a:srgbClr val="E2E8F0"/>
            </a:solidFill>
            <a:prstDash val="solid"/>
          </a:ln>
        </p:spPr>
      </p:sp>
      <p:sp>
        <p:nvSpPr>
          <p:cNvPr id="9" name="Text 6"/>
          <p:cNvSpPr/>
          <p:nvPr/>
        </p:nvSpPr>
        <p:spPr>
          <a:xfrm>
            <a:off x="447675" y="4333875"/>
            <a:ext cx="5505450"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Key Findings - Classification</a:t>
            </a:r>
            <a:endParaRPr lang="en-US" sz="1600" dirty="0"/>
          </a:p>
        </p:txBody>
      </p:sp>
      <p:sp>
        <p:nvSpPr>
          <p:cNvPr id="10" name="Text 7"/>
          <p:cNvSpPr/>
          <p:nvPr/>
        </p:nvSpPr>
        <p:spPr>
          <a:xfrm>
            <a:off x="447675" y="4638675"/>
            <a:ext cx="180975" cy="190500"/>
          </a:xfrm>
          <a:prstGeom prst="rect">
            <a:avLst/>
          </a:prstGeom>
          <a:noFill/>
          <a:ln/>
        </p:spPr>
        <p:txBody>
          <a:bodyPr wrap="square" lIns="0" tIns="0" rIns="0" bIns="0" rtlCol="0" anchor="ctr"/>
          <a:lstStyle/>
          <a:p>
            <a:pPr>
              <a:lnSpc>
                <a:spcPct val="120000"/>
              </a:lnSpc>
            </a:pPr>
            <a:r>
              <a:rPr lang="en-US" sz="1050" b="1" dirty="0">
                <a:solidFill>
                  <a:srgbClr val="009966"/>
                </a:solidFill>
                <a:latin typeface="MiSans" pitchFamily="34" charset="0"/>
                <a:ea typeface="MiSans" pitchFamily="34" charset="-122"/>
                <a:cs typeface="MiSans" pitchFamily="34" charset="-120"/>
              </a:rPr>
              <a:t>1.</a:t>
            </a:r>
            <a:endParaRPr lang="en-US" sz="1600" dirty="0"/>
          </a:p>
        </p:txBody>
      </p:sp>
      <p:sp>
        <p:nvSpPr>
          <p:cNvPr id="11" name="Text 8"/>
          <p:cNvSpPr/>
          <p:nvPr/>
        </p:nvSpPr>
        <p:spPr>
          <a:xfrm>
            <a:off x="635198" y="4638675"/>
            <a:ext cx="3867150" cy="190500"/>
          </a:xfrm>
          <a:prstGeom prst="rect">
            <a:avLst/>
          </a:prstGeom>
          <a:noFill/>
          <a:ln/>
        </p:spPr>
        <p:txBody>
          <a:bodyPr wrap="square" lIns="0" tIns="0" rIns="0" bIns="0" rtlCol="0" anchor="ctr"/>
          <a:lstStyle/>
          <a:p>
            <a:pPr>
              <a:lnSpc>
                <a:spcPct val="120000"/>
              </a:lnSpc>
            </a:pPr>
            <a:r>
              <a:rPr lang="en-US" sz="1050" b="1" dirty="0">
                <a:solidFill>
                  <a:srgbClr val="1E293B"/>
                </a:solidFill>
                <a:latin typeface="MiSans" pitchFamily="34" charset="0"/>
                <a:ea typeface="MiSans" pitchFamily="34" charset="-122"/>
                <a:cs typeface="MiSans" pitchFamily="34" charset="-120"/>
              </a:rPr>
              <a:t>Lexical surprisal dominates:</a:t>
            </a:r>
            <a:pPr>
              <a:lnSpc>
                <a:spcPct val="120000"/>
              </a:lnSpc>
            </a:pPr>
            <a:r>
              <a:rPr lang="en-US" sz="1050" dirty="0">
                <a:solidFill>
                  <a:srgbClr val="1E293B"/>
                </a:solidFill>
                <a:latin typeface="MiSans" pitchFamily="34" charset="0"/>
                <a:ea typeface="MiSans" pitchFamily="34" charset="-122"/>
                <a:cs typeface="MiSans" pitchFamily="34" charset="-120"/>
              </a:rPr>
              <a:t> 95.94% (ours) vs 89.96% (paper)</a:t>
            </a:r>
            <a:endParaRPr lang="en-US" sz="1600" dirty="0"/>
          </a:p>
        </p:txBody>
      </p:sp>
      <p:sp>
        <p:nvSpPr>
          <p:cNvPr id="12" name="Text 9"/>
          <p:cNvSpPr/>
          <p:nvPr/>
        </p:nvSpPr>
        <p:spPr>
          <a:xfrm>
            <a:off x="447675" y="4905375"/>
            <a:ext cx="180975" cy="190500"/>
          </a:xfrm>
          <a:prstGeom prst="rect">
            <a:avLst/>
          </a:prstGeom>
          <a:noFill/>
          <a:ln/>
        </p:spPr>
        <p:txBody>
          <a:bodyPr wrap="square" lIns="0" tIns="0" rIns="0" bIns="0" rtlCol="0" anchor="ctr"/>
          <a:lstStyle/>
          <a:p>
            <a:pPr>
              <a:lnSpc>
                <a:spcPct val="120000"/>
              </a:lnSpc>
            </a:pPr>
            <a:r>
              <a:rPr lang="en-US" sz="1050" b="1" dirty="0">
                <a:solidFill>
                  <a:srgbClr val="009966"/>
                </a:solidFill>
                <a:latin typeface="MiSans" pitchFamily="34" charset="0"/>
                <a:ea typeface="MiSans" pitchFamily="34" charset="-122"/>
                <a:cs typeface="MiSans" pitchFamily="34" charset="-120"/>
              </a:rPr>
              <a:t>2.</a:t>
            </a:r>
            <a:endParaRPr lang="en-US" sz="1600" dirty="0"/>
          </a:p>
        </p:txBody>
      </p:sp>
      <p:sp>
        <p:nvSpPr>
          <p:cNvPr id="13" name="Text 10"/>
          <p:cNvSpPr/>
          <p:nvPr/>
        </p:nvSpPr>
        <p:spPr>
          <a:xfrm>
            <a:off x="635198" y="4905375"/>
            <a:ext cx="2752725" cy="190500"/>
          </a:xfrm>
          <a:prstGeom prst="rect">
            <a:avLst/>
          </a:prstGeom>
          <a:noFill/>
          <a:ln/>
        </p:spPr>
        <p:txBody>
          <a:bodyPr wrap="square" lIns="0" tIns="0" rIns="0" bIns="0" rtlCol="0" anchor="ctr"/>
          <a:lstStyle/>
          <a:p>
            <a:pPr>
              <a:lnSpc>
                <a:spcPct val="120000"/>
              </a:lnSpc>
            </a:pPr>
            <a:r>
              <a:rPr lang="en-US" sz="1050" b="1" dirty="0">
                <a:solidFill>
                  <a:srgbClr val="1E293B"/>
                </a:solidFill>
                <a:latin typeface="MiSans" pitchFamily="34" charset="0"/>
                <a:ea typeface="MiSans" pitchFamily="34" charset="-122"/>
                <a:cs typeface="MiSans" pitchFamily="34" charset="-120"/>
              </a:rPr>
              <a:t>UID alone:</a:t>
            </a:r>
            <a:pPr>
              <a:lnSpc>
                <a:spcPct val="120000"/>
              </a:lnSpc>
            </a:pPr>
            <a:r>
              <a:rPr lang="en-US" sz="1050" dirty="0">
                <a:solidFill>
                  <a:srgbClr val="1E293B"/>
                </a:solidFill>
                <a:latin typeface="MiSans" pitchFamily="34" charset="0"/>
                <a:ea typeface="MiSans" pitchFamily="34" charset="-122"/>
                <a:cs typeface="MiSans" pitchFamily="34" charset="-120"/>
              </a:rPr>
              <a:t> 78-86% - moderate but not strong</a:t>
            </a:r>
            <a:endParaRPr lang="en-US" sz="1600" dirty="0"/>
          </a:p>
        </p:txBody>
      </p:sp>
      <p:sp>
        <p:nvSpPr>
          <p:cNvPr id="14" name="Text 11"/>
          <p:cNvSpPr/>
          <p:nvPr/>
        </p:nvSpPr>
        <p:spPr>
          <a:xfrm>
            <a:off x="447675" y="5172075"/>
            <a:ext cx="180975" cy="190500"/>
          </a:xfrm>
          <a:prstGeom prst="rect">
            <a:avLst/>
          </a:prstGeom>
          <a:noFill/>
          <a:ln/>
        </p:spPr>
        <p:txBody>
          <a:bodyPr wrap="square" lIns="0" tIns="0" rIns="0" bIns="0" rtlCol="0" anchor="ctr"/>
          <a:lstStyle/>
          <a:p>
            <a:pPr>
              <a:lnSpc>
                <a:spcPct val="120000"/>
              </a:lnSpc>
            </a:pPr>
            <a:r>
              <a:rPr lang="en-US" sz="1050" b="1" dirty="0">
                <a:solidFill>
                  <a:srgbClr val="009966"/>
                </a:solidFill>
                <a:latin typeface="MiSans" pitchFamily="34" charset="0"/>
                <a:ea typeface="MiSans" pitchFamily="34" charset="-122"/>
                <a:cs typeface="MiSans" pitchFamily="34" charset="-120"/>
              </a:rPr>
              <a:t>3.</a:t>
            </a:r>
            <a:endParaRPr lang="en-US" sz="1600" dirty="0"/>
          </a:p>
        </p:txBody>
      </p:sp>
      <p:sp>
        <p:nvSpPr>
          <p:cNvPr id="15" name="Text 12"/>
          <p:cNvSpPr/>
          <p:nvPr/>
        </p:nvSpPr>
        <p:spPr>
          <a:xfrm>
            <a:off x="635198" y="5172075"/>
            <a:ext cx="3943350" cy="190500"/>
          </a:xfrm>
          <a:prstGeom prst="rect">
            <a:avLst/>
          </a:prstGeom>
          <a:noFill/>
          <a:ln/>
        </p:spPr>
        <p:txBody>
          <a:bodyPr wrap="square" lIns="0" tIns="0" rIns="0" bIns="0" rtlCol="0" anchor="ctr"/>
          <a:lstStyle/>
          <a:p>
            <a:pPr>
              <a:lnSpc>
                <a:spcPct val="120000"/>
              </a:lnSpc>
            </a:pPr>
            <a:r>
              <a:rPr lang="en-US" sz="1050" b="1" dirty="0">
                <a:solidFill>
                  <a:srgbClr val="1E293B"/>
                </a:solidFill>
                <a:latin typeface="MiSans" pitchFamily="34" charset="0"/>
                <a:ea typeface="MiSans" pitchFamily="34" charset="-122"/>
                <a:cs typeface="MiSans" pitchFamily="34" charset="-120"/>
              </a:rPr>
              <a:t>UID + surprisal:</a:t>
            </a:r>
            <a:pPr>
              <a:lnSpc>
                <a:spcPct val="120000"/>
              </a:lnSpc>
            </a:pPr>
            <a:r>
              <a:rPr lang="en-US" sz="1050" dirty="0">
                <a:solidFill>
                  <a:srgbClr val="1E293B"/>
                </a:solidFill>
                <a:latin typeface="MiSans" pitchFamily="34" charset="0"/>
                <a:ea typeface="MiSans" pitchFamily="34" charset="-122"/>
                <a:cs typeface="MiSans" pitchFamily="34" charset="-120"/>
              </a:rPr>
              <a:t> No significant improvement (96.79% vs 95.94%)</a:t>
            </a:r>
            <a:endParaRPr lang="en-US" sz="1600" dirty="0"/>
          </a:p>
        </p:txBody>
      </p:sp>
      <p:sp>
        <p:nvSpPr>
          <p:cNvPr id="16" name="Text 13"/>
          <p:cNvSpPr/>
          <p:nvPr/>
        </p:nvSpPr>
        <p:spPr>
          <a:xfrm>
            <a:off x="447675" y="5438775"/>
            <a:ext cx="180975" cy="190500"/>
          </a:xfrm>
          <a:prstGeom prst="rect">
            <a:avLst/>
          </a:prstGeom>
          <a:noFill/>
          <a:ln/>
        </p:spPr>
        <p:txBody>
          <a:bodyPr wrap="square" lIns="0" tIns="0" rIns="0" bIns="0" rtlCol="0" anchor="ctr"/>
          <a:lstStyle/>
          <a:p>
            <a:pPr>
              <a:lnSpc>
                <a:spcPct val="120000"/>
              </a:lnSpc>
            </a:pPr>
            <a:r>
              <a:rPr lang="en-US" sz="1050" b="1" dirty="0">
                <a:solidFill>
                  <a:srgbClr val="EC003F"/>
                </a:solidFill>
                <a:latin typeface="MiSans" pitchFamily="34" charset="0"/>
                <a:ea typeface="MiSans" pitchFamily="34" charset="-122"/>
                <a:cs typeface="MiSans" pitchFamily="34" charset="-120"/>
              </a:rPr>
              <a:t>4.</a:t>
            </a:r>
            <a:endParaRPr lang="en-US" sz="1600" dirty="0"/>
          </a:p>
        </p:txBody>
      </p:sp>
      <p:sp>
        <p:nvSpPr>
          <p:cNvPr id="17" name="Text 14"/>
          <p:cNvSpPr/>
          <p:nvPr/>
        </p:nvSpPr>
        <p:spPr>
          <a:xfrm>
            <a:off x="635198" y="5438775"/>
            <a:ext cx="4086225" cy="190500"/>
          </a:xfrm>
          <a:prstGeom prst="rect">
            <a:avLst/>
          </a:prstGeom>
          <a:noFill/>
          <a:ln/>
        </p:spPr>
        <p:txBody>
          <a:bodyPr wrap="square" lIns="0" tIns="0" rIns="0" bIns="0" rtlCol="0" anchor="ctr"/>
          <a:lstStyle/>
          <a:p>
            <a:pPr>
              <a:lnSpc>
                <a:spcPct val="120000"/>
              </a:lnSpc>
            </a:pPr>
            <a:r>
              <a:rPr lang="en-US" sz="1050" b="1" dirty="0">
                <a:solidFill>
                  <a:srgbClr val="1E293B"/>
                </a:solidFill>
                <a:latin typeface="MiSans" pitchFamily="34" charset="0"/>
                <a:ea typeface="MiSans" pitchFamily="34" charset="-122"/>
                <a:cs typeface="MiSans" pitchFamily="34" charset="-120"/>
              </a:rPr>
              <a:t>Conclusion:</a:t>
            </a:r>
            <a:pPr>
              <a:lnSpc>
                <a:spcPct val="120000"/>
              </a:lnSpc>
            </a:pPr>
            <a:r>
              <a:rPr lang="en-US" sz="1050" dirty="0">
                <a:solidFill>
                  <a:srgbClr val="1E293B"/>
                </a:solidFill>
                <a:latin typeface="MiSans" pitchFamily="34" charset="0"/>
                <a:ea typeface="MiSans" pitchFamily="34" charset="-122"/>
                <a:cs typeface="MiSans" pitchFamily="34" charset="-120"/>
              </a:rPr>
              <a:t> UID measures don't add value beyond lexical surprisal</a:t>
            </a:r>
            <a:endParaRPr lang="en-US" sz="1600" dirty="0"/>
          </a:p>
        </p:txBody>
      </p:sp>
      <p:sp>
        <p:nvSpPr>
          <p:cNvPr id="18" name="Shape 15"/>
          <p:cNvSpPr/>
          <p:nvPr/>
        </p:nvSpPr>
        <p:spPr>
          <a:xfrm>
            <a:off x="6153150" y="781050"/>
            <a:ext cx="5753100" cy="3276600"/>
          </a:xfrm>
          <a:custGeom>
            <a:avLst/>
            <a:gdLst/>
            <a:ahLst/>
            <a:cxnLst/>
            <a:rect l="l" t="t" r="r" b="b"/>
            <a:pathLst>
              <a:path w="5753100" h="3276600">
                <a:moveTo>
                  <a:pt x="114288" y="0"/>
                </a:moveTo>
                <a:lnTo>
                  <a:pt x="5638812" y="0"/>
                </a:lnTo>
                <a:cubicBezTo>
                  <a:pt x="5701932" y="0"/>
                  <a:pt x="5753100" y="51168"/>
                  <a:pt x="5753100" y="114288"/>
                </a:cubicBezTo>
                <a:lnTo>
                  <a:pt x="5753100" y="3162312"/>
                </a:lnTo>
                <a:cubicBezTo>
                  <a:pt x="5753100" y="3225432"/>
                  <a:pt x="5701932" y="3276600"/>
                  <a:pt x="5638812" y="3276600"/>
                </a:cubicBezTo>
                <a:lnTo>
                  <a:pt x="114288" y="3276600"/>
                </a:lnTo>
                <a:cubicBezTo>
                  <a:pt x="51168" y="3276600"/>
                  <a:pt x="0" y="3225432"/>
                  <a:pt x="0" y="3162312"/>
                </a:cubicBezTo>
                <a:lnTo>
                  <a:pt x="0" y="114288"/>
                </a:lnTo>
                <a:cubicBezTo>
                  <a:pt x="0" y="51211"/>
                  <a:pt x="51211" y="0"/>
                  <a:pt x="114288" y="0"/>
                </a:cubicBezTo>
                <a:close/>
              </a:path>
            </a:pathLst>
          </a:custGeom>
          <a:solidFill>
            <a:srgbClr val="FFFFFF"/>
          </a:solidFill>
          <a:ln/>
          <a:effectLst>
            <a:outerShdw sx="100000" sy="100000" kx="0" ky="0" algn="bl" rotWithShape="0" blurRad="142875" dist="95250" dir="5400000">
              <a:srgbClr val="000000">
                <a:alpha val="10196"/>
              </a:srgbClr>
            </a:outerShdw>
          </a:effectLst>
        </p:spPr>
      </p:sp>
      <p:sp>
        <p:nvSpPr>
          <p:cNvPr id="19" name="Text 16"/>
          <p:cNvSpPr/>
          <p:nvPr/>
        </p:nvSpPr>
        <p:spPr>
          <a:xfrm>
            <a:off x="6305550" y="933450"/>
            <a:ext cx="5524500"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Table 2: Correlation with Lexical Surprisal</a:t>
            </a:r>
            <a:endParaRPr lang="en-US" sz="1600" dirty="0"/>
          </a:p>
        </p:txBody>
      </p:sp>
      <p:pic>
        <p:nvPicPr>
          <p:cNvPr id="20" name="Image 1" descr="https://kimi-img.moonshot.cn/pub/slides/26-02-26-15:04:33-d6fv10cjc3f6skl183d0.png">    </p:cNvPr>
          <p:cNvPicPr>
            <a:picLocks noChangeAspect="1"/>
          </p:cNvPicPr>
          <p:nvPr/>
        </p:nvPicPr>
        <p:blipFill>
          <a:blip r:embed="rId2"/>
          <a:srcRect l="0" r="0" t="0" b="0"/>
          <a:stretch/>
        </p:blipFill>
        <p:spPr>
          <a:xfrm>
            <a:off x="6305550" y="1238250"/>
            <a:ext cx="5448300" cy="2667000"/>
          </a:xfrm>
          <a:prstGeom prst="roundRect">
            <a:avLst>
              <a:gd name="adj" fmla="val 0"/>
            </a:avLst>
          </a:prstGeom>
        </p:spPr>
      </p:pic>
      <p:sp>
        <p:nvSpPr>
          <p:cNvPr id="21" name="Shape 17"/>
          <p:cNvSpPr/>
          <p:nvPr/>
        </p:nvSpPr>
        <p:spPr>
          <a:xfrm>
            <a:off x="6157913" y="4176712"/>
            <a:ext cx="5743575" cy="1800225"/>
          </a:xfrm>
          <a:custGeom>
            <a:avLst/>
            <a:gdLst/>
            <a:ahLst/>
            <a:cxnLst/>
            <a:rect l="l" t="t" r="r" b="b"/>
            <a:pathLst>
              <a:path w="5743575" h="1800225">
                <a:moveTo>
                  <a:pt x="114296" y="0"/>
                </a:moveTo>
                <a:lnTo>
                  <a:pt x="5629279" y="0"/>
                </a:lnTo>
                <a:cubicBezTo>
                  <a:pt x="5692361" y="0"/>
                  <a:pt x="5743575" y="51214"/>
                  <a:pt x="5743575" y="114296"/>
                </a:cubicBezTo>
                <a:lnTo>
                  <a:pt x="5743575" y="1685929"/>
                </a:lnTo>
                <a:cubicBezTo>
                  <a:pt x="5743575" y="1749011"/>
                  <a:pt x="5692361" y="1800225"/>
                  <a:pt x="5629279" y="1800225"/>
                </a:cubicBezTo>
                <a:lnTo>
                  <a:pt x="114296" y="1800225"/>
                </a:lnTo>
                <a:cubicBezTo>
                  <a:pt x="51214" y="1800225"/>
                  <a:pt x="0" y="1749011"/>
                  <a:pt x="0" y="1685929"/>
                </a:cubicBezTo>
                <a:lnTo>
                  <a:pt x="0" y="114296"/>
                </a:lnTo>
                <a:cubicBezTo>
                  <a:pt x="0" y="51214"/>
                  <a:pt x="51214" y="0"/>
                  <a:pt x="114296" y="0"/>
                </a:cubicBezTo>
                <a:close/>
              </a:path>
            </a:pathLst>
          </a:custGeom>
          <a:solidFill>
            <a:srgbClr val="F8FAFC"/>
          </a:solidFill>
          <a:ln w="12700">
            <a:solidFill>
              <a:srgbClr val="E2E8F0"/>
            </a:solidFill>
            <a:prstDash val="solid"/>
          </a:ln>
        </p:spPr>
      </p:sp>
      <p:sp>
        <p:nvSpPr>
          <p:cNvPr id="22" name="Text 18"/>
          <p:cNvSpPr/>
          <p:nvPr/>
        </p:nvSpPr>
        <p:spPr>
          <a:xfrm>
            <a:off x="6315075" y="4333875"/>
            <a:ext cx="5505450" cy="228600"/>
          </a:xfrm>
          <a:prstGeom prst="rect">
            <a:avLst/>
          </a:prstGeom>
          <a:noFill/>
          <a:ln/>
        </p:spPr>
        <p:txBody>
          <a:bodyPr wrap="square" lIns="0" tIns="0" rIns="0" bIns="0" rtlCol="0" anchor="ctr"/>
          <a:lstStyle/>
          <a:p>
            <a:pPr>
              <a:lnSpc>
                <a:spcPct val="130000"/>
              </a:lnSpc>
            </a:pPr>
            <a:r>
              <a:rPr lang="en-US" sz="1200" b="1" dirty="0">
                <a:solidFill>
                  <a:srgbClr val="314158"/>
                </a:solidFill>
                <a:latin typeface="MiSans" pitchFamily="34" charset="0"/>
                <a:ea typeface="MiSans" pitchFamily="34" charset="-122"/>
                <a:cs typeface="MiSans" pitchFamily="34" charset="-120"/>
              </a:rPr>
              <a:t>Key Findings - Correlation</a:t>
            </a:r>
            <a:endParaRPr lang="en-US" sz="1600" dirty="0"/>
          </a:p>
        </p:txBody>
      </p:sp>
      <p:sp>
        <p:nvSpPr>
          <p:cNvPr id="23" name="Text 19"/>
          <p:cNvSpPr/>
          <p:nvPr/>
        </p:nvSpPr>
        <p:spPr>
          <a:xfrm>
            <a:off x="6315075" y="4638675"/>
            <a:ext cx="114300" cy="190500"/>
          </a:xfrm>
          <a:prstGeom prst="rect">
            <a:avLst/>
          </a:prstGeom>
          <a:noFill/>
          <a:ln/>
        </p:spPr>
        <p:txBody>
          <a:bodyPr wrap="square" lIns="0" tIns="0" rIns="0" bIns="0" rtlCol="0" anchor="ctr"/>
          <a:lstStyle/>
          <a:p>
            <a:pPr>
              <a:lnSpc>
                <a:spcPct val="120000"/>
              </a:lnSpc>
            </a:pPr>
            <a:r>
              <a:rPr lang="en-US" sz="1050" b="1" dirty="0">
                <a:solidFill>
                  <a:srgbClr val="155DFC"/>
                </a:solidFill>
                <a:latin typeface="MiSans" pitchFamily="34" charset="0"/>
                <a:ea typeface="MiSans" pitchFamily="34" charset="-122"/>
                <a:cs typeface="MiSans" pitchFamily="34" charset="-120"/>
              </a:rPr>
              <a:t>•</a:t>
            </a:r>
            <a:endParaRPr lang="en-US" sz="1600" dirty="0"/>
          </a:p>
        </p:txBody>
      </p:sp>
      <p:sp>
        <p:nvSpPr>
          <p:cNvPr id="24" name="Text 20"/>
          <p:cNvSpPr/>
          <p:nvPr/>
        </p:nvSpPr>
        <p:spPr>
          <a:xfrm>
            <a:off x="6438007" y="4638675"/>
            <a:ext cx="2085975" cy="190500"/>
          </a:xfrm>
          <a:prstGeom prst="rect">
            <a:avLst/>
          </a:prstGeom>
          <a:noFill/>
          <a:ln/>
        </p:spPr>
        <p:txBody>
          <a:bodyPr wrap="square" lIns="0" tIns="0" rIns="0" bIns="0" rtlCol="0" anchor="ctr"/>
          <a:lstStyle/>
          <a:p>
            <a:pPr>
              <a:lnSpc>
                <a:spcPct val="120000"/>
              </a:lnSpc>
            </a:pPr>
            <a:r>
              <a:rPr lang="en-US" sz="1050" b="1" dirty="0">
                <a:solidFill>
                  <a:srgbClr val="1E293B"/>
                </a:solidFill>
                <a:latin typeface="MiSans" pitchFamily="34" charset="0"/>
                <a:ea typeface="MiSans" pitchFamily="34" charset="-122"/>
                <a:cs typeface="MiSans" pitchFamily="34" charset="-120"/>
              </a:rPr>
              <a:t>UIDglob:</a:t>
            </a:r>
            <a:pPr>
              <a:lnSpc>
                <a:spcPct val="120000"/>
              </a:lnSpc>
            </a:pPr>
            <a:r>
              <a:rPr lang="en-US" sz="1050" dirty="0">
                <a:solidFill>
                  <a:srgbClr val="1E293B"/>
                </a:solidFill>
                <a:latin typeface="MiSans" pitchFamily="34" charset="0"/>
                <a:ea typeface="MiSans" pitchFamily="34" charset="-122"/>
                <a:cs typeface="MiSans" pitchFamily="34" charset="-120"/>
              </a:rPr>
              <a:t> -0.0218 (weak negative)</a:t>
            </a:r>
            <a:endParaRPr lang="en-US" sz="1600" dirty="0"/>
          </a:p>
        </p:txBody>
      </p:sp>
      <p:sp>
        <p:nvSpPr>
          <p:cNvPr id="25" name="Text 21"/>
          <p:cNvSpPr/>
          <p:nvPr/>
        </p:nvSpPr>
        <p:spPr>
          <a:xfrm>
            <a:off x="6315075" y="4905375"/>
            <a:ext cx="114300" cy="190500"/>
          </a:xfrm>
          <a:prstGeom prst="rect">
            <a:avLst/>
          </a:prstGeom>
          <a:noFill/>
          <a:ln/>
        </p:spPr>
        <p:txBody>
          <a:bodyPr wrap="square" lIns="0" tIns="0" rIns="0" bIns="0" rtlCol="0" anchor="ctr"/>
          <a:lstStyle/>
          <a:p>
            <a:pPr>
              <a:lnSpc>
                <a:spcPct val="120000"/>
              </a:lnSpc>
            </a:pPr>
            <a:r>
              <a:rPr lang="en-US" sz="1050" b="1" dirty="0">
                <a:solidFill>
                  <a:srgbClr val="155DFC"/>
                </a:solidFill>
                <a:latin typeface="MiSans" pitchFamily="34" charset="0"/>
                <a:ea typeface="MiSans" pitchFamily="34" charset="-122"/>
                <a:cs typeface="MiSans" pitchFamily="34" charset="-120"/>
              </a:rPr>
              <a:t>•</a:t>
            </a:r>
            <a:endParaRPr lang="en-US" sz="1600" dirty="0"/>
          </a:p>
        </p:txBody>
      </p:sp>
      <p:sp>
        <p:nvSpPr>
          <p:cNvPr id="26" name="Text 22"/>
          <p:cNvSpPr/>
          <p:nvPr/>
        </p:nvSpPr>
        <p:spPr>
          <a:xfrm>
            <a:off x="6438007" y="4905375"/>
            <a:ext cx="2676525" cy="190500"/>
          </a:xfrm>
          <a:prstGeom prst="rect">
            <a:avLst/>
          </a:prstGeom>
          <a:noFill/>
          <a:ln/>
        </p:spPr>
        <p:txBody>
          <a:bodyPr wrap="square" lIns="0" tIns="0" rIns="0" bIns="0" rtlCol="0" anchor="ctr"/>
          <a:lstStyle/>
          <a:p>
            <a:pPr>
              <a:lnSpc>
                <a:spcPct val="120000"/>
              </a:lnSpc>
            </a:pPr>
            <a:r>
              <a:rPr lang="en-US" sz="1050" b="1" dirty="0">
                <a:solidFill>
                  <a:srgbClr val="1E293B"/>
                </a:solidFill>
                <a:latin typeface="MiSans" pitchFamily="34" charset="0"/>
                <a:ea typeface="MiSans" pitchFamily="34" charset="-122"/>
                <a:cs typeface="MiSans" pitchFamily="34" charset="-120"/>
              </a:rPr>
              <a:t>UIDglobNorm:</a:t>
            </a:r>
            <a:pPr>
              <a:lnSpc>
                <a:spcPct val="120000"/>
              </a:lnSpc>
            </a:pPr>
            <a:r>
              <a:rPr lang="en-US" sz="1050" dirty="0">
                <a:solidFill>
                  <a:srgbClr val="1E293B"/>
                </a:solidFill>
                <a:latin typeface="MiSans" pitchFamily="34" charset="0"/>
                <a:ea typeface="MiSans" pitchFamily="34" charset="-122"/>
                <a:cs typeface="MiSans" pitchFamily="34" charset="-120"/>
              </a:rPr>
              <a:t> +0.3979 (moderate positive)</a:t>
            </a:r>
            <a:endParaRPr lang="en-US" sz="1600" dirty="0"/>
          </a:p>
        </p:txBody>
      </p:sp>
      <p:sp>
        <p:nvSpPr>
          <p:cNvPr id="27" name="Text 23"/>
          <p:cNvSpPr/>
          <p:nvPr/>
        </p:nvSpPr>
        <p:spPr>
          <a:xfrm>
            <a:off x="6315075" y="5172075"/>
            <a:ext cx="200025" cy="190500"/>
          </a:xfrm>
          <a:prstGeom prst="rect">
            <a:avLst/>
          </a:prstGeom>
          <a:noFill/>
          <a:ln/>
        </p:spPr>
        <p:txBody>
          <a:bodyPr wrap="square" lIns="0" tIns="0" rIns="0" bIns="0" rtlCol="0" anchor="ctr"/>
          <a:lstStyle/>
          <a:p>
            <a:pPr>
              <a:lnSpc>
                <a:spcPct val="120000"/>
              </a:lnSpc>
            </a:pPr>
            <a:r>
              <a:rPr lang="en-US" sz="1050" b="1" dirty="0">
                <a:solidFill>
                  <a:srgbClr val="E17100"/>
                </a:solidFill>
                <a:latin typeface="MiSans" pitchFamily="34" charset="0"/>
                <a:ea typeface="MiSans" pitchFamily="34" charset="-122"/>
                <a:cs typeface="MiSans" pitchFamily="34" charset="-120"/>
              </a:rPr>
              <a:t>→</a:t>
            </a:r>
            <a:endParaRPr lang="en-US" sz="1600" dirty="0"/>
          </a:p>
        </p:txBody>
      </p:sp>
      <p:sp>
        <p:nvSpPr>
          <p:cNvPr id="28" name="Text 24"/>
          <p:cNvSpPr/>
          <p:nvPr/>
        </p:nvSpPr>
        <p:spPr>
          <a:xfrm>
            <a:off x="6524625" y="5172075"/>
            <a:ext cx="5286375" cy="381000"/>
          </a:xfrm>
          <a:prstGeom prst="rect">
            <a:avLst/>
          </a:prstGeom>
          <a:noFill/>
          <a:ln/>
        </p:spPr>
        <p:txBody>
          <a:bodyPr wrap="square" lIns="0" tIns="0" rIns="0" bIns="0" rtlCol="0" anchor="ctr"/>
          <a:lstStyle/>
          <a:p>
            <a:pPr>
              <a:lnSpc>
                <a:spcPct val="120000"/>
              </a:lnSpc>
            </a:pPr>
            <a:r>
              <a:rPr lang="en-US" sz="1050" b="1" dirty="0">
                <a:solidFill>
                  <a:srgbClr val="1E293B"/>
                </a:solidFill>
                <a:latin typeface="MiSans" pitchFamily="34" charset="0"/>
                <a:ea typeface="MiSans" pitchFamily="34" charset="-122"/>
                <a:cs typeface="MiSans" pitchFamily="34" charset="-120"/>
              </a:rPr>
              <a:t>Normalization changes direction!</a:t>
            </a:r>
            <a:pPr>
              <a:lnSpc>
                <a:spcPct val="120000"/>
              </a:lnSpc>
            </a:pPr>
            <a:r>
              <a:rPr lang="en-US" sz="1050" dirty="0">
                <a:solidFill>
                  <a:srgbClr val="1E293B"/>
                </a:solidFill>
                <a:latin typeface="MiSans" pitchFamily="34" charset="0"/>
                <a:ea typeface="MiSans" pitchFamily="34" charset="-122"/>
                <a:cs typeface="MiSans" pitchFamily="34" charset="-120"/>
              </a:rPr>
              <a:t> Raw measures correlate negatively, normalized positively</a:t>
            </a:r>
            <a:endParaRPr lang="en-US" sz="1600" dirty="0"/>
          </a:p>
        </p:txBody>
      </p:sp>
      <p:sp>
        <p:nvSpPr>
          <p:cNvPr id="29" name="Text 25"/>
          <p:cNvSpPr/>
          <p:nvPr/>
        </p:nvSpPr>
        <p:spPr>
          <a:xfrm>
            <a:off x="6315075" y="5629275"/>
            <a:ext cx="200025" cy="190500"/>
          </a:xfrm>
          <a:prstGeom prst="rect">
            <a:avLst/>
          </a:prstGeom>
          <a:noFill/>
          <a:ln/>
        </p:spPr>
        <p:txBody>
          <a:bodyPr wrap="square" lIns="0" tIns="0" rIns="0" bIns="0" rtlCol="0" anchor="ctr"/>
          <a:lstStyle/>
          <a:p>
            <a:pPr>
              <a:lnSpc>
                <a:spcPct val="120000"/>
              </a:lnSpc>
            </a:pPr>
            <a:r>
              <a:rPr lang="en-US" sz="1050" b="1" dirty="0">
                <a:solidFill>
                  <a:srgbClr val="EC003F"/>
                </a:solidFill>
                <a:latin typeface="MiSans" pitchFamily="34" charset="0"/>
                <a:ea typeface="MiSans" pitchFamily="34" charset="-122"/>
                <a:cs typeface="MiSans" pitchFamily="34" charset="-120"/>
              </a:rPr>
              <a:t>→</a:t>
            </a:r>
            <a:endParaRPr lang="en-US" sz="1600" dirty="0"/>
          </a:p>
        </p:txBody>
      </p:sp>
      <p:sp>
        <p:nvSpPr>
          <p:cNvPr id="30" name="Text 26"/>
          <p:cNvSpPr/>
          <p:nvPr/>
        </p:nvSpPr>
        <p:spPr>
          <a:xfrm>
            <a:off x="6524625" y="5629275"/>
            <a:ext cx="5124450" cy="190500"/>
          </a:xfrm>
          <a:prstGeom prst="rect">
            <a:avLst/>
          </a:prstGeom>
          <a:noFill/>
          <a:ln/>
        </p:spPr>
        <p:txBody>
          <a:bodyPr wrap="square" lIns="0" tIns="0" rIns="0" bIns="0" rtlCol="0" anchor="ctr"/>
          <a:lstStyle/>
          <a:p>
            <a:pPr>
              <a:lnSpc>
                <a:spcPct val="120000"/>
              </a:lnSpc>
            </a:pPr>
            <a:r>
              <a:rPr lang="en-US" sz="1050" dirty="0">
                <a:solidFill>
                  <a:srgbClr val="1E293B"/>
                </a:solidFill>
                <a:latin typeface="MiSans" pitchFamily="34" charset="0"/>
                <a:ea typeface="MiSans" pitchFamily="34" charset="-122"/>
                <a:cs typeface="MiSans" pitchFamily="34" charset="-120"/>
              </a:rPr>
              <a:t>UIDglobNorm's positive correlation suggests it's capturing similar patterns as surprisal</a:t>
            </a:r>
            <a:endParaRPr lang="en-US" sz="1600" dirty="0"/>
          </a:p>
        </p:txBody>
      </p:sp>
    </p:spTree>
  </p:cSld>
  <p:clrMapOvr>
    <a:masterClrMapping/>
  </p:clrMapOvr>
  <p:transition>
    <p:fade/>
    <p:spd val="med"/>
  </p:transition>
</p:sld>
</file>

<file path=ppt/theme/theme1.xml><?xml version="1.0" encoding="utf-8"?>
<a:theme xmlns:a="http://schemas.openxmlformats.org/drawingml/2006/main" name="Custom Theme">
  <a:themeElements>
    <a:clrScheme name="Custom">
      <a:dk1>
        <a:srgbClr val="000000"/>
      </a:dk1>
      <a:lt1>
        <a:srgbClr val="ffffff"/>
      </a:lt1>
      <a:dk2>
        <a:srgbClr val="333333"/>
      </a:dk2>
      <a:lt2>
        <a:srgbClr val="eeeeee"/>
      </a:lt2>
      <a:accent1>
        <a:srgbClr val="8daac2"/>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17</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Uniform Information Density: Hindi Replication Study</dc:title>
  <dc:subject>Uniform Information Density: Hindi Replication Study</dc:subject>
  <dc:creator>Kimi</dc:creator>
  <cp:lastModifiedBy>Kimi</cp:lastModifiedBy>
  <cp:revision>1</cp:revision>
  <dcterms:created xsi:type="dcterms:W3CDTF">2026-02-26T07:23:40Z</dcterms:created>
  <dcterms:modified xsi:type="dcterms:W3CDTF">2026-02-26T07:23:40Z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4" name="AIGC">
    <vt:lpwstr>{"Label":"Uniform Information Density: Hindi Replication Study","ContentProducer":"001191110108MACG2KBH8F10000","ProduceID":"19c98be3-a622-8828-8000-0000b7146607","ReservedCode1":"","ContentPropagator":"001191110108MACG2KBH8F20000","PropagateID":"19c98be3-a622-8828-8000-0000b7146607","ReservedCode2":""}</vt:lpwstr>
  </property>
</Properties>
</file>